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108"/>
  </p:notesMasterIdLst>
  <p:sldIdLst>
    <p:sldId id="256" r:id="rId2"/>
    <p:sldId id="520" r:id="rId3"/>
    <p:sldId id="521" r:id="rId4"/>
    <p:sldId id="522" r:id="rId5"/>
    <p:sldId id="523" r:id="rId6"/>
    <p:sldId id="524" r:id="rId7"/>
    <p:sldId id="525" r:id="rId8"/>
    <p:sldId id="526" r:id="rId9"/>
    <p:sldId id="527" r:id="rId10"/>
    <p:sldId id="682" r:id="rId11"/>
    <p:sldId id="683" r:id="rId12"/>
    <p:sldId id="684" r:id="rId13"/>
    <p:sldId id="656" r:id="rId14"/>
    <p:sldId id="685" r:id="rId15"/>
    <p:sldId id="686" r:id="rId16"/>
    <p:sldId id="658" r:id="rId17"/>
    <p:sldId id="661" r:id="rId18"/>
    <p:sldId id="687" r:id="rId19"/>
    <p:sldId id="688" r:id="rId20"/>
    <p:sldId id="689" r:id="rId21"/>
    <p:sldId id="690" r:id="rId22"/>
    <p:sldId id="691" r:id="rId23"/>
    <p:sldId id="692" r:id="rId24"/>
    <p:sldId id="693" r:id="rId25"/>
    <p:sldId id="694" r:id="rId26"/>
    <p:sldId id="695" r:id="rId27"/>
    <p:sldId id="696" r:id="rId28"/>
    <p:sldId id="697" r:id="rId29"/>
    <p:sldId id="698" r:id="rId30"/>
    <p:sldId id="699" r:id="rId31"/>
    <p:sldId id="700" r:id="rId32"/>
    <p:sldId id="701" r:id="rId33"/>
    <p:sldId id="702" r:id="rId34"/>
    <p:sldId id="703" r:id="rId35"/>
    <p:sldId id="704" r:id="rId36"/>
    <p:sldId id="705" r:id="rId37"/>
    <p:sldId id="706" r:id="rId38"/>
    <p:sldId id="707" r:id="rId39"/>
    <p:sldId id="708" r:id="rId40"/>
    <p:sldId id="709" r:id="rId41"/>
    <p:sldId id="710" r:id="rId42"/>
    <p:sldId id="711" r:id="rId43"/>
    <p:sldId id="712" r:id="rId44"/>
    <p:sldId id="713" r:id="rId45"/>
    <p:sldId id="714" r:id="rId46"/>
    <p:sldId id="715" r:id="rId47"/>
    <p:sldId id="716" r:id="rId48"/>
    <p:sldId id="717" r:id="rId49"/>
    <p:sldId id="718" r:id="rId50"/>
    <p:sldId id="719" r:id="rId51"/>
    <p:sldId id="721" r:id="rId52"/>
    <p:sldId id="722" r:id="rId53"/>
    <p:sldId id="723" r:id="rId54"/>
    <p:sldId id="724" r:id="rId55"/>
    <p:sldId id="725" r:id="rId56"/>
    <p:sldId id="726" r:id="rId57"/>
    <p:sldId id="727" r:id="rId58"/>
    <p:sldId id="728" r:id="rId59"/>
    <p:sldId id="729" r:id="rId60"/>
    <p:sldId id="730" r:id="rId61"/>
    <p:sldId id="731" r:id="rId62"/>
    <p:sldId id="732" r:id="rId63"/>
    <p:sldId id="734" r:id="rId64"/>
    <p:sldId id="735" r:id="rId65"/>
    <p:sldId id="736" r:id="rId66"/>
    <p:sldId id="737" r:id="rId67"/>
    <p:sldId id="738" r:id="rId68"/>
    <p:sldId id="739" r:id="rId69"/>
    <p:sldId id="740" r:id="rId70"/>
    <p:sldId id="741" r:id="rId71"/>
    <p:sldId id="742" r:id="rId72"/>
    <p:sldId id="743" r:id="rId73"/>
    <p:sldId id="744" r:id="rId74"/>
    <p:sldId id="745" r:id="rId75"/>
    <p:sldId id="747" r:id="rId76"/>
    <p:sldId id="748" r:id="rId77"/>
    <p:sldId id="749" r:id="rId78"/>
    <p:sldId id="750" r:id="rId79"/>
    <p:sldId id="751" r:id="rId80"/>
    <p:sldId id="752" r:id="rId81"/>
    <p:sldId id="754" r:id="rId82"/>
    <p:sldId id="753" r:id="rId83"/>
    <p:sldId id="755" r:id="rId84"/>
    <p:sldId id="756" r:id="rId85"/>
    <p:sldId id="757" r:id="rId86"/>
    <p:sldId id="758" r:id="rId87"/>
    <p:sldId id="759" r:id="rId88"/>
    <p:sldId id="760" r:id="rId89"/>
    <p:sldId id="761" r:id="rId90"/>
    <p:sldId id="260" r:id="rId91"/>
    <p:sldId id="261" r:id="rId92"/>
    <p:sldId id="283" r:id="rId93"/>
    <p:sldId id="284" r:id="rId94"/>
    <p:sldId id="263" r:id="rId95"/>
    <p:sldId id="264" r:id="rId96"/>
    <p:sldId id="265" r:id="rId97"/>
    <p:sldId id="285" r:id="rId98"/>
    <p:sldId id="266" r:id="rId99"/>
    <p:sldId id="267" r:id="rId100"/>
    <p:sldId id="268" r:id="rId101"/>
    <p:sldId id="269" r:id="rId102"/>
    <p:sldId id="262" r:id="rId103"/>
    <p:sldId id="270" r:id="rId104"/>
    <p:sldId id="271" r:id="rId105"/>
    <p:sldId id="272" r:id="rId106"/>
    <p:sldId id="273" r:id="rId107"/>
  </p:sldIdLst>
  <p:sldSz cx="9144000" cy="6858000" type="screen4x3"/>
  <p:notesSz cx="6815138" cy="99441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B68064C-40BA-644D-9874-390D25947FB4}">
          <p14:sldIdLst>
            <p14:sldId id="256"/>
            <p14:sldId id="520"/>
          </p14:sldIdLst>
        </p14:section>
        <p14:section name="RADIACIÓN IONIZANTE Y NO IONIZANTE" id="{477BC555-3628-4C4A-90AE-260D88C9538D}">
          <p14:sldIdLst>
            <p14:sldId id="521"/>
            <p14:sldId id="522"/>
            <p14:sldId id="523"/>
            <p14:sldId id="524"/>
            <p14:sldId id="525"/>
            <p14:sldId id="526"/>
            <p14:sldId id="527"/>
            <p14:sldId id="682"/>
            <p14:sldId id="683"/>
            <p14:sldId id="684"/>
            <p14:sldId id="656"/>
            <p14:sldId id="685"/>
            <p14:sldId id="686"/>
            <p14:sldId id="658"/>
            <p14:sldId id="661"/>
          </p14:sldIdLst>
        </p14:section>
        <p14:section name="Radiación EM y de particulas" id="{5F249A2C-16BA-F444-B58E-704E264260EA}">
          <p14:sldIdLst>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Lst>
        </p14:section>
        <p14:section name="Ondas materiales y ultrasonidos" id="{3974B532-D36E-7843-9D09-822489C7958B}">
          <p14:sldIdLst>
            <p14:sldId id="706"/>
            <p14:sldId id="707"/>
            <p14:sldId id="708"/>
            <p14:sldId id="709"/>
            <p14:sldId id="710"/>
            <p14:sldId id="711"/>
            <p14:sldId id="712"/>
            <p14:sldId id="713"/>
          </p14:sldIdLst>
        </p14:section>
        <p14:section name="Magnetismo y aplicación en la obtención de imágenes diagnósticas" id="{80397205-41A1-3548-851D-C46BF7CE601F}">
          <p14:sldIdLst>
            <p14:sldId id="714"/>
            <p14:sldId id="715"/>
            <p14:sldId id="716"/>
            <p14:sldId id="717"/>
            <p14:sldId id="718"/>
            <p14:sldId id="719"/>
            <p14:sldId id="721"/>
            <p14:sldId id="722"/>
            <p14:sldId id="723"/>
          </p14:sldIdLst>
        </p14:section>
        <p14:section name="APLICACION DE LAS RRII EN IMAGEN PARA EL DIAGNÓSTICO Y RT" id="{682F3C3A-F0CF-5B4A-ABB2-66E9287C656B}">
          <p14:sldIdLst>
            <p14:sldId id="724"/>
            <p14:sldId id="725"/>
            <p14:sldId id="726"/>
            <p14:sldId id="727"/>
            <p14:sldId id="728"/>
            <p14:sldId id="729"/>
            <p14:sldId id="730"/>
            <p14:sldId id="731"/>
            <p14:sldId id="732"/>
            <p14:sldId id="734"/>
            <p14:sldId id="735"/>
            <p14:sldId id="736"/>
            <p14:sldId id="737"/>
            <p14:sldId id="738"/>
            <p14:sldId id="739"/>
            <p14:sldId id="740"/>
            <p14:sldId id="741"/>
            <p14:sldId id="742"/>
            <p14:sldId id="743"/>
            <p14:sldId id="744"/>
            <p14:sldId id="745"/>
          </p14:sldIdLst>
        </p14:section>
        <p14:section name="APLICACIONES DE LAS RRII EN EL DIAGNÓSTICO" id="{9322028A-9B5D-6C4C-B2F4-04C7ECA4DB6B}">
          <p14:sldIdLst>
            <p14:sldId id="747"/>
            <p14:sldId id="748"/>
            <p14:sldId id="749"/>
            <p14:sldId id="750"/>
            <p14:sldId id="751"/>
            <p14:sldId id="752"/>
            <p14:sldId id="754"/>
            <p14:sldId id="753"/>
            <p14:sldId id="755"/>
          </p14:sldIdLst>
        </p14:section>
        <p14:section name="APLICACIÓN DE LAS RNI" id="{F5F58419-D713-364F-BCE2-35944DAB9668}">
          <p14:sldIdLst>
            <p14:sldId id="756"/>
            <p14:sldId id="757"/>
            <p14:sldId id="758"/>
            <p14:sldId id="759"/>
            <p14:sldId id="760"/>
            <p14:sldId id="761"/>
          </p14:sldIdLst>
        </p14:section>
        <p14:section name="Unidades y Magnitudes" id="{0A14D4F2-FAED-5447-8BF8-F1A946B897ED}">
          <p14:sldIdLst>
            <p14:sldId id="260"/>
            <p14:sldId id="261"/>
            <p14:sldId id="283"/>
            <p14:sldId id="284"/>
            <p14:sldId id="263"/>
            <p14:sldId id="264"/>
            <p14:sldId id="265"/>
            <p14:sldId id="285"/>
            <p14:sldId id="266"/>
            <p14:sldId id="267"/>
            <p14:sldId id="268"/>
            <p14:sldId id="269"/>
            <p14:sldId id="262"/>
            <p14:sldId id="270"/>
            <p14:sldId id="271"/>
            <p14:sldId id="272"/>
            <p14:sldId id="2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99"/>
    <a:srgbClr val="FF40FF"/>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13" autoAdjust="0"/>
    <p:restoredTop sz="85520" autoAdjust="0"/>
  </p:normalViewPr>
  <p:slideViewPr>
    <p:cSldViewPr>
      <p:cViewPr varScale="1">
        <p:scale>
          <a:sx n="91" d="100"/>
          <a:sy n="91" d="100"/>
        </p:scale>
        <p:origin x="2416" y="184"/>
      </p:cViewPr>
      <p:guideLst>
        <p:guide orient="horz" pos="2160"/>
        <p:guide pos="2880"/>
      </p:guideLst>
    </p:cSldViewPr>
  </p:slideViewPr>
  <p:outlineViewPr>
    <p:cViewPr>
      <p:scale>
        <a:sx n="33" d="100"/>
        <a:sy n="33" d="100"/>
      </p:scale>
      <p:origin x="0" y="-8136"/>
    </p:cViewPr>
  </p:outlineViewPr>
  <p:notesTextViewPr>
    <p:cViewPr>
      <p:scale>
        <a:sx n="1" d="1"/>
        <a:sy n="1" d="1"/>
      </p:scale>
      <p:origin x="0" y="0"/>
    </p:cViewPr>
  </p:notesTextViewPr>
  <p:notesViewPr>
    <p:cSldViewPr>
      <p:cViewPr varScale="1">
        <p:scale>
          <a:sx n="97" d="100"/>
          <a:sy n="97" d="100"/>
        </p:scale>
        <p:origin x="3704" y="2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53226" cy="496730"/>
          </a:xfrm>
          <a:prstGeom prst="rect">
            <a:avLst/>
          </a:prstGeom>
        </p:spPr>
        <p:txBody>
          <a:bodyPr vert="horz" lIns="91193" tIns="45597" rIns="91193" bIns="45597" rtlCol="0"/>
          <a:lstStyle>
            <a:lvl1pPr algn="l">
              <a:defRPr sz="1200"/>
            </a:lvl1pPr>
          </a:lstStyle>
          <a:p>
            <a:endParaRPr lang="es-ES"/>
          </a:p>
        </p:txBody>
      </p:sp>
      <p:sp>
        <p:nvSpPr>
          <p:cNvPr id="3" name="2 Marcador de fecha"/>
          <p:cNvSpPr>
            <a:spLocks noGrp="1"/>
          </p:cNvSpPr>
          <p:nvPr>
            <p:ph type="dt" idx="1"/>
          </p:nvPr>
        </p:nvSpPr>
        <p:spPr>
          <a:xfrm>
            <a:off x="3860335" y="0"/>
            <a:ext cx="2953226" cy="496730"/>
          </a:xfrm>
          <a:prstGeom prst="rect">
            <a:avLst/>
          </a:prstGeom>
        </p:spPr>
        <p:txBody>
          <a:bodyPr vert="horz" lIns="91193" tIns="45597" rIns="91193" bIns="45597" rtlCol="0"/>
          <a:lstStyle>
            <a:lvl1pPr algn="r">
              <a:defRPr sz="1200"/>
            </a:lvl1pPr>
          </a:lstStyle>
          <a:p>
            <a:fld id="{E90912A3-6EC9-4421-AE1E-5A54815C9B51}" type="datetimeFigureOut">
              <a:rPr lang="es-ES" smtClean="0"/>
              <a:t>12/8/25</a:t>
            </a:fld>
            <a:endParaRPr lang="es-ES"/>
          </a:p>
        </p:txBody>
      </p:sp>
      <p:sp>
        <p:nvSpPr>
          <p:cNvPr id="4" name="3 Marcador de imagen de diapositiva"/>
          <p:cNvSpPr>
            <a:spLocks noGrp="1" noRot="1" noChangeAspect="1"/>
          </p:cNvSpPr>
          <p:nvPr>
            <p:ph type="sldImg" idx="2"/>
          </p:nvPr>
        </p:nvSpPr>
        <p:spPr>
          <a:xfrm>
            <a:off x="920750" y="746125"/>
            <a:ext cx="4973638" cy="3730625"/>
          </a:xfrm>
          <a:prstGeom prst="rect">
            <a:avLst/>
          </a:prstGeom>
          <a:noFill/>
          <a:ln w="12700">
            <a:solidFill>
              <a:prstClr val="black"/>
            </a:solidFill>
          </a:ln>
        </p:spPr>
        <p:txBody>
          <a:bodyPr vert="horz" lIns="91193" tIns="45597" rIns="91193" bIns="45597" rtlCol="0" anchor="ctr"/>
          <a:lstStyle/>
          <a:p>
            <a:endParaRPr lang="es-ES"/>
          </a:p>
        </p:txBody>
      </p:sp>
      <p:sp>
        <p:nvSpPr>
          <p:cNvPr id="5" name="4 Marcador de notas"/>
          <p:cNvSpPr>
            <a:spLocks noGrp="1"/>
          </p:cNvSpPr>
          <p:nvPr>
            <p:ph type="body" sz="quarter" idx="3"/>
          </p:nvPr>
        </p:nvSpPr>
        <p:spPr>
          <a:xfrm>
            <a:off x="681514" y="4722892"/>
            <a:ext cx="5452110" cy="4475321"/>
          </a:xfrm>
          <a:prstGeom prst="rect">
            <a:avLst/>
          </a:prstGeom>
        </p:spPr>
        <p:txBody>
          <a:bodyPr vert="horz" lIns="91193" tIns="45597" rIns="91193" bIns="45597"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9445784"/>
            <a:ext cx="2953226" cy="496730"/>
          </a:xfrm>
          <a:prstGeom prst="rect">
            <a:avLst/>
          </a:prstGeom>
        </p:spPr>
        <p:txBody>
          <a:bodyPr vert="horz" lIns="91193" tIns="45597" rIns="91193" bIns="45597"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60335" y="9445784"/>
            <a:ext cx="2953226" cy="496730"/>
          </a:xfrm>
          <a:prstGeom prst="rect">
            <a:avLst/>
          </a:prstGeom>
        </p:spPr>
        <p:txBody>
          <a:bodyPr vert="horz" lIns="91193" tIns="45597" rIns="91193" bIns="45597" rtlCol="0" anchor="b"/>
          <a:lstStyle>
            <a:lvl1pPr algn="r">
              <a:defRPr sz="1200"/>
            </a:lvl1pPr>
          </a:lstStyle>
          <a:p>
            <a:fld id="{0685CCF4-345C-4A0C-A1FA-5F27594CD502}" type="slidenum">
              <a:rPr lang="es-ES" smtClean="0"/>
              <a:t>‹Nº›</a:t>
            </a:fld>
            <a:endParaRPr lang="es-ES"/>
          </a:p>
        </p:txBody>
      </p:sp>
    </p:spTree>
    <p:extLst>
      <p:ext uri="{BB962C8B-B14F-4D97-AF65-F5344CB8AC3E}">
        <p14:creationId xmlns:p14="http://schemas.microsoft.com/office/powerpoint/2010/main" val="3352494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Tipo de partículas. La principal diferencia entre unas y otras reside en la capacidad de interactuar a distancia con otras </a:t>
            </a:r>
            <a:r>
              <a:rPr lang="es-ES" sz="1200" kern="1200" dirty="0" err="1">
                <a:solidFill>
                  <a:schemeClr val="tx1"/>
                </a:solidFill>
                <a:effectLst/>
                <a:latin typeface="+mn-lt"/>
                <a:ea typeface="+mn-ea"/>
                <a:cs typeface="+mn-cs"/>
              </a:rPr>
              <a:t>partículas</a:t>
            </a:r>
            <a:r>
              <a:rPr lang="es-ES" sz="1200" kern="1200" dirty="0">
                <a:solidFill>
                  <a:schemeClr val="tx1"/>
                </a:solidFill>
                <a:effectLst/>
                <a:latin typeface="+mn-lt"/>
                <a:ea typeface="+mn-ea"/>
                <a:cs typeface="+mn-cs"/>
              </a:rPr>
              <a:t> a </a:t>
            </a:r>
            <a:r>
              <a:rPr lang="es-ES" sz="1200" kern="1200" dirty="0" err="1">
                <a:solidFill>
                  <a:schemeClr val="tx1"/>
                </a:solidFill>
                <a:effectLst/>
                <a:latin typeface="+mn-lt"/>
                <a:ea typeface="+mn-ea"/>
                <a:cs typeface="+mn-cs"/>
              </a:rPr>
              <a:t>través</a:t>
            </a:r>
            <a:r>
              <a:rPr lang="es-ES" sz="1200" kern="1200" dirty="0">
                <a:solidFill>
                  <a:schemeClr val="tx1"/>
                </a:solidFill>
                <a:effectLst/>
                <a:latin typeface="+mn-lt"/>
                <a:ea typeface="+mn-ea"/>
                <a:cs typeface="+mn-cs"/>
              </a:rPr>
              <a:t> de la </a:t>
            </a:r>
            <a:r>
              <a:rPr lang="es-ES" sz="1200" kern="1200" dirty="0" err="1">
                <a:solidFill>
                  <a:schemeClr val="tx1"/>
                </a:solidFill>
                <a:effectLst/>
                <a:latin typeface="+mn-lt"/>
                <a:ea typeface="+mn-ea"/>
                <a:cs typeface="+mn-cs"/>
              </a:rPr>
              <a:t>interacción</a:t>
            </a:r>
            <a:r>
              <a:rPr lang="es-ES" sz="120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33</a:t>
            </a:fld>
            <a:endParaRPr lang="es-ES"/>
          </a:p>
        </p:txBody>
      </p:sp>
    </p:spTree>
    <p:extLst>
      <p:ext uri="{BB962C8B-B14F-4D97-AF65-F5344CB8AC3E}">
        <p14:creationId xmlns:p14="http://schemas.microsoft.com/office/powerpoint/2010/main" val="977395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43</a:t>
            </a:fld>
            <a:endParaRPr lang="es-ES"/>
          </a:p>
        </p:txBody>
      </p:sp>
    </p:spTree>
    <p:extLst>
      <p:ext uri="{BB962C8B-B14F-4D97-AF65-F5344CB8AC3E}">
        <p14:creationId xmlns:p14="http://schemas.microsoft.com/office/powerpoint/2010/main" val="1371552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44</a:t>
            </a:fld>
            <a:endParaRPr lang="es-ES"/>
          </a:p>
        </p:txBody>
      </p:sp>
    </p:spTree>
    <p:extLst>
      <p:ext uri="{BB962C8B-B14F-4D97-AF65-F5344CB8AC3E}">
        <p14:creationId xmlns:p14="http://schemas.microsoft.com/office/powerpoint/2010/main" val="852704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45</a:t>
            </a:fld>
            <a:endParaRPr lang="es-ES"/>
          </a:p>
        </p:txBody>
      </p:sp>
    </p:spTree>
    <p:extLst>
      <p:ext uri="{BB962C8B-B14F-4D97-AF65-F5344CB8AC3E}">
        <p14:creationId xmlns:p14="http://schemas.microsoft.com/office/powerpoint/2010/main" val="2028793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46</a:t>
            </a:fld>
            <a:endParaRPr lang="es-ES"/>
          </a:p>
        </p:txBody>
      </p:sp>
    </p:spTree>
    <p:extLst>
      <p:ext uri="{BB962C8B-B14F-4D97-AF65-F5344CB8AC3E}">
        <p14:creationId xmlns:p14="http://schemas.microsoft.com/office/powerpoint/2010/main" val="3818765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47</a:t>
            </a:fld>
            <a:endParaRPr lang="es-ES"/>
          </a:p>
        </p:txBody>
      </p:sp>
    </p:spTree>
    <p:extLst>
      <p:ext uri="{BB962C8B-B14F-4D97-AF65-F5344CB8AC3E}">
        <p14:creationId xmlns:p14="http://schemas.microsoft.com/office/powerpoint/2010/main" val="1221705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48</a:t>
            </a:fld>
            <a:endParaRPr lang="es-ES"/>
          </a:p>
        </p:txBody>
      </p:sp>
    </p:spTree>
    <p:extLst>
      <p:ext uri="{BB962C8B-B14F-4D97-AF65-F5344CB8AC3E}">
        <p14:creationId xmlns:p14="http://schemas.microsoft.com/office/powerpoint/2010/main" val="971801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49</a:t>
            </a:fld>
            <a:endParaRPr lang="es-ES"/>
          </a:p>
        </p:txBody>
      </p:sp>
    </p:spTree>
    <p:extLst>
      <p:ext uri="{BB962C8B-B14F-4D97-AF65-F5344CB8AC3E}">
        <p14:creationId xmlns:p14="http://schemas.microsoft.com/office/powerpoint/2010/main" val="1852088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50</a:t>
            </a:fld>
            <a:endParaRPr lang="es-ES"/>
          </a:p>
        </p:txBody>
      </p:sp>
    </p:spTree>
    <p:extLst>
      <p:ext uri="{BB962C8B-B14F-4D97-AF65-F5344CB8AC3E}">
        <p14:creationId xmlns:p14="http://schemas.microsoft.com/office/powerpoint/2010/main" val="1347138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51</a:t>
            </a:fld>
            <a:endParaRPr lang="es-ES"/>
          </a:p>
        </p:txBody>
      </p:sp>
    </p:spTree>
    <p:extLst>
      <p:ext uri="{BB962C8B-B14F-4D97-AF65-F5344CB8AC3E}">
        <p14:creationId xmlns:p14="http://schemas.microsoft.com/office/powerpoint/2010/main" val="2833679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52</a:t>
            </a:fld>
            <a:endParaRPr lang="es-ES"/>
          </a:p>
        </p:txBody>
      </p:sp>
    </p:spTree>
    <p:extLst>
      <p:ext uri="{BB962C8B-B14F-4D97-AF65-F5344CB8AC3E}">
        <p14:creationId xmlns:p14="http://schemas.microsoft.com/office/powerpoint/2010/main" val="375883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ArialMT"/>
              </a:rPr>
              <a:t>Si la </a:t>
            </a:r>
            <a:r>
              <a:rPr lang="es-ES" sz="1800" dirty="0" err="1">
                <a:effectLst/>
                <a:latin typeface="ArialMT"/>
              </a:rPr>
              <a:t>radiación</a:t>
            </a:r>
            <a:r>
              <a:rPr lang="es-ES" sz="1800" dirty="0">
                <a:effectLst/>
                <a:latin typeface="ArialMT"/>
              </a:rPr>
              <a:t> incidente está formada por </a:t>
            </a:r>
            <a:r>
              <a:rPr lang="es-ES" sz="1800" dirty="0" err="1">
                <a:effectLst/>
                <a:latin typeface="ArialMT"/>
              </a:rPr>
              <a:t>partículas</a:t>
            </a:r>
            <a:r>
              <a:rPr lang="es-ES" sz="1800" dirty="0">
                <a:effectLst/>
                <a:latin typeface="ArialMT"/>
              </a:rPr>
              <a:t> pesadas, como es el caso de </a:t>
            </a:r>
            <a:r>
              <a:rPr lang="es-ES" sz="1800" dirty="0" err="1">
                <a:effectLst/>
                <a:latin typeface="ArialMT"/>
              </a:rPr>
              <a:t>radiación</a:t>
            </a:r>
            <a:r>
              <a:rPr lang="es-ES" sz="1800" dirty="0">
                <a:effectLst/>
                <a:latin typeface="ArialMT"/>
              </a:rPr>
              <a:t> de protones, </a:t>
            </a:r>
            <a:r>
              <a:rPr lang="es-ES" sz="1800" dirty="0" err="1">
                <a:effectLst/>
                <a:latin typeface="ArialMT"/>
              </a:rPr>
              <a:t>partículas</a:t>
            </a:r>
            <a:r>
              <a:rPr lang="es-ES" sz="1800" dirty="0">
                <a:effectLst/>
                <a:latin typeface="ArialMT"/>
              </a:rPr>
              <a:t> a o iones, la </a:t>
            </a:r>
            <a:r>
              <a:rPr lang="es-ES" sz="1800" dirty="0" err="1">
                <a:effectLst/>
                <a:latin typeface="ArialMT"/>
              </a:rPr>
              <a:t>desviación</a:t>
            </a:r>
            <a:r>
              <a:rPr lang="es-ES" sz="1800" dirty="0">
                <a:effectLst/>
                <a:latin typeface="ArialMT"/>
              </a:rPr>
              <a:t> producida por el </a:t>
            </a:r>
            <a:r>
              <a:rPr lang="es-ES" sz="1800" dirty="0" err="1">
                <a:effectLst/>
                <a:latin typeface="ArialMT"/>
              </a:rPr>
              <a:t>núcleo</a:t>
            </a:r>
            <a:r>
              <a:rPr lang="es-ES" sz="1800" dirty="0">
                <a:effectLst/>
                <a:latin typeface="ArialMT"/>
              </a:rPr>
              <a:t> es </a:t>
            </a:r>
            <a:r>
              <a:rPr lang="es-ES" sz="1800" dirty="0" err="1">
                <a:effectLst/>
                <a:latin typeface="ArialMT"/>
              </a:rPr>
              <a:t>pequeña</a:t>
            </a:r>
            <a:r>
              <a:rPr lang="es-ES" sz="1800" dirty="0">
                <a:effectLst/>
                <a:latin typeface="ArialMT"/>
              </a:rPr>
              <a:t> y se produce poca </a:t>
            </a:r>
            <a:r>
              <a:rPr lang="es-ES" sz="1800" dirty="0" err="1">
                <a:effectLst/>
                <a:latin typeface="ArialMT"/>
              </a:rPr>
              <a:t>radiación</a:t>
            </a:r>
            <a:r>
              <a:rPr lang="es-ES" sz="1800" dirty="0">
                <a:effectLst/>
                <a:latin typeface="ArialMT"/>
              </a:rPr>
              <a:t> de frenado. Sin embargo, en el caso de </a:t>
            </a:r>
            <a:r>
              <a:rPr lang="es-ES" sz="1800" dirty="0" err="1">
                <a:effectLst/>
                <a:latin typeface="ArialMT"/>
              </a:rPr>
              <a:t>partículas</a:t>
            </a:r>
            <a:r>
              <a:rPr lang="es-ES" sz="1800" dirty="0">
                <a:effectLst/>
                <a:latin typeface="ArialMT"/>
              </a:rPr>
              <a:t> ligeras como la </a:t>
            </a:r>
            <a:r>
              <a:rPr lang="es-ES" sz="1800" dirty="0" err="1">
                <a:effectLst/>
                <a:latin typeface="ArialMT"/>
              </a:rPr>
              <a:t>radiación</a:t>
            </a:r>
            <a:r>
              <a:rPr lang="es-ES" sz="1800" dirty="0">
                <a:effectLst/>
                <a:latin typeface="ArialMT"/>
              </a:rPr>
              <a:t> de electrones, su </a:t>
            </a:r>
            <a:r>
              <a:rPr lang="es-ES" sz="1800" dirty="0" err="1">
                <a:effectLst/>
                <a:latin typeface="ArialMT"/>
              </a:rPr>
              <a:t>pequeña</a:t>
            </a:r>
            <a:r>
              <a:rPr lang="es-ES" sz="1800" dirty="0">
                <a:effectLst/>
                <a:latin typeface="ArialMT"/>
              </a:rPr>
              <a:t> masa ocasiona grandes desviaciones y la </a:t>
            </a:r>
            <a:r>
              <a:rPr lang="es-ES" sz="1800" dirty="0" err="1">
                <a:effectLst/>
                <a:latin typeface="ArialMT"/>
              </a:rPr>
              <a:t>emisión</a:t>
            </a:r>
            <a:r>
              <a:rPr lang="es-ES" sz="1800" dirty="0">
                <a:effectLst/>
                <a:latin typeface="ArialMT"/>
              </a:rPr>
              <a:t> de gran cantidad de </a:t>
            </a:r>
            <a:r>
              <a:rPr lang="es-ES" sz="1800" dirty="0" err="1">
                <a:effectLst/>
                <a:latin typeface="ArialMT"/>
              </a:rPr>
              <a:t>radiación</a:t>
            </a:r>
            <a:r>
              <a:rPr lang="es-ES" sz="1800" dirty="0">
                <a:effectLst/>
                <a:latin typeface="ArialMT"/>
              </a:rPr>
              <a:t> de frenado. </a:t>
            </a:r>
            <a:r>
              <a:rPr lang="es-ES" sz="1800" dirty="0" err="1">
                <a:effectLst/>
                <a:latin typeface="ArialMT"/>
              </a:rPr>
              <a:t>Más</a:t>
            </a:r>
            <a:r>
              <a:rPr lang="es-ES" sz="1800" dirty="0">
                <a:effectLst/>
                <a:latin typeface="ArialMT"/>
              </a:rPr>
              <a:t> </a:t>
            </a:r>
            <a:r>
              <a:rPr lang="es-ES" sz="1800" dirty="0" err="1">
                <a:effectLst/>
                <a:latin typeface="ArialMT"/>
              </a:rPr>
              <a:t>aún</a:t>
            </a:r>
            <a:r>
              <a:rPr lang="es-ES" sz="1800" dirty="0">
                <a:effectLst/>
                <a:latin typeface="ArialMT"/>
              </a:rPr>
              <a:t>, los </a:t>
            </a:r>
            <a:r>
              <a:rPr lang="es-ES" sz="1800" dirty="0" err="1">
                <a:effectLst/>
                <a:latin typeface="ArialMT"/>
              </a:rPr>
              <a:t>núcleos</a:t>
            </a:r>
            <a:r>
              <a:rPr lang="es-ES" sz="1800" dirty="0">
                <a:effectLst/>
                <a:latin typeface="ArialMT"/>
              </a:rPr>
              <a:t> pesados que contienen muchos protones atraen con mayor fuerza a las </a:t>
            </a:r>
            <a:r>
              <a:rPr lang="es-ES" sz="1800" dirty="0" err="1">
                <a:effectLst/>
                <a:latin typeface="ArialMT"/>
              </a:rPr>
              <a:t>partículas</a:t>
            </a:r>
            <a:r>
              <a:rPr lang="es-ES" sz="1800" dirty="0">
                <a:effectLst/>
                <a:latin typeface="ArialMT"/>
              </a:rPr>
              <a:t> cargadas de la </a:t>
            </a:r>
            <a:r>
              <a:rPr lang="es-ES" sz="1800" dirty="0" err="1">
                <a:effectLst/>
                <a:latin typeface="ArialMT"/>
              </a:rPr>
              <a:t>radiación</a:t>
            </a:r>
            <a:r>
              <a:rPr lang="es-ES" sz="1800" dirty="0">
                <a:effectLst/>
                <a:latin typeface="ArialMT"/>
              </a:rPr>
              <a:t>, produciendo </a:t>
            </a:r>
            <a:r>
              <a:rPr lang="es-ES" sz="1800" dirty="0" err="1">
                <a:effectLst/>
                <a:latin typeface="ArialMT"/>
              </a:rPr>
              <a:t>también</a:t>
            </a:r>
            <a:r>
              <a:rPr lang="es-ES" sz="1800" dirty="0">
                <a:effectLst/>
                <a:latin typeface="ArialMT"/>
              </a:rPr>
              <a:t> mayores desviaciones y, por tanto, mayor </a:t>
            </a:r>
            <a:r>
              <a:rPr lang="es-ES" sz="1800" dirty="0" err="1">
                <a:effectLst/>
                <a:latin typeface="ArialMT"/>
              </a:rPr>
              <a:t>radiación</a:t>
            </a:r>
            <a:r>
              <a:rPr lang="es-ES" sz="1800" dirty="0">
                <a:effectLst/>
                <a:latin typeface="ArialMT"/>
              </a:rPr>
              <a:t> de frenado. </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35</a:t>
            </a:fld>
            <a:endParaRPr lang="es-ES"/>
          </a:p>
        </p:txBody>
      </p:sp>
    </p:spTree>
    <p:extLst>
      <p:ext uri="{BB962C8B-B14F-4D97-AF65-F5344CB8AC3E}">
        <p14:creationId xmlns:p14="http://schemas.microsoft.com/office/powerpoint/2010/main" val="238541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53</a:t>
            </a:fld>
            <a:endParaRPr lang="es-ES"/>
          </a:p>
        </p:txBody>
      </p:sp>
    </p:spTree>
    <p:extLst>
      <p:ext uri="{BB962C8B-B14F-4D97-AF65-F5344CB8AC3E}">
        <p14:creationId xmlns:p14="http://schemas.microsoft.com/office/powerpoint/2010/main" val="751490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54</a:t>
            </a:fld>
            <a:endParaRPr lang="es-ES"/>
          </a:p>
        </p:txBody>
      </p:sp>
    </p:spTree>
    <p:extLst>
      <p:ext uri="{BB962C8B-B14F-4D97-AF65-F5344CB8AC3E}">
        <p14:creationId xmlns:p14="http://schemas.microsoft.com/office/powerpoint/2010/main" val="3211677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55</a:t>
            </a:fld>
            <a:endParaRPr lang="es-ES"/>
          </a:p>
        </p:txBody>
      </p:sp>
    </p:spTree>
    <p:extLst>
      <p:ext uri="{BB962C8B-B14F-4D97-AF65-F5344CB8AC3E}">
        <p14:creationId xmlns:p14="http://schemas.microsoft.com/office/powerpoint/2010/main" val="2319624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56</a:t>
            </a:fld>
            <a:endParaRPr lang="es-ES"/>
          </a:p>
        </p:txBody>
      </p:sp>
    </p:spTree>
    <p:extLst>
      <p:ext uri="{BB962C8B-B14F-4D97-AF65-F5344CB8AC3E}">
        <p14:creationId xmlns:p14="http://schemas.microsoft.com/office/powerpoint/2010/main" val="451338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57</a:t>
            </a:fld>
            <a:endParaRPr lang="es-ES"/>
          </a:p>
        </p:txBody>
      </p:sp>
    </p:spTree>
    <p:extLst>
      <p:ext uri="{BB962C8B-B14F-4D97-AF65-F5344CB8AC3E}">
        <p14:creationId xmlns:p14="http://schemas.microsoft.com/office/powerpoint/2010/main" val="390867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58</a:t>
            </a:fld>
            <a:endParaRPr lang="es-ES"/>
          </a:p>
        </p:txBody>
      </p:sp>
    </p:spTree>
    <p:extLst>
      <p:ext uri="{BB962C8B-B14F-4D97-AF65-F5344CB8AC3E}">
        <p14:creationId xmlns:p14="http://schemas.microsoft.com/office/powerpoint/2010/main" val="1132856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59</a:t>
            </a:fld>
            <a:endParaRPr lang="es-ES"/>
          </a:p>
        </p:txBody>
      </p:sp>
    </p:spTree>
    <p:extLst>
      <p:ext uri="{BB962C8B-B14F-4D97-AF65-F5344CB8AC3E}">
        <p14:creationId xmlns:p14="http://schemas.microsoft.com/office/powerpoint/2010/main" val="298073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60</a:t>
            </a:fld>
            <a:endParaRPr lang="es-ES"/>
          </a:p>
        </p:txBody>
      </p:sp>
    </p:spTree>
    <p:extLst>
      <p:ext uri="{BB962C8B-B14F-4D97-AF65-F5344CB8AC3E}">
        <p14:creationId xmlns:p14="http://schemas.microsoft.com/office/powerpoint/2010/main" val="1264474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61</a:t>
            </a:fld>
            <a:endParaRPr lang="es-ES"/>
          </a:p>
        </p:txBody>
      </p:sp>
    </p:spTree>
    <p:extLst>
      <p:ext uri="{BB962C8B-B14F-4D97-AF65-F5344CB8AC3E}">
        <p14:creationId xmlns:p14="http://schemas.microsoft.com/office/powerpoint/2010/main" val="362076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62</a:t>
            </a:fld>
            <a:endParaRPr lang="es-ES"/>
          </a:p>
        </p:txBody>
      </p:sp>
    </p:spTree>
    <p:extLst>
      <p:ext uri="{BB962C8B-B14F-4D97-AF65-F5344CB8AC3E}">
        <p14:creationId xmlns:p14="http://schemas.microsoft.com/office/powerpoint/2010/main" val="2930490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effectLst/>
                <a:latin typeface="ArialMT"/>
              </a:rPr>
              <a:t>En el caso de los procesos de </a:t>
            </a:r>
            <a:r>
              <a:rPr lang="es-ES" sz="1200" dirty="0" err="1">
                <a:effectLst/>
                <a:latin typeface="ArialMT"/>
              </a:rPr>
              <a:t>dispersión</a:t>
            </a:r>
            <a:r>
              <a:rPr lang="es-ES" sz="1200" dirty="0">
                <a:effectLst/>
                <a:latin typeface="ArialMT"/>
              </a:rPr>
              <a:t>, los materiales </a:t>
            </a:r>
            <a:r>
              <a:rPr lang="es-ES" sz="1200" dirty="0" err="1">
                <a:effectLst/>
                <a:latin typeface="ArialMT"/>
              </a:rPr>
              <a:t>más</a:t>
            </a:r>
            <a:r>
              <a:rPr lang="es-ES" sz="1200" dirty="0">
                <a:effectLst/>
                <a:latin typeface="ArialMT"/>
              </a:rPr>
              <a:t> eficientes para frenar los neutrones son los de bajo </a:t>
            </a:r>
            <a:r>
              <a:rPr lang="es-ES" sz="1200" dirty="0" err="1">
                <a:effectLst/>
                <a:latin typeface="ArialMT"/>
              </a:rPr>
              <a:t>número</a:t>
            </a:r>
            <a:r>
              <a:rPr lang="es-ES" sz="1200" dirty="0">
                <a:effectLst/>
                <a:latin typeface="ArialMT"/>
              </a:rPr>
              <a:t> </a:t>
            </a:r>
            <a:r>
              <a:rPr lang="es-ES" sz="1200" dirty="0" err="1">
                <a:effectLst/>
                <a:latin typeface="ArialMT"/>
              </a:rPr>
              <a:t>másico</a:t>
            </a:r>
            <a:r>
              <a:rPr lang="es-ES" sz="1200" dirty="0">
                <a:effectLst/>
                <a:latin typeface="ArialMT"/>
              </a:rPr>
              <a:t>. Este meca- </a:t>
            </a:r>
            <a:r>
              <a:rPr lang="es-ES" sz="1200" dirty="0" err="1">
                <a:effectLst/>
                <a:latin typeface="ArialMT"/>
              </a:rPr>
              <a:t>nismo</a:t>
            </a:r>
            <a:r>
              <a:rPr lang="es-ES" sz="1200" dirty="0">
                <a:effectLst/>
                <a:latin typeface="ArialMT"/>
              </a:rPr>
              <a:t> es el principal para la </a:t>
            </a:r>
            <a:r>
              <a:rPr lang="es-ES" sz="1200" dirty="0" err="1">
                <a:effectLst/>
                <a:latin typeface="ArialMT"/>
              </a:rPr>
              <a:t>protección</a:t>
            </a:r>
            <a:r>
              <a:rPr lang="es-ES" sz="1200" dirty="0">
                <a:effectLst/>
                <a:latin typeface="ArialMT"/>
              </a:rPr>
              <a:t> frente a estas </a:t>
            </a:r>
            <a:r>
              <a:rPr lang="es-ES" sz="1200" dirty="0" err="1">
                <a:effectLst/>
                <a:latin typeface="ArialMT"/>
              </a:rPr>
              <a:t>partículas</a:t>
            </a:r>
            <a:r>
              <a:rPr lang="es-ES" sz="1200" dirty="0">
                <a:effectLst/>
                <a:latin typeface="ArialMT"/>
              </a:rPr>
              <a:t> porque se produce sea cual sea su </a:t>
            </a:r>
            <a:r>
              <a:rPr lang="es-ES" sz="1200" dirty="0" err="1">
                <a:effectLst/>
                <a:latin typeface="ArialMT"/>
              </a:rPr>
              <a:t>energía</a:t>
            </a:r>
            <a:r>
              <a:rPr lang="es-ES" sz="1200" dirty="0">
                <a:effectLst/>
                <a:latin typeface="ArialMT"/>
              </a:rPr>
              <a:t>. </a:t>
            </a: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36</a:t>
            </a:fld>
            <a:endParaRPr lang="es-ES"/>
          </a:p>
        </p:txBody>
      </p:sp>
    </p:spTree>
    <p:extLst>
      <p:ext uri="{BB962C8B-B14F-4D97-AF65-F5344CB8AC3E}">
        <p14:creationId xmlns:p14="http://schemas.microsoft.com/office/powerpoint/2010/main" val="3974587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63</a:t>
            </a:fld>
            <a:endParaRPr lang="es-ES"/>
          </a:p>
        </p:txBody>
      </p:sp>
    </p:spTree>
    <p:extLst>
      <p:ext uri="{BB962C8B-B14F-4D97-AF65-F5344CB8AC3E}">
        <p14:creationId xmlns:p14="http://schemas.microsoft.com/office/powerpoint/2010/main" val="1576596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64</a:t>
            </a:fld>
            <a:endParaRPr lang="es-ES"/>
          </a:p>
        </p:txBody>
      </p:sp>
    </p:spTree>
    <p:extLst>
      <p:ext uri="{BB962C8B-B14F-4D97-AF65-F5344CB8AC3E}">
        <p14:creationId xmlns:p14="http://schemas.microsoft.com/office/powerpoint/2010/main" val="1427951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65</a:t>
            </a:fld>
            <a:endParaRPr lang="es-ES"/>
          </a:p>
        </p:txBody>
      </p:sp>
    </p:spTree>
    <p:extLst>
      <p:ext uri="{BB962C8B-B14F-4D97-AF65-F5344CB8AC3E}">
        <p14:creationId xmlns:p14="http://schemas.microsoft.com/office/powerpoint/2010/main" val="1749692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66</a:t>
            </a:fld>
            <a:endParaRPr lang="es-ES"/>
          </a:p>
        </p:txBody>
      </p:sp>
    </p:spTree>
    <p:extLst>
      <p:ext uri="{BB962C8B-B14F-4D97-AF65-F5344CB8AC3E}">
        <p14:creationId xmlns:p14="http://schemas.microsoft.com/office/powerpoint/2010/main" val="2488599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67</a:t>
            </a:fld>
            <a:endParaRPr lang="es-ES"/>
          </a:p>
        </p:txBody>
      </p:sp>
    </p:spTree>
    <p:extLst>
      <p:ext uri="{BB962C8B-B14F-4D97-AF65-F5344CB8AC3E}">
        <p14:creationId xmlns:p14="http://schemas.microsoft.com/office/powerpoint/2010/main" val="32602074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68</a:t>
            </a:fld>
            <a:endParaRPr lang="es-ES"/>
          </a:p>
        </p:txBody>
      </p:sp>
    </p:spTree>
    <p:extLst>
      <p:ext uri="{BB962C8B-B14F-4D97-AF65-F5344CB8AC3E}">
        <p14:creationId xmlns:p14="http://schemas.microsoft.com/office/powerpoint/2010/main" val="2555319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69</a:t>
            </a:fld>
            <a:endParaRPr lang="es-ES"/>
          </a:p>
        </p:txBody>
      </p:sp>
    </p:spTree>
    <p:extLst>
      <p:ext uri="{BB962C8B-B14F-4D97-AF65-F5344CB8AC3E}">
        <p14:creationId xmlns:p14="http://schemas.microsoft.com/office/powerpoint/2010/main" val="1069295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70</a:t>
            </a:fld>
            <a:endParaRPr lang="es-ES"/>
          </a:p>
        </p:txBody>
      </p:sp>
    </p:spTree>
    <p:extLst>
      <p:ext uri="{BB962C8B-B14F-4D97-AF65-F5344CB8AC3E}">
        <p14:creationId xmlns:p14="http://schemas.microsoft.com/office/powerpoint/2010/main" val="3730973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71</a:t>
            </a:fld>
            <a:endParaRPr lang="es-ES"/>
          </a:p>
        </p:txBody>
      </p:sp>
    </p:spTree>
    <p:extLst>
      <p:ext uri="{BB962C8B-B14F-4D97-AF65-F5344CB8AC3E}">
        <p14:creationId xmlns:p14="http://schemas.microsoft.com/office/powerpoint/2010/main" val="4294471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72</a:t>
            </a:fld>
            <a:endParaRPr lang="es-ES"/>
          </a:p>
        </p:txBody>
      </p:sp>
    </p:spTree>
    <p:extLst>
      <p:ext uri="{BB962C8B-B14F-4D97-AF65-F5344CB8AC3E}">
        <p14:creationId xmlns:p14="http://schemas.microsoft.com/office/powerpoint/2010/main" val="1525033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37</a:t>
            </a:fld>
            <a:endParaRPr lang="es-ES"/>
          </a:p>
        </p:txBody>
      </p:sp>
    </p:spTree>
    <p:extLst>
      <p:ext uri="{BB962C8B-B14F-4D97-AF65-F5344CB8AC3E}">
        <p14:creationId xmlns:p14="http://schemas.microsoft.com/office/powerpoint/2010/main" val="35721961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73</a:t>
            </a:fld>
            <a:endParaRPr lang="es-ES"/>
          </a:p>
        </p:txBody>
      </p:sp>
    </p:spTree>
    <p:extLst>
      <p:ext uri="{BB962C8B-B14F-4D97-AF65-F5344CB8AC3E}">
        <p14:creationId xmlns:p14="http://schemas.microsoft.com/office/powerpoint/2010/main" val="1345549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74</a:t>
            </a:fld>
            <a:endParaRPr lang="es-ES"/>
          </a:p>
        </p:txBody>
      </p:sp>
    </p:spTree>
    <p:extLst>
      <p:ext uri="{BB962C8B-B14F-4D97-AF65-F5344CB8AC3E}">
        <p14:creationId xmlns:p14="http://schemas.microsoft.com/office/powerpoint/2010/main" val="24659023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75</a:t>
            </a:fld>
            <a:endParaRPr lang="es-ES"/>
          </a:p>
        </p:txBody>
      </p:sp>
    </p:spTree>
    <p:extLst>
      <p:ext uri="{BB962C8B-B14F-4D97-AF65-F5344CB8AC3E}">
        <p14:creationId xmlns:p14="http://schemas.microsoft.com/office/powerpoint/2010/main" val="28848095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76</a:t>
            </a:fld>
            <a:endParaRPr lang="es-ES"/>
          </a:p>
        </p:txBody>
      </p:sp>
    </p:spTree>
    <p:extLst>
      <p:ext uri="{BB962C8B-B14F-4D97-AF65-F5344CB8AC3E}">
        <p14:creationId xmlns:p14="http://schemas.microsoft.com/office/powerpoint/2010/main" val="30848144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77</a:t>
            </a:fld>
            <a:endParaRPr lang="es-ES"/>
          </a:p>
        </p:txBody>
      </p:sp>
    </p:spTree>
    <p:extLst>
      <p:ext uri="{BB962C8B-B14F-4D97-AF65-F5344CB8AC3E}">
        <p14:creationId xmlns:p14="http://schemas.microsoft.com/office/powerpoint/2010/main" val="574355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78</a:t>
            </a:fld>
            <a:endParaRPr lang="es-ES"/>
          </a:p>
        </p:txBody>
      </p:sp>
    </p:spTree>
    <p:extLst>
      <p:ext uri="{BB962C8B-B14F-4D97-AF65-F5344CB8AC3E}">
        <p14:creationId xmlns:p14="http://schemas.microsoft.com/office/powerpoint/2010/main" val="1810357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79</a:t>
            </a:fld>
            <a:endParaRPr lang="es-ES"/>
          </a:p>
        </p:txBody>
      </p:sp>
    </p:spTree>
    <p:extLst>
      <p:ext uri="{BB962C8B-B14F-4D97-AF65-F5344CB8AC3E}">
        <p14:creationId xmlns:p14="http://schemas.microsoft.com/office/powerpoint/2010/main" val="30043719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80</a:t>
            </a:fld>
            <a:endParaRPr lang="es-ES"/>
          </a:p>
        </p:txBody>
      </p:sp>
    </p:spTree>
    <p:extLst>
      <p:ext uri="{BB962C8B-B14F-4D97-AF65-F5344CB8AC3E}">
        <p14:creationId xmlns:p14="http://schemas.microsoft.com/office/powerpoint/2010/main" val="2521487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81</a:t>
            </a:fld>
            <a:endParaRPr lang="es-ES"/>
          </a:p>
        </p:txBody>
      </p:sp>
    </p:spTree>
    <p:extLst>
      <p:ext uri="{BB962C8B-B14F-4D97-AF65-F5344CB8AC3E}">
        <p14:creationId xmlns:p14="http://schemas.microsoft.com/office/powerpoint/2010/main" val="1456132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82</a:t>
            </a:fld>
            <a:endParaRPr lang="es-ES"/>
          </a:p>
        </p:txBody>
      </p:sp>
    </p:spTree>
    <p:extLst>
      <p:ext uri="{BB962C8B-B14F-4D97-AF65-F5344CB8AC3E}">
        <p14:creationId xmlns:p14="http://schemas.microsoft.com/office/powerpoint/2010/main" val="729160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38</a:t>
            </a:fld>
            <a:endParaRPr lang="es-ES"/>
          </a:p>
        </p:txBody>
      </p:sp>
    </p:spTree>
    <p:extLst>
      <p:ext uri="{BB962C8B-B14F-4D97-AF65-F5344CB8AC3E}">
        <p14:creationId xmlns:p14="http://schemas.microsoft.com/office/powerpoint/2010/main" val="7029797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83</a:t>
            </a:fld>
            <a:endParaRPr lang="es-ES"/>
          </a:p>
        </p:txBody>
      </p:sp>
    </p:spTree>
    <p:extLst>
      <p:ext uri="{BB962C8B-B14F-4D97-AF65-F5344CB8AC3E}">
        <p14:creationId xmlns:p14="http://schemas.microsoft.com/office/powerpoint/2010/main" val="2556994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C8ABA9B5-EE43-B1B8-2C2E-0C758D82640D}"/>
              </a:ext>
            </a:extLst>
          </p:cNvPr>
          <p:cNvSpPr>
            <a:spLocks noGrp="1" noChangeArrowheads="1"/>
          </p:cNvSpPr>
          <p:nvPr>
            <p:ph type="body"/>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
        <p:nvSpPr>
          <p:cNvPr id="37891" name="Text Box 2">
            <a:extLst>
              <a:ext uri="{FF2B5EF4-FFF2-40B4-BE49-F238E27FC236}">
                <a16:creationId xmlns:a16="http://schemas.microsoft.com/office/drawing/2014/main" id="{AB93487F-5A38-2086-7E24-6B703CD7C1C2}"/>
              </a:ext>
            </a:extLst>
          </p:cNvPr>
          <p:cNvSpPr txBox="1">
            <a:spLocks noChangeArrowheads="1"/>
          </p:cNvSpPr>
          <p:nvPr/>
        </p:nvSpPr>
        <p:spPr bwMode="auto">
          <a:xfrm>
            <a:off x="1039813" y="854075"/>
            <a:ext cx="4570412" cy="3427413"/>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B45F5BAA-C8C8-CB00-6767-5C9D0A16C823}"/>
              </a:ext>
            </a:extLst>
          </p:cNvPr>
          <p:cNvSpPr>
            <a:spLocks noGrp="1" noRot="1" noChangeAspect="1" noChangeArrowheads="1" noTextEdit="1"/>
          </p:cNvSpPr>
          <p:nvPr>
            <p:ph type="sldImg"/>
          </p:nvPr>
        </p:nvSpPr>
        <p:spPr>
          <a:xfrm>
            <a:off x="1039813" y="854075"/>
            <a:ext cx="4570412" cy="3427413"/>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3" name="Rectangle 2">
            <a:extLst>
              <a:ext uri="{FF2B5EF4-FFF2-40B4-BE49-F238E27FC236}">
                <a16:creationId xmlns:a16="http://schemas.microsoft.com/office/drawing/2014/main" id="{C426B05A-D739-0F2D-BC27-87660A33E29C}"/>
              </a:ext>
            </a:extLst>
          </p:cNvPr>
          <p:cNvSpPr>
            <a:spLocks noGrp="1" noChangeArrowheads="1"/>
          </p:cNvSpPr>
          <p:nvPr>
            <p:ph type="body" idx="1"/>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D647515B-2979-ABD6-FEF1-640AD35C0DAB}"/>
              </a:ext>
            </a:extLst>
          </p:cNvPr>
          <p:cNvSpPr>
            <a:spLocks noGrp="1" noChangeArrowheads="1"/>
          </p:cNvSpPr>
          <p:nvPr>
            <p:ph type="body"/>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
        <p:nvSpPr>
          <p:cNvPr id="39939" name="Text Box 2">
            <a:extLst>
              <a:ext uri="{FF2B5EF4-FFF2-40B4-BE49-F238E27FC236}">
                <a16:creationId xmlns:a16="http://schemas.microsoft.com/office/drawing/2014/main" id="{7BE7C151-027F-AD4A-3A89-3844C5CD46E6}"/>
              </a:ext>
            </a:extLst>
          </p:cNvPr>
          <p:cNvSpPr txBox="1">
            <a:spLocks noChangeArrowheads="1"/>
          </p:cNvSpPr>
          <p:nvPr/>
        </p:nvSpPr>
        <p:spPr bwMode="auto">
          <a:xfrm>
            <a:off x="1039813" y="854075"/>
            <a:ext cx="4570412" cy="3427413"/>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50F2ABDC-C3DB-0093-0283-38AD9320F187}"/>
              </a:ext>
            </a:extLst>
          </p:cNvPr>
          <p:cNvSpPr>
            <a:spLocks noGrp="1" noChangeArrowheads="1"/>
          </p:cNvSpPr>
          <p:nvPr>
            <p:ph type="body"/>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
        <p:nvSpPr>
          <p:cNvPr id="40963" name="Text Box 2">
            <a:extLst>
              <a:ext uri="{FF2B5EF4-FFF2-40B4-BE49-F238E27FC236}">
                <a16:creationId xmlns:a16="http://schemas.microsoft.com/office/drawing/2014/main" id="{19197EE1-ECD8-1329-8FCD-F1559CDA4F67}"/>
              </a:ext>
            </a:extLst>
          </p:cNvPr>
          <p:cNvSpPr txBox="1">
            <a:spLocks noChangeArrowheads="1"/>
          </p:cNvSpPr>
          <p:nvPr/>
        </p:nvSpPr>
        <p:spPr bwMode="auto">
          <a:xfrm>
            <a:off x="1039813" y="854075"/>
            <a:ext cx="4570412" cy="3427413"/>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02D5C8B0-BC49-54E8-A372-998BED6854AC}"/>
              </a:ext>
            </a:extLst>
          </p:cNvPr>
          <p:cNvSpPr>
            <a:spLocks noGrp="1" noChangeArrowheads="1"/>
          </p:cNvSpPr>
          <p:nvPr>
            <p:ph type="body"/>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
        <p:nvSpPr>
          <p:cNvPr id="41987" name="Text Box 2">
            <a:extLst>
              <a:ext uri="{FF2B5EF4-FFF2-40B4-BE49-F238E27FC236}">
                <a16:creationId xmlns:a16="http://schemas.microsoft.com/office/drawing/2014/main" id="{62C9319A-DAEC-3725-962E-1275EEDF1A4A}"/>
              </a:ext>
            </a:extLst>
          </p:cNvPr>
          <p:cNvSpPr txBox="1">
            <a:spLocks noChangeArrowheads="1"/>
          </p:cNvSpPr>
          <p:nvPr/>
        </p:nvSpPr>
        <p:spPr bwMode="auto">
          <a:xfrm>
            <a:off x="1039813" y="854075"/>
            <a:ext cx="4570412" cy="3427413"/>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1">
            <a:extLst>
              <a:ext uri="{FF2B5EF4-FFF2-40B4-BE49-F238E27FC236}">
                <a16:creationId xmlns:a16="http://schemas.microsoft.com/office/drawing/2014/main" id="{3F895C75-717D-4DE5-6A5B-DD5AF42D3897}"/>
              </a:ext>
            </a:extLst>
          </p:cNvPr>
          <p:cNvSpPr>
            <a:spLocks noGrp="1" noRot="1" noChangeAspect="1" noChangeArrowheads="1" noTextEdit="1"/>
          </p:cNvSpPr>
          <p:nvPr>
            <p:ph type="sldImg"/>
          </p:nvPr>
        </p:nvSpPr>
        <p:spPr>
          <a:xfrm>
            <a:off x="1039813" y="854075"/>
            <a:ext cx="4570412" cy="3427413"/>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5" name="Rectangle 2">
            <a:extLst>
              <a:ext uri="{FF2B5EF4-FFF2-40B4-BE49-F238E27FC236}">
                <a16:creationId xmlns:a16="http://schemas.microsoft.com/office/drawing/2014/main" id="{A58C87A0-0F47-368D-3631-7630BDBDD3C6}"/>
              </a:ext>
            </a:extLst>
          </p:cNvPr>
          <p:cNvSpPr>
            <a:spLocks noGrp="1" noChangeArrowheads="1"/>
          </p:cNvSpPr>
          <p:nvPr>
            <p:ph type="body" idx="1"/>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a:extLst>
              <a:ext uri="{FF2B5EF4-FFF2-40B4-BE49-F238E27FC236}">
                <a16:creationId xmlns:a16="http://schemas.microsoft.com/office/drawing/2014/main" id="{EC35E8FC-8BCF-CAD5-D105-FA8843295FB2}"/>
              </a:ext>
            </a:extLst>
          </p:cNvPr>
          <p:cNvSpPr>
            <a:spLocks noGrp="1" noChangeArrowheads="1"/>
          </p:cNvSpPr>
          <p:nvPr>
            <p:ph type="body"/>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
        <p:nvSpPr>
          <p:cNvPr id="44035" name="Text Box 2">
            <a:extLst>
              <a:ext uri="{FF2B5EF4-FFF2-40B4-BE49-F238E27FC236}">
                <a16:creationId xmlns:a16="http://schemas.microsoft.com/office/drawing/2014/main" id="{B49E8E61-ED56-99D0-5AB8-355E0CF1634A}"/>
              </a:ext>
            </a:extLst>
          </p:cNvPr>
          <p:cNvSpPr txBox="1">
            <a:spLocks noChangeArrowheads="1"/>
          </p:cNvSpPr>
          <p:nvPr/>
        </p:nvSpPr>
        <p:spPr bwMode="auto">
          <a:xfrm>
            <a:off x="1039813" y="854075"/>
            <a:ext cx="4570412" cy="3427413"/>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6B6C871C-D116-3899-78C5-B652D30A3B77}"/>
              </a:ext>
            </a:extLst>
          </p:cNvPr>
          <p:cNvSpPr>
            <a:spLocks noGrp="1" noChangeArrowheads="1"/>
          </p:cNvSpPr>
          <p:nvPr>
            <p:ph type="body"/>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
        <p:nvSpPr>
          <p:cNvPr id="45059" name="Text Box 2">
            <a:extLst>
              <a:ext uri="{FF2B5EF4-FFF2-40B4-BE49-F238E27FC236}">
                <a16:creationId xmlns:a16="http://schemas.microsoft.com/office/drawing/2014/main" id="{E34B76E1-F02E-FDE2-A28A-8C37C7FE7D29}"/>
              </a:ext>
            </a:extLst>
          </p:cNvPr>
          <p:cNvSpPr txBox="1">
            <a:spLocks noChangeArrowheads="1"/>
          </p:cNvSpPr>
          <p:nvPr/>
        </p:nvSpPr>
        <p:spPr bwMode="auto">
          <a:xfrm>
            <a:off x="1039813" y="854075"/>
            <a:ext cx="4570412" cy="3427413"/>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a:extLst>
              <a:ext uri="{FF2B5EF4-FFF2-40B4-BE49-F238E27FC236}">
                <a16:creationId xmlns:a16="http://schemas.microsoft.com/office/drawing/2014/main" id="{832F58CF-C48B-3ACA-4A8F-F5CB7243FF0D}"/>
              </a:ext>
            </a:extLst>
          </p:cNvPr>
          <p:cNvSpPr>
            <a:spLocks noGrp="1" noChangeArrowheads="1"/>
          </p:cNvSpPr>
          <p:nvPr>
            <p:ph type="body"/>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
        <p:nvSpPr>
          <p:cNvPr id="46083" name="Text Box 2">
            <a:extLst>
              <a:ext uri="{FF2B5EF4-FFF2-40B4-BE49-F238E27FC236}">
                <a16:creationId xmlns:a16="http://schemas.microsoft.com/office/drawing/2014/main" id="{1F16E4EE-FB5D-BCE0-F0B5-236019EA28E2}"/>
              </a:ext>
            </a:extLst>
          </p:cNvPr>
          <p:cNvSpPr txBox="1">
            <a:spLocks noChangeArrowheads="1"/>
          </p:cNvSpPr>
          <p:nvPr/>
        </p:nvSpPr>
        <p:spPr bwMode="auto">
          <a:xfrm>
            <a:off x="1039813" y="854075"/>
            <a:ext cx="4570412" cy="3427413"/>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39</a:t>
            </a:fld>
            <a:endParaRPr lang="es-ES"/>
          </a:p>
        </p:txBody>
      </p:sp>
    </p:spTree>
    <p:extLst>
      <p:ext uri="{BB962C8B-B14F-4D97-AF65-F5344CB8AC3E}">
        <p14:creationId xmlns:p14="http://schemas.microsoft.com/office/powerpoint/2010/main" val="7539480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a:extLst>
              <a:ext uri="{FF2B5EF4-FFF2-40B4-BE49-F238E27FC236}">
                <a16:creationId xmlns:a16="http://schemas.microsoft.com/office/drawing/2014/main" id="{70BBE8CE-2321-0B41-DB21-9B1D74E972EB}"/>
              </a:ext>
            </a:extLst>
          </p:cNvPr>
          <p:cNvSpPr>
            <a:spLocks noGrp="1" noRot="1" noChangeAspect="1" noChangeArrowheads="1" noTextEdit="1"/>
          </p:cNvSpPr>
          <p:nvPr>
            <p:ph type="sldImg"/>
          </p:nvPr>
        </p:nvSpPr>
        <p:spPr>
          <a:xfrm>
            <a:off x="1039813" y="854075"/>
            <a:ext cx="4570412" cy="3427413"/>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7" name="Rectangle 2">
            <a:extLst>
              <a:ext uri="{FF2B5EF4-FFF2-40B4-BE49-F238E27FC236}">
                <a16:creationId xmlns:a16="http://schemas.microsoft.com/office/drawing/2014/main" id="{116FDEA9-4071-9848-FB56-72DF62CF7ED0}"/>
              </a:ext>
            </a:extLst>
          </p:cNvPr>
          <p:cNvSpPr>
            <a:spLocks noGrp="1" noChangeArrowheads="1"/>
          </p:cNvSpPr>
          <p:nvPr>
            <p:ph type="body" idx="1"/>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DD41CDB3-FA45-CE52-326E-8008AD5E69A5}"/>
              </a:ext>
            </a:extLst>
          </p:cNvPr>
          <p:cNvSpPr>
            <a:spLocks noGrp="1" noChangeArrowheads="1"/>
          </p:cNvSpPr>
          <p:nvPr>
            <p:ph type="body"/>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
        <p:nvSpPr>
          <p:cNvPr id="48131" name="Text Box 2">
            <a:extLst>
              <a:ext uri="{FF2B5EF4-FFF2-40B4-BE49-F238E27FC236}">
                <a16:creationId xmlns:a16="http://schemas.microsoft.com/office/drawing/2014/main" id="{C1E54644-62EC-3DCD-E310-5C477C5A0E3F}"/>
              </a:ext>
            </a:extLst>
          </p:cNvPr>
          <p:cNvSpPr txBox="1">
            <a:spLocks noChangeArrowheads="1"/>
          </p:cNvSpPr>
          <p:nvPr/>
        </p:nvSpPr>
        <p:spPr bwMode="auto">
          <a:xfrm>
            <a:off x="1039813" y="854075"/>
            <a:ext cx="4570412" cy="3427413"/>
          </a:xfrm>
          <a:prstGeom prst="rect">
            <a:avLst/>
          </a:prstGeom>
          <a:solidFill>
            <a:srgbClr val="FFFFFF"/>
          </a:solidFill>
          <a:ln w="936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DF18C83D-3BDE-F51F-B150-D229CFE072EE}"/>
              </a:ext>
            </a:extLst>
          </p:cNvPr>
          <p:cNvSpPr>
            <a:spLocks noGrp="1" noRot="1" noChangeAspect="1" noChangeArrowheads="1" noTextEdit="1"/>
          </p:cNvSpPr>
          <p:nvPr>
            <p:ph type="sldImg"/>
          </p:nvPr>
        </p:nvSpPr>
        <p:spPr>
          <a:xfrm>
            <a:off x="1039813" y="854075"/>
            <a:ext cx="4570412" cy="3427413"/>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3" name="Rectangle 2">
            <a:extLst>
              <a:ext uri="{FF2B5EF4-FFF2-40B4-BE49-F238E27FC236}">
                <a16:creationId xmlns:a16="http://schemas.microsoft.com/office/drawing/2014/main" id="{6AF6277F-443E-454B-19C3-01BE3ADFFC2E}"/>
              </a:ext>
            </a:extLst>
          </p:cNvPr>
          <p:cNvSpPr>
            <a:spLocks noGrp="1" noChangeArrowheads="1"/>
          </p:cNvSpPr>
          <p:nvPr>
            <p:ph type="body" idx="1"/>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1">
            <a:extLst>
              <a:ext uri="{FF2B5EF4-FFF2-40B4-BE49-F238E27FC236}">
                <a16:creationId xmlns:a16="http://schemas.microsoft.com/office/drawing/2014/main" id="{9A6D2B2E-F4C7-83FD-A6BE-AF420FF3F802}"/>
              </a:ext>
            </a:extLst>
          </p:cNvPr>
          <p:cNvSpPr>
            <a:spLocks noGrp="1" noRot="1" noChangeAspect="1" noChangeArrowheads="1" noTextEdit="1"/>
          </p:cNvSpPr>
          <p:nvPr>
            <p:ph type="sldImg"/>
          </p:nvPr>
        </p:nvSpPr>
        <p:spPr>
          <a:xfrm>
            <a:off x="1039813" y="854075"/>
            <a:ext cx="4570412" cy="3427413"/>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1" name="Rectangle 2">
            <a:extLst>
              <a:ext uri="{FF2B5EF4-FFF2-40B4-BE49-F238E27FC236}">
                <a16:creationId xmlns:a16="http://schemas.microsoft.com/office/drawing/2014/main" id="{61DE4CAC-B46E-67A2-7FC3-6C2E738CA5DA}"/>
              </a:ext>
            </a:extLst>
          </p:cNvPr>
          <p:cNvSpPr>
            <a:spLocks noGrp="1" noChangeArrowheads="1"/>
          </p:cNvSpPr>
          <p:nvPr>
            <p:ph type="body" idx="1"/>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a:extLst>
              <a:ext uri="{FF2B5EF4-FFF2-40B4-BE49-F238E27FC236}">
                <a16:creationId xmlns:a16="http://schemas.microsoft.com/office/drawing/2014/main" id="{C1985E6B-7DD6-BA7A-035E-1AE25144288C}"/>
              </a:ext>
            </a:extLst>
          </p:cNvPr>
          <p:cNvSpPr>
            <a:spLocks noGrp="1" noRot="1" noChangeAspect="1" noChangeArrowheads="1" noTextEdit="1"/>
          </p:cNvSpPr>
          <p:nvPr>
            <p:ph type="sldImg"/>
          </p:nvPr>
        </p:nvSpPr>
        <p:spPr>
          <a:xfrm>
            <a:off x="1039813" y="854075"/>
            <a:ext cx="4570412" cy="3427413"/>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2">
            <a:extLst>
              <a:ext uri="{FF2B5EF4-FFF2-40B4-BE49-F238E27FC236}">
                <a16:creationId xmlns:a16="http://schemas.microsoft.com/office/drawing/2014/main" id="{0B04CDB9-B93E-7D50-828A-1EE994858365}"/>
              </a:ext>
            </a:extLst>
          </p:cNvPr>
          <p:cNvSpPr>
            <a:spLocks noGrp="1" noChangeArrowheads="1"/>
          </p:cNvSpPr>
          <p:nvPr>
            <p:ph type="body" idx="1"/>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a:extLst>
              <a:ext uri="{FF2B5EF4-FFF2-40B4-BE49-F238E27FC236}">
                <a16:creationId xmlns:a16="http://schemas.microsoft.com/office/drawing/2014/main" id="{038B40E8-138C-9BBD-50F4-12E959BBCD31}"/>
              </a:ext>
            </a:extLst>
          </p:cNvPr>
          <p:cNvSpPr>
            <a:spLocks noGrp="1" noRot="1" noChangeAspect="1" noChangeArrowheads="1" noTextEdit="1"/>
          </p:cNvSpPr>
          <p:nvPr>
            <p:ph type="sldImg"/>
          </p:nvPr>
        </p:nvSpPr>
        <p:spPr>
          <a:xfrm>
            <a:off x="1039813" y="854075"/>
            <a:ext cx="4570412" cy="3427413"/>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Rectangle 2">
            <a:extLst>
              <a:ext uri="{FF2B5EF4-FFF2-40B4-BE49-F238E27FC236}">
                <a16:creationId xmlns:a16="http://schemas.microsoft.com/office/drawing/2014/main" id="{21F314A4-F18A-C3AB-E04B-1B374BE72650}"/>
              </a:ext>
            </a:extLst>
          </p:cNvPr>
          <p:cNvSpPr>
            <a:spLocks noGrp="1" noChangeArrowheads="1"/>
          </p:cNvSpPr>
          <p:nvPr>
            <p:ph type="body" idx="1"/>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a:extLst>
              <a:ext uri="{FF2B5EF4-FFF2-40B4-BE49-F238E27FC236}">
                <a16:creationId xmlns:a16="http://schemas.microsoft.com/office/drawing/2014/main" id="{582D346D-83AD-F410-5245-F85A93B695F3}"/>
              </a:ext>
            </a:extLst>
          </p:cNvPr>
          <p:cNvSpPr>
            <a:spLocks noGrp="1" noRot="1" noChangeAspect="1" noChangeArrowheads="1" noTextEdit="1"/>
          </p:cNvSpPr>
          <p:nvPr>
            <p:ph type="sldImg"/>
          </p:nvPr>
        </p:nvSpPr>
        <p:spPr>
          <a:xfrm>
            <a:off x="1039813" y="854075"/>
            <a:ext cx="4570412" cy="3427413"/>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5" name="Rectangle 2">
            <a:extLst>
              <a:ext uri="{FF2B5EF4-FFF2-40B4-BE49-F238E27FC236}">
                <a16:creationId xmlns:a16="http://schemas.microsoft.com/office/drawing/2014/main" id="{66319EF4-9022-C1D4-0F82-EC2A078A7B01}"/>
              </a:ext>
            </a:extLst>
          </p:cNvPr>
          <p:cNvSpPr>
            <a:spLocks noGrp="1" noChangeArrowheads="1"/>
          </p:cNvSpPr>
          <p:nvPr>
            <p:ph type="body" idx="1"/>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a:extLst>
              <a:ext uri="{FF2B5EF4-FFF2-40B4-BE49-F238E27FC236}">
                <a16:creationId xmlns:a16="http://schemas.microsoft.com/office/drawing/2014/main" id="{406B4BC6-F4DD-5188-E33A-E99DC529B7D7}"/>
              </a:ext>
            </a:extLst>
          </p:cNvPr>
          <p:cNvSpPr>
            <a:spLocks noGrp="1" noRot="1" noChangeAspect="1" noChangeArrowheads="1" noTextEdit="1"/>
          </p:cNvSpPr>
          <p:nvPr>
            <p:ph type="sldImg"/>
          </p:nvPr>
        </p:nvSpPr>
        <p:spPr>
          <a:xfrm>
            <a:off x="1039813" y="854075"/>
            <a:ext cx="4570412" cy="3427413"/>
          </a:xfrm>
          <a:solidFill>
            <a:srgbClr val="FFFFFF"/>
          </a:solidFill>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3" name="Rectangle 2">
            <a:extLst>
              <a:ext uri="{FF2B5EF4-FFF2-40B4-BE49-F238E27FC236}">
                <a16:creationId xmlns:a16="http://schemas.microsoft.com/office/drawing/2014/main" id="{23ACE163-360A-5BEA-CEE9-F53AFD89BD4B}"/>
              </a:ext>
            </a:extLst>
          </p:cNvPr>
          <p:cNvSpPr>
            <a:spLocks noGrp="1" noChangeArrowheads="1"/>
          </p:cNvSpPr>
          <p:nvPr>
            <p:ph type="body" idx="1"/>
          </p:nvPr>
        </p:nvSpPr>
        <p:spPr>
          <a:xfrm>
            <a:off x="885825" y="4649788"/>
            <a:ext cx="4875213" cy="4203700"/>
          </a:xfrm>
          <a:noFill/>
          <a:ln/>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 altLang="es-ES">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40</a:t>
            </a:fld>
            <a:endParaRPr lang="es-ES"/>
          </a:p>
        </p:txBody>
      </p:sp>
    </p:spTree>
    <p:extLst>
      <p:ext uri="{BB962C8B-B14F-4D97-AF65-F5344CB8AC3E}">
        <p14:creationId xmlns:p14="http://schemas.microsoft.com/office/powerpoint/2010/main" val="4166806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41</a:t>
            </a:fld>
            <a:endParaRPr lang="es-ES"/>
          </a:p>
        </p:txBody>
      </p:sp>
    </p:spTree>
    <p:extLst>
      <p:ext uri="{BB962C8B-B14F-4D97-AF65-F5344CB8AC3E}">
        <p14:creationId xmlns:p14="http://schemas.microsoft.com/office/powerpoint/2010/main" val="2914686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85CCF4-345C-4A0C-A1FA-5F27594CD502}" type="slidenum">
              <a:rPr lang="es-ES" smtClean="0"/>
              <a:t>42</a:t>
            </a:fld>
            <a:endParaRPr lang="es-ES"/>
          </a:p>
        </p:txBody>
      </p:sp>
    </p:spTree>
    <p:extLst>
      <p:ext uri="{BB962C8B-B14F-4D97-AF65-F5344CB8AC3E}">
        <p14:creationId xmlns:p14="http://schemas.microsoft.com/office/powerpoint/2010/main" val="2999840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s-ES" dirty="0"/>
              <a:t>Haga clic para modificar el estilo de título del patrón</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rot="16200000">
            <a:off x="8024947" y="895380"/>
            <a:ext cx="1491208" cy="365760"/>
          </a:xfrm>
          <a:noFill/>
        </p:spPr>
        <p:txBody>
          <a:bodyPr/>
          <a:lstStyle/>
          <a:p>
            <a:fld id="{E81C01D5-27A9-4EFC-9561-A0897B290E43}" type="datetime1">
              <a:rPr lang="es-ES" smtClean="0"/>
              <a:t>12/8/25</a:t>
            </a:fld>
            <a:endParaRPr lang="es-ES" dirty="0"/>
          </a:p>
        </p:txBody>
      </p:sp>
      <p:sp>
        <p:nvSpPr>
          <p:cNvPr id="5" name="Footer Placeholder 4"/>
          <p:cNvSpPr>
            <a:spLocks noGrp="1"/>
          </p:cNvSpPr>
          <p:nvPr>
            <p:ph type="ftr" sz="quarter" idx="11"/>
          </p:nvPr>
        </p:nvSpPr>
        <p:spPr>
          <a:xfrm rot="16200000">
            <a:off x="7015410" y="3477260"/>
            <a:ext cx="3510281" cy="365760"/>
          </a:xfrm>
        </p:spPr>
        <p:txBody>
          <a:bodyPr/>
          <a:lstStyle/>
          <a:p>
            <a:r>
              <a:rPr lang="es-ES" dirty="0"/>
              <a:t>Escuela Universitaria de Enfermería Clínica Mompía</a:t>
            </a:r>
          </a:p>
        </p:txBody>
      </p:sp>
      <p:sp>
        <p:nvSpPr>
          <p:cNvPr id="6" name="Slide Number Placeholder 5"/>
          <p:cNvSpPr>
            <a:spLocks noGrp="1"/>
          </p:cNvSpPr>
          <p:nvPr>
            <p:ph type="sldNum" sz="quarter" idx="12"/>
          </p:nvPr>
        </p:nvSpPr>
        <p:spPr/>
        <p:txBody>
          <a:bodyPr/>
          <a:lstStyle/>
          <a:p>
            <a:fld id="{5DF3DBC8-15DC-49EF-AFFC-BBF543251B4F}"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1A84C82-046E-423B-97D7-9993C98C7BC9}" type="datetime1">
              <a:rPr lang="es-ES" smtClean="0"/>
              <a:t>12/8/25</a:t>
            </a:fld>
            <a:endParaRPr lang="es-ES"/>
          </a:p>
        </p:txBody>
      </p:sp>
      <p:sp>
        <p:nvSpPr>
          <p:cNvPr id="5" name="Footer Placeholder 4"/>
          <p:cNvSpPr>
            <a:spLocks noGrp="1"/>
          </p:cNvSpPr>
          <p:nvPr>
            <p:ph type="ftr" sz="quarter" idx="11"/>
          </p:nvPr>
        </p:nvSpPr>
        <p:spPr/>
        <p:txBody>
          <a:bodyPr/>
          <a:lstStyle/>
          <a:p>
            <a:r>
              <a:rPr lang="es-ES" dirty="0"/>
              <a:t>Escuela Universitaria de Enfermería Clínica Mompía</a:t>
            </a:r>
          </a:p>
        </p:txBody>
      </p:sp>
      <p:sp>
        <p:nvSpPr>
          <p:cNvPr id="6" name="Slide Number Placeholder 5"/>
          <p:cNvSpPr>
            <a:spLocks noGrp="1"/>
          </p:cNvSpPr>
          <p:nvPr>
            <p:ph type="sldNum" sz="quarter" idx="12"/>
          </p:nvPr>
        </p:nvSpPr>
        <p:spPr/>
        <p:txBody>
          <a:bodyPr/>
          <a:lstStyle/>
          <a:p>
            <a:fld id="{5DF3DBC8-15DC-49EF-AFFC-BBF543251B4F}"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s-ES" dirty="0"/>
              <a:t>Haga clic para modificar el estilo de título del patrón</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093D7D47-C4FF-459B-8526-04F5EC87613F}" type="datetime1">
              <a:rPr lang="es-ES" smtClean="0"/>
              <a:t>12/8/25</a:t>
            </a:fld>
            <a:endParaRPr lang="es-ES"/>
          </a:p>
        </p:txBody>
      </p:sp>
      <p:sp>
        <p:nvSpPr>
          <p:cNvPr id="5" name="Footer Placeholder 4"/>
          <p:cNvSpPr>
            <a:spLocks noGrp="1"/>
          </p:cNvSpPr>
          <p:nvPr>
            <p:ph type="ftr" sz="quarter" idx="11"/>
          </p:nvPr>
        </p:nvSpPr>
        <p:spPr/>
        <p:txBody>
          <a:bodyPr/>
          <a:lstStyle/>
          <a:p>
            <a:r>
              <a:rPr lang="es-ES" dirty="0"/>
              <a:t>Escuela Universitaria de Enfermería Clínica Mompía</a:t>
            </a:r>
          </a:p>
        </p:txBody>
      </p:sp>
      <p:sp>
        <p:nvSpPr>
          <p:cNvPr id="6" name="Slide Number Placeholder 5"/>
          <p:cNvSpPr>
            <a:spLocks noGrp="1"/>
          </p:cNvSpPr>
          <p:nvPr>
            <p:ph type="sldNum" sz="quarter" idx="12"/>
          </p:nvPr>
        </p:nvSpPr>
        <p:spPr/>
        <p:txBody>
          <a:bodyPr/>
          <a:lstStyle/>
          <a:p>
            <a:fld id="{5DF3DBC8-15DC-49EF-AFFC-BBF543251B4F}"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0486B96-4E91-44E0-9039-C8C799CFFA5D}" type="datetime1">
              <a:rPr lang="es-ES" smtClean="0"/>
              <a:t>12/8/25</a:t>
            </a:fld>
            <a:endParaRPr lang="es-ES"/>
          </a:p>
        </p:txBody>
      </p:sp>
      <p:sp>
        <p:nvSpPr>
          <p:cNvPr id="5" name="Footer Placeholder 4"/>
          <p:cNvSpPr>
            <a:spLocks noGrp="1"/>
          </p:cNvSpPr>
          <p:nvPr>
            <p:ph type="ftr" sz="quarter" idx="11"/>
          </p:nvPr>
        </p:nvSpPr>
        <p:spPr/>
        <p:txBody>
          <a:bodyPr/>
          <a:lstStyle>
            <a:lvl1pPr>
              <a:defRPr/>
            </a:lvl1pPr>
          </a:lstStyle>
          <a:p>
            <a:r>
              <a:rPr lang="es-ES" dirty="0"/>
              <a:t>Escuela Universitaria de Enfermería Clínica Mompía</a:t>
            </a:r>
          </a:p>
        </p:txBody>
      </p:sp>
      <p:sp>
        <p:nvSpPr>
          <p:cNvPr id="6" name="Slide Number Placeholder 5"/>
          <p:cNvSpPr>
            <a:spLocks noGrp="1"/>
          </p:cNvSpPr>
          <p:nvPr>
            <p:ph type="sldNum" sz="quarter" idx="12"/>
          </p:nvPr>
        </p:nvSpPr>
        <p:spPr/>
        <p:txBody>
          <a:bodyPr/>
          <a:lstStyle/>
          <a:p>
            <a:fld id="{5DF3DBC8-15DC-49EF-AFFC-BBF543251B4F}"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A5140C68-3EB2-47E9-979A-2D11FCBD6E70}" type="datetime1">
              <a:rPr lang="es-ES" smtClean="0"/>
              <a:t>12/8/25</a:t>
            </a:fld>
            <a:endParaRPr lang="es-ES"/>
          </a:p>
        </p:txBody>
      </p:sp>
      <p:sp>
        <p:nvSpPr>
          <p:cNvPr id="5" name="Footer Placeholder 4"/>
          <p:cNvSpPr>
            <a:spLocks noGrp="1"/>
          </p:cNvSpPr>
          <p:nvPr>
            <p:ph type="ftr" sz="quarter" idx="11"/>
          </p:nvPr>
        </p:nvSpPr>
        <p:spPr/>
        <p:txBody>
          <a:bodyPr/>
          <a:lstStyle>
            <a:lvl1pPr>
              <a:defRPr/>
            </a:lvl1pPr>
          </a:lstStyle>
          <a:p>
            <a:r>
              <a:rPr lang="es-ES" dirty="0"/>
              <a:t>Escuela </a:t>
            </a:r>
            <a:r>
              <a:rPr lang="es-ES" dirty="0" err="1"/>
              <a:t>Universitaría</a:t>
            </a:r>
            <a:r>
              <a:rPr lang="es-ES" dirty="0"/>
              <a:t> de Enfermería Clínica Mompía</a:t>
            </a:r>
          </a:p>
        </p:txBody>
      </p:sp>
      <p:sp>
        <p:nvSpPr>
          <p:cNvPr id="6" name="Slide Number Placeholder 5"/>
          <p:cNvSpPr>
            <a:spLocks noGrp="1"/>
          </p:cNvSpPr>
          <p:nvPr>
            <p:ph type="sldNum" sz="quarter" idx="12"/>
          </p:nvPr>
        </p:nvSpPr>
        <p:spPr/>
        <p:txBody>
          <a:bodyPr/>
          <a:lstStyle/>
          <a:p>
            <a:fld id="{5DF3DBC8-15DC-49EF-AFFC-BBF543251B4F}"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A293AC4-B1A4-41CB-BCA4-93FF200A879B}" type="datetime1">
              <a:rPr lang="es-ES" smtClean="0"/>
              <a:t>12/8/25</a:t>
            </a:fld>
            <a:endParaRPr lang="es-ES"/>
          </a:p>
        </p:txBody>
      </p:sp>
      <p:sp>
        <p:nvSpPr>
          <p:cNvPr id="6" name="Footer Placeholder 5"/>
          <p:cNvSpPr>
            <a:spLocks noGrp="1"/>
          </p:cNvSpPr>
          <p:nvPr>
            <p:ph type="ftr" sz="quarter" idx="11"/>
          </p:nvPr>
        </p:nvSpPr>
        <p:spPr/>
        <p:txBody>
          <a:bodyPr/>
          <a:lstStyle>
            <a:lvl1pPr>
              <a:defRPr/>
            </a:lvl1pPr>
          </a:lstStyle>
          <a:p>
            <a:r>
              <a:rPr lang="es-ES" dirty="0"/>
              <a:t>Escuela Universitaria de Enfermería Clínica Mompía</a:t>
            </a:r>
          </a:p>
        </p:txBody>
      </p:sp>
      <p:sp>
        <p:nvSpPr>
          <p:cNvPr id="7" name="Slide Number Placeholder 6"/>
          <p:cNvSpPr>
            <a:spLocks noGrp="1"/>
          </p:cNvSpPr>
          <p:nvPr>
            <p:ph type="sldNum" sz="quarter" idx="12"/>
          </p:nvPr>
        </p:nvSpPr>
        <p:spPr/>
        <p:txBody>
          <a:bodyPr/>
          <a:lstStyle/>
          <a:p>
            <a:fld id="{5DF3DBC8-15DC-49EF-AFFC-BBF543251B4F}"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00FA0194-7B4D-49D1-997E-FBFAC9AB97CF}" type="datetime1">
              <a:rPr lang="es-ES" smtClean="0"/>
              <a:t>12/8/25</a:t>
            </a:fld>
            <a:endParaRPr lang="es-ES"/>
          </a:p>
        </p:txBody>
      </p:sp>
      <p:sp>
        <p:nvSpPr>
          <p:cNvPr id="8" name="Footer Placeholder 7"/>
          <p:cNvSpPr>
            <a:spLocks noGrp="1"/>
          </p:cNvSpPr>
          <p:nvPr>
            <p:ph type="ftr" sz="quarter" idx="11"/>
          </p:nvPr>
        </p:nvSpPr>
        <p:spPr/>
        <p:txBody>
          <a:bodyPr/>
          <a:lstStyle>
            <a:lvl1pPr>
              <a:defRPr/>
            </a:lvl1pPr>
          </a:lstStyle>
          <a:p>
            <a:r>
              <a:rPr lang="es-ES" dirty="0"/>
              <a:t>Escuela Universitaria de Enfermería Clínica Mompía</a:t>
            </a:r>
          </a:p>
        </p:txBody>
      </p:sp>
      <p:sp>
        <p:nvSpPr>
          <p:cNvPr id="9" name="Slide Number Placeholder 8"/>
          <p:cNvSpPr>
            <a:spLocks noGrp="1"/>
          </p:cNvSpPr>
          <p:nvPr>
            <p:ph type="sldNum" sz="quarter" idx="12"/>
          </p:nvPr>
        </p:nvSpPr>
        <p:spPr/>
        <p:txBody>
          <a:bodyPr/>
          <a:lstStyle/>
          <a:p>
            <a:fld id="{5DF3DBC8-15DC-49EF-AFFC-BBF543251B4F}"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463E3709-14B7-4731-AD35-D38F91630F12}" type="datetime1">
              <a:rPr lang="es-ES" smtClean="0"/>
              <a:t>12/8/25</a:t>
            </a:fld>
            <a:endParaRPr lang="es-ES"/>
          </a:p>
        </p:txBody>
      </p:sp>
      <p:sp>
        <p:nvSpPr>
          <p:cNvPr id="4" name="Footer Placeholder 3"/>
          <p:cNvSpPr>
            <a:spLocks noGrp="1"/>
          </p:cNvSpPr>
          <p:nvPr>
            <p:ph type="ftr" sz="quarter" idx="11"/>
          </p:nvPr>
        </p:nvSpPr>
        <p:spPr/>
        <p:txBody>
          <a:bodyPr/>
          <a:lstStyle>
            <a:lvl1pPr>
              <a:defRPr/>
            </a:lvl1pPr>
          </a:lstStyle>
          <a:p>
            <a:r>
              <a:rPr lang="es-ES" dirty="0"/>
              <a:t>Escuela Universitaria de Enfermería Clínica Mompía</a:t>
            </a:r>
          </a:p>
        </p:txBody>
      </p:sp>
      <p:sp>
        <p:nvSpPr>
          <p:cNvPr id="5" name="Slide Number Placeholder 4"/>
          <p:cNvSpPr>
            <a:spLocks noGrp="1"/>
          </p:cNvSpPr>
          <p:nvPr>
            <p:ph type="sldNum" sz="quarter" idx="12"/>
          </p:nvPr>
        </p:nvSpPr>
        <p:spPr/>
        <p:txBody>
          <a:bodyPr/>
          <a:lstStyle/>
          <a:p>
            <a:fld id="{5DF3DBC8-15DC-49EF-AFFC-BBF543251B4F}"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230239-A26F-4267-907E-9FB7549E3973}" type="datetime1">
              <a:rPr lang="es-ES" smtClean="0"/>
              <a:t>12/8/25</a:t>
            </a:fld>
            <a:endParaRPr lang="es-ES"/>
          </a:p>
        </p:txBody>
      </p:sp>
      <p:sp>
        <p:nvSpPr>
          <p:cNvPr id="3" name="Footer Placeholder 2"/>
          <p:cNvSpPr>
            <a:spLocks noGrp="1"/>
          </p:cNvSpPr>
          <p:nvPr>
            <p:ph type="ftr" sz="quarter" idx="11"/>
          </p:nvPr>
        </p:nvSpPr>
        <p:spPr/>
        <p:txBody>
          <a:bodyPr/>
          <a:lstStyle>
            <a:lvl1pPr>
              <a:defRPr/>
            </a:lvl1pPr>
          </a:lstStyle>
          <a:p>
            <a:r>
              <a:rPr lang="es-ES" dirty="0"/>
              <a:t>Escuela Universitaria de Enfermería Clínica Mompía</a:t>
            </a:r>
          </a:p>
        </p:txBody>
      </p:sp>
      <p:sp>
        <p:nvSpPr>
          <p:cNvPr id="4" name="Slide Number Placeholder 3"/>
          <p:cNvSpPr>
            <a:spLocks noGrp="1"/>
          </p:cNvSpPr>
          <p:nvPr>
            <p:ph type="sldNum" sz="quarter" idx="12"/>
          </p:nvPr>
        </p:nvSpPr>
        <p:spPr/>
        <p:txBody>
          <a:bodyPr/>
          <a:lstStyle/>
          <a:p>
            <a:fld id="{5DF3DBC8-15DC-49EF-AFFC-BBF543251B4F}"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AFC20956-FE6E-4D17-BA5E-43A21490D0A1}" type="datetime1">
              <a:rPr lang="es-ES" smtClean="0"/>
              <a:t>12/8/25</a:t>
            </a:fld>
            <a:endParaRPr lang="es-ES"/>
          </a:p>
        </p:txBody>
      </p:sp>
      <p:sp>
        <p:nvSpPr>
          <p:cNvPr id="6" name="Footer Placeholder 5"/>
          <p:cNvSpPr>
            <a:spLocks noGrp="1"/>
          </p:cNvSpPr>
          <p:nvPr>
            <p:ph type="ftr" sz="quarter" idx="11"/>
          </p:nvPr>
        </p:nvSpPr>
        <p:spPr/>
        <p:txBody>
          <a:bodyPr/>
          <a:lstStyle>
            <a:lvl1pPr>
              <a:defRPr/>
            </a:lvl1pPr>
          </a:lstStyle>
          <a:p>
            <a:r>
              <a:rPr lang="es-ES" dirty="0"/>
              <a:t>Escuela Universitaria de Enfermería Clínica Mompía</a:t>
            </a:r>
          </a:p>
        </p:txBody>
      </p:sp>
      <p:sp>
        <p:nvSpPr>
          <p:cNvPr id="7" name="Slide Number Placeholder 6"/>
          <p:cNvSpPr>
            <a:spLocks noGrp="1"/>
          </p:cNvSpPr>
          <p:nvPr>
            <p:ph type="sldNum" sz="quarter" idx="12"/>
          </p:nvPr>
        </p:nvSpPr>
        <p:spPr/>
        <p:txBody>
          <a:bodyPr/>
          <a:lstStyle/>
          <a:p>
            <a:fld id="{5DF3DBC8-15DC-49EF-AFFC-BBF543251B4F}" type="slidenum">
              <a:rPr lang="es-ES" smtClean="0"/>
              <a:t>‹Nº›</a:t>
            </a:fld>
            <a:endParaRPr lang="es-ES"/>
          </a:p>
        </p:txBody>
      </p:sp>
      <p:sp>
        <p:nvSpPr>
          <p:cNvPr id="9" name="Content Placeholder 8"/>
          <p:cNvSpPr>
            <a:spLocks noGrp="1"/>
          </p:cNvSpPr>
          <p:nvPr>
            <p:ph sz="quarter" idx="13"/>
          </p:nvPr>
        </p:nvSpPr>
        <p:spPr>
          <a:xfrm>
            <a:off x="304800" y="381000"/>
            <a:ext cx="7772400" cy="494284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8" name="Date Placeholder 7"/>
          <p:cNvSpPr>
            <a:spLocks noGrp="1"/>
          </p:cNvSpPr>
          <p:nvPr>
            <p:ph type="dt" sz="half" idx="10"/>
          </p:nvPr>
        </p:nvSpPr>
        <p:spPr/>
        <p:txBody>
          <a:bodyPr/>
          <a:lstStyle/>
          <a:p>
            <a:fld id="{187B6C58-CA84-41C8-A54F-8BE73BDEEB32}" type="datetime1">
              <a:rPr lang="es-ES" smtClean="0"/>
              <a:t>12/8/25</a:t>
            </a:fld>
            <a:endParaRPr lang="es-ES"/>
          </a:p>
        </p:txBody>
      </p:sp>
      <p:sp>
        <p:nvSpPr>
          <p:cNvPr id="9" name="Slide Number Placeholder 8"/>
          <p:cNvSpPr>
            <a:spLocks noGrp="1"/>
          </p:cNvSpPr>
          <p:nvPr>
            <p:ph type="sldNum" sz="quarter" idx="11"/>
          </p:nvPr>
        </p:nvSpPr>
        <p:spPr/>
        <p:txBody>
          <a:bodyPr/>
          <a:lstStyle/>
          <a:p>
            <a:fld id="{5DF3DBC8-15DC-49EF-AFFC-BBF543251B4F}" type="slidenum">
              <a:rPr lang="es-ES" smtClean="0"/>
              <a:t>‹Nº›</a:t>
            </a:fld>
            <a:endParaRPr lang="es-ES"/>
          </a:p>
        </p:txBody>
      </p:sp>
      <p:sp>
        <p:nvSpPr>
          <p:cNvPr id="10" name="Footer Placeholder 9"/>
          <p:cNvSpPr>
            <a:spLocks noGrp="1"/>
          </p:cNvSpPr>
          <p:nvPr>
            <p:ph type="ftr" sz="quarter" idx="12"/>
          </p:nvPr>
        </p:nvSpPr>
        <p:spPr/>
        <p:txBody>
          <a:bodyPr/>
          <a:lstStyle/>
          <a:p>
            <a:r>
              <a:rPr lang="es-ES" dirty="0"/>
              <a:t>Escuela Universitaria de Enfermería Clínica Mompía</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5DF3DBC8-15DC-49EF-AFFC-BBF543251B4F}" type="slidenum">
              <a:rPr lang="es-ES" smtClean="0"/>
              <a:t>‹Nº›</a:t>
            </a:fld>
            <a:endParaRPr lang="es-ES"/>
          </a:p>
        </p:txBody>
      </p:sp>
      <p:sp>
        <p:nvSpPr>
          <p:cNvPr id="5" name="Footer Placeholder 4"/>
          <p:cNvSpPr>
            <a:spLocks noGrp="1"/>
          </p:cNvSpPr>
          <p:nvPr>
            <p:ph type="ftr" sz="quarter" idx="3"/>
          </p:nvPr>
        </p:nvSpPr>
        <p:spPr>
          <a:xfrm rot="16200000">
            <a:off x="7057330" y="3519180"/>
            <a:ext cx="3426441" cy="365760"/>
          </a:xfrm>
          <a:prstGeom prst="rect">
            <a:avLst/>
          </a:prstGeom>
        </p:spPr>
        <p:txBody>
          <a:bodyPr vert="horz" lIns="91440" tIns="45720" rIns="91440" bIns="45720" rtlCol="0" anchor="ctr"/>
          <a:lstStyle>
            <a:lvl1pPr algn="r">
              <a:defRPr sz="1200">
                <a:solidFill>
                  <a:schemeClr val="bg2"/>
                </a:solidFill>
              </a:defRPr>
            </a:lvl1pPr>
          </a:lstStyle>
          <a:p>
            <a:r>
              <a:rPr lang="es-ES" dirty="0"/>
              <a:t>Escuela Universitaria de Enfermería Clínica Mompía</a:t>
            </a:r>
          </a:p>
        </p:txBody>
      </p:sp>
      <p:sp>
        <p:nvSpPr>
          <p:cNvPr id="4" name="Date Placeholder 3"/>
          <p:cNvSpPr>
            <a:spLocks noGrp="1"/>
          </p:cNvSpPr>
          <p:nvPr>
            <p:ph type="dt" sz="half" idx="2"/>
          </p:nvPr>
        </p:nvSpPr>
        <p:spPr>
          <a:xfrm rot="16200000">
            <a:off x="8096955" y="1039396"/>
            <a:ext cx="1347192" cy="365760"/>
          </a:xfrm>
          <a:prstGeom prst="rect">
            <a:avLst/>
          </a:prstGeom>
        </p:spPr>
        <p:txBody>
          <a:bodyPr vert="horz" lIns="91440" tIns="45720" rIns="91440" bIns="45720" rtlCol="0" anchor="ctr"/>
          <a:lstStyle>
            <a:lvl1pPr algn="l">
              <a:defRPr sz="1200">
                <a:solidFill>
                  <a:schemeClr val="bg2"/>
                </a:solidFill>
              </a:defRPr>
            </a:lvl1pPr>
          </a:lstStyle>
          <a:p>
            <a:fld id="{77FFCC65-6A1D-41F0-9B70-31407A7DB501}" type="datetime1">
              <a:rPr lang="es-ES" smtClean="0"/>
              <a:t>12/8/25</a:t>
            </a:fld>
            <a:endParaRPr lang="es-E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10.emf"/><Relationship Id="rId5" Type="http://schemas.openxmlformats.org/officeDocument/2006/relationships/oleObject" Target="../embeddings/oleObject15.bin"/><Relationship Id="rId4" Type="http://schemas.openxmlformats.org/officeDocument/2006/relationships/image" Target="../media/image109.emf"/></Relationships>
</file>

<file path=ppt/slides/_rels/slide10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image" Target="../media/image112.emf"/><Relationship Id="rId4" Type="http://schemas.openxmlformats.org/officeDocument/2006/relationships/oleObject" Target="../embeddings/oleObject16.bin"/></Relationships>
</file>

<file path=ppt/slides/_rels/slide10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15.emf"/><Relationship Id="rId5" Type="http://schemas.openxmlformats.org/officeDocument/2006/relationships/oleObject" Target="../embeddings/oleObject17.bin"/><Relationship Id="rId4" Type="http://schemas.openxmlformats.org/officeDocument/2006/relationships/image" Target="../media/image114.jpeg"/></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16.emf"/></Relationships>
</file>

<file path=ppt/slides/_rels/slide10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8.emf"/><Relationship Id="rId4" Type="http://schemas.openxmlformats.org/officeDocument/2006/relationships/oleObject" Target="../embeddings/oleObject19.bin"/></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e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21.emf"/></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ideo" Target="https://www.youtube.com/embed/acpGNFLeveE?feature=oembed" TargetMode="Externa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video" Target="https://www.youtube.com/embed/oPrXErLylxA?feature=oembed" TargetMode="Externa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ideo" Target="https://www.youtube.com/embed/TiGWhnJP8jo?feature=oembed" TargetMode="External"/><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ideo" Target="https://www.youtube.com/embed/-MK8v4rRMA8?feature=oembed" TargetMode="External"/><Relationship Id="rId5" Type="http://schemas.openxmlformats.org/officeDocument/2006/relationships/image" Target="../media/image53.jpe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ideo" Target="https://www.youtube.com/embed/MwfI7BKgQLk?feature=oembed" TargetMode="Externa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Hq4Q36YSm8o?feature=oembed" TargetMode="External"/><Relationship Id="rId5" Type="http://schemas.openxmlformats.org/officeDocument/2006/relationships/image" Target="../media/image67.jpe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fisiquimicamente.com/blog/2021/08/24/-radioactive-/" TargetMode="External"/><Relationship Id="rId5" Type="http://schemas.openxmlformats.org/officeDocument/2006/relationships/image" Target="../media/image70.jpeg"/><Relationship Id="rId4" Type="http://schemas.openxmlformats.org/officeDocument/2006/relationships/image" Target="../media/image69.jpe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ideo" Target="https://www.youtube.com/embed/okUYCn4tuWU?feature=oembed" TargetMode="External"/><Relationship Id="rId4" Type="http://schemas.openxmlformats.org/officeDocument/2006/relationships/image" Target="../media/image75.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slideLayout" Target="../slideLayouts/slideLayout2.xml"/><Relationship Id="rId7" Type="http://schemas.openxmlformats.org/officeDocument/2006/relationships/image" Target="../media/image84.jpeg"/><Relationship Id="rId2" Type="http://schemas.openxmlformats.org/officeDocument/2006/relationships/video" Target="https://www.youtube.com/embed/wYBWLp5_sH8?feature=oembed" TargetMode="External"/><Relationship Id="rId1" Type="http://schemas.openxmlformats.org/officeDocument/2006/relationships/video" Target="https://www.youtube.com/embed/o2w7S9PZRIw?feature=oembed" TargetMode="Externa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notesSlide" Target="../notesSlides/notesSlide37.xml"/><Relationship Id="rId9" Type="http://schemas.openxmlformats.org/officeDocument/2006/relationships/image" Target="../media/image86.jpeg"/></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97.emf"/><Relationship Id="rId5" Type="http://schemas.openxmlformats.org/officeDocument/2006/relationships/oleObject" Target="../embeddings/oleObject5.bin"/><Relationship Id="rId4" Type="http://schemas.openxmlformats.org/officeDocument/2006/relationships/image" Target="../media/image96.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00.emf"/><Relationship Id="rId5" Type="http://schemas.openxmlformats.org/officeDocument/2006/relationships/oleObject" Target="../embeddings/oleObject8.bin"/><Relationship Id="rId4" Type="http://schemas.openxmlformats.org/officeDocument/2006/relationships/image" Target="../media/image99.emf"/></Relationships>
</file>

<file path=ppt/slides/_rels/slide9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102.emf"/><Relationship Id="rId4" Type="http://schemas.openxmlformats.org/officeDocument/2006/relationships/oleObject" Target="../embeddings/oleObject9.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05.emf"/><Relationship Id="rId5" Type="http://schemas.openxmlformats.org/officeDocument/2006/relationships/oleObject" Target="../embeddings/oleObject10.bin"/><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06.e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108.emf"/><Relationship Id="rId5" Type="http://schemas.openxmlformats.org/officeDocument/2006/relationships/oleObject" Target="../embeddings/oleObject13.bin"/><Relationship Id="rId4" Type="http://schemas.openxmlformats.org/officeDocument/2006/relationships/image" Target="../media/image107.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3911975" y="1628800"/>
            <a:ext cx="4464496" cy="1850585"/>
          </a:xfrm>
        </p:spPr>
        <p:txBody>
          <a:bodyPr>
            <a:noAutofit/>
          </a:bodyPr>
          <a:lstStyle/>
          <a:p>
            <a:pPr algn="ctr"/>
            <a:r>
              <a:rPr lang="es-ES" sz="2400" b="1" dirty="0"/>
              <a:t>ASIGNATURA: Fundamentos Físicos y Equipos</a:t>
            </a:r>
            <a:br>
              <a:rPr lang="es-ES" sz="2400" b="1" dirty="0"/>
            </a:br>
            <a:br>
              <a:rPr lang="es-ES" sz="2400" b="1" dirty="0"/>
            </a:br>
            <a:r>
              <a:rPr lang="es-ES" sz="2400" b="1" dirty="0"/>
              <a:t>TEMA 1: Caracterización de las radiaciones y las ondas</a:t>
            </a:r>
            <a:br>
              <a:rPr lang="es-ES" sz="2400" b="1" dirty="0"/>
            </a:br>
            <a:br>
              <a:rPr lang="es-ES" sz="2400" b="1" dirty="0"/>
            </a:br>
            <a:r>
              <a:rPr lang="es-ES" sz="2400" b="1" dirty="0"/>
              <a:t>PROFESOR: Jésica Sánchez Mazón</a:t>
            </a:r>
          </a:p>
        </p:txBody>
      </p:sp>
      <p:sp>
        <p:nvSpPr>
          <p:cNvPr id="4" name="Redondear rectángulo de esquina sencilla 11"/>
          <p:cNvSpPr/>
          <p:nvPr/>
        </p:nvSpPr>
        <p:spPr>
          <a:xfrm rot="10800000">
            <a:off x="482976" y="266149"/>
            <a:ext cx="3428999" cy="6653635"/>
          </a:xfrm>
          <a:prstGeom prst="round1Rect">
            <a:avLst/>
          </a:prstGeom>
          <a:solidFill>
            <a:srgbClr val="00A499"/>
          </a:solidFill>
          <a:ln>
            <a:noFill/>
          </a:ln>
          <a:effectLst>
            <a:outerShdw blurRad="40000" dist="23000" dir="5400000" rotWithShape="0">
              <a:srgbClr val="000000">
                <a:alpha val="35000"/>
              </a:srgbClr>
            </a:outerShdw>
          </a:effectLst>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s-ES_tradnl" dirty="0">
              <a:ln w="18415" cmpd="sng">
                <a:solidFill>
                  <a:srgbClr val="FFFFFF"/>
                </a:solidFill>
                <a:prstDash val="solid"/>
              </a:ln>
              <a:solidFill>
                <a:schemeClr val="tx2">
                  <a:lumMod val="40000"/>
                  <a:lumOff val="60000"/>
                </a:schemeClr>
              </a:solidFill>
              <a:effectLst>
                <a:outerShdw blurRad="63500" dir="3600000" algn="tl" rotWithShape="0">
                  <a:srgbClr val="000000">
                    <a:alpha val="70000"/>
                  </a:srgbClr>
                </a:outerShdw>
              </a:effectLst>
            </a:endParaRPr>
          </a:p>
        </p:txBody>
      </p:sp>
      <p:sp>
        <p:nvSpPr>
          <p:cNvPr id="6" name="5 Rectángulo"/>
          <p:cNvSpPr/>
          <p:nvPr/>
        </p:nvSpPr>
        <p:spPr>
          <a:xfrm>
            <a:off x="4454995" y="4403503"/>
            <a:ext cx="3573389" cy="1200329"/>
          </a:xfrm>
          <a:prstGeom prst="rect">
            <a:avLst/>
          </a:prstGeom>
        </p:spPr>
        <p:txBody>
          <a:bodyPr wrap="square">
            <a:spAutoFit/>
          </a:bodyPr>
          <a:lstStyle/>
          <a:p>
            <a:pPr algn="ctr"/>
            <a:r>
              <a:rPr lang="es-ES" b="1" i="1" dirty="0">
                <a:latin typeface="+mj-lt"/>
              </a:rPr>
              <a:t>Ciclo Formativo de Grado Superior  Imagen para el Diagnóstico y Medicina Nuclear</a:t>
            </a:r>
          </a:p>
          <a:p>
            <a:pPr algn="ctr"/>
            <a:r>
              <a:rPr lang="es-ES" b="1" i="1" dirty="0">
                <a:latin typeface="+mj-lt"/>
              </a:rPr>
              <a:t>Radioterapia y Dosimetría</a:t>
            </a:r>
          </a:p>
        </p:txBody>
      </p:sp>
      <p:sp>
        <p:nvSpPr>
          <p:cNvPr id="9" name="5 Marcador de pie de página"/>
          <p:cNvSpPr>
            <a:spLocks noGrp="1"/>
          </p:cNvSpPr>
          <p:nvPr>
            <p:ph type="ftr" sz="quarter" idx="11"/>
          </p:nvPr>
        </p:nvSpPr>
        <p:spPr>
          <a:xfrm rot="16200000">
            <a:off x="6985322" y="3447172"/>
            <a:ext cx="3570457" cy="365760"/>
          </a:xfrm>
        </p:spPr>
        <p:txBody>
          <a:bodyPr/>
          <a:lstStyle/>
          <a:p>
            <a:r>
              <a:rPr lang="es-ES" dirty="0"/>
              <a:t>Escuela  Clínica Mompía</a:t>
            </a:r>
          </a:p>
        </p:txBody>
      </p:sp>
      <p:pic>
        <p:nvPicPr>
          <p:cNvPr id="11" name="Imagen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7200" y="1124744"/>
            <a:ext cx="676800" cy="421200"/>
          </a:xfrm>
          <a:prstGeom prst="rect">
            <a:avLst/>
          </a:prstGeom>
        </p:spPr>
      </p:pic>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975" y="3479385"/>
            <a:ext cx="3573389" cy="2576703"/>
          </a:xfrm>
          <a:prstGeom prst="rect">
            <a:avLst/>
          </a:prstGeom>
        </p:spPr>
      </p:pic>
    </p:spTree>
    <p:extLst>
      <p:ext uri="{BB962C8B-B14F-4D97-AF65-F5344CB8AC3E}">
        <p14:creationId xmlns:p14="http://schemas.microsoft.com/office/powerpoint/2010/main" val="2227616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94E7DCB7-B9B9-6344-894E-D7325C367CF3}"/>
              </a:ext>
            </a:extLst>
          </p:cNvPr>
          <p:cNvSpPr>
            <a:spLocks noChangeArrowheads="1"/>
          </p:cNvSpPr>
          <p:nvPr/>
        </p:nvSpPr>
        <p:spPr bwMode="auto">
          <a:xfrm>
            <a:off x="152400" y="2833688"/>
            <a:ext cx="8763000" cy="3581400"/>
          </a:xfrm>
          <a:prstGeom prst="rect">
            <a:avLst/>
          </a:prstGeom>
          <a:solidFill>
            <a:srgbClr val="FFC000"/>
          </a:solidFill>
          <a:ln w="9525">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1986" name="Rectangle 3">
            <a:extLst>
              <a:ext uri="{FF2B5EF4-FFF2-40B4-BE49-F238E27FC236}">
                <a16:creationId xmlns:a16="http://schemas.microsoft.com/office/drawing/2014/main" id="{80BF4D38-5A73-004F-9A73-E18A8861C486}"/>
              </a:ext>
            </a:extLst>
          </p:cNvPr>
          <p:cNvSpPr>
            <a:spLocks noChangeArrowheads="1"/>
          </p:cNvSpPr>
          <p:nvPr/>
        </p:nvSpPr>
        <p:spPr bwMode="auto">
          <a:xfrm>
            <a:off x="228600" y="152400"/>
            <a:ext cx="8686800" cy="1433513"/>
          </a:xfrm>
          <a:prstGeom prst="rect">
            <a:avLst/>
          </a:prstGeom>
          <a:solidFill>
            <a:srgbClr val="DDDDFF"/>
          </a:solidFill>
          <a:ln w="38100">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1987" name="Text Box 4">
            <a:extLst>
              <a:ext uri="{FF2B5EF4-FFF2-40B4-BE49-F238E27FC236}">
                <a16:creationId xmlns:a16="http://schemas.microsoft.com/office/drawing/2014/main" id="{F019AFFB-46D5-4B4D-8916-B978F86E560E}"/>
              </a:ext>
            </a:extLst>
          </p:cNvPr>
          <p:cNvSpPr txBox="1">
            <a:spLocks noChangeArrowheads="1"/>
          </p:cNvSpPr>
          <p:nvPr/>
        </p:nvSpPr>
        <p:spPr bwMode="auto">
          <a:xfrm>
            <a:off x="228600" y="215900"/>
            <a:ext cx="8763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lnSpc>
                <a:spcPct val="100000"/>
              </a:lnSpc>
              <a:spcBef>
                <a:spcPct val="0"/>
              </a:spcBef>
              <a:buFontTx/>
              <a:buNone/>
            </a:pPr>
            <a:r>
              <a:rPr lang="es-ES" altLang="es-ES_tradnl" sz="3200" b="1" dirty="0">
                <a:solidFill>
                  <a:srgbClr val="800000"/>
                </a:solidFill>
                <a:latin typeface="AvantGarde Bk BT" pitchFamily="34" charset="0"/>
              </a:rPr>
              <a:t>ACTIVIDAD:</a:t>
            </a:r>
            <a:r>
              <a:rPr lang="es-ES" altLang="es-ES_tradnl" sz="3200" dirty="0">
                <a:solidFill>
                  <a:srgbClr val="800000"/>
                </a:solidFill>
                <a:latin typeface="AvantGarde Bk BT" pitchFamily="34" charset="0"/>
              </a:rPr>
              <a:t> </a:t>
            </a:r>
          </a:p>
          <a:p>
            <a:pPr algn="ctr">
              <a:lnSpc>
                <a:spcPct val="100000"/>
              </a:lnSpc>
              <a:spcBef>
                <a:spcPct val="0"/>
              </a:spcBef>
              <a:buFontTx/>
              <a:buNone/>
            </a:pPr>
            <a:r>
              <a:rPr lang="es-ES" altLang="es-ES_tradnl" sz="2400" dirty="0" err="1">
                <a:solidFill>
                  <a:srgbClr val="002060"/>
                </a:solidFill>
                <a:latin typeface="AvantGarde Bk BT" pitchFamily="34" charset="0"/>
              </a:rPr>
              <a:t>nº</a:t>
            </a:r>
            <a:r>
              <a:rPr lang="es-ES" altLang="es-ES_tradnl" sz="2400" dirty="0">
                <a:solidFill>
                  <a:srgbClr val="002060"/>
                </a:solidFill>
                <a:latin typeface="AvantGarde Bk BT" pitchFamily="34" charset="0"/>
              </a:rPr>
              <a:t> de transformaciones nucleares por unidad de tiempo </a:t>
            </a:r>
            <a:r>
              <a:rPr lang="es-ES" altLang="es-ES_tradnl" sz="2400" dirty="0">
                <a:latin typeface="AvantGarde Bk BT" pitchFamily="34" charset="0"/>
              </a:rPr>
              <a:t>(</a:t>
            </a:r>
            <a:r>
              <a:rPr lang="es-ES" altLang="es-ES_tradnl" sz="2400" b="1" dirty="0" err="1">
                <a:latin typeface="AvantGarde Bk BT" pitchFamily="34" charset="0"/>
              </a:rPr>
              <a:t>Bequerelio</a:t>
            </a:r>
            <a:r>
              <a:rPr lang="es-ES" altLang="es-ES_tradnl" sz="2400" dirty="0">
                <a:latin typeface="AvantGarde Bk BT" pitchFamily="34" charset="0"/>
              </a:rPr>
              <a:t>=</a:t>
            </a:r>
            <a:r>
              <a:rPr lang="es-ES" altLang="es-ES_tradnl" sz="2400" b="1" dirty="0">
                <a:solidFill>
                  <a:srgbClr val="000066"/>
                </a:solidFill>
                <a:latin typeface="AvantGarde Bk BT" pitchFamily="34" charset="0"/>
              </a:rPr>
              <a:t>Bq</a:t>
            </a:r>
            <a:r>
              <a:rPr lang="es-ES" altLang="es-ES_tradnl" sz="2400" dirty="0">
                <a:latin typeface="AvantGarde Bk BT" pitchFamily="34" charset="0"/>
              </a:rPr>
              <a:t>= </a:t>
            </a:r>
            <a:r>
              <a:rPr lang="es-ES" altLang="es-ES_tradnl" sz="2400" dirty="0" err="1">
                <a:latin typeface="AvantGarde Bk BT" pitchFamily="34" charset="0"/>
              </a:rPr>
              <a:t>nº</a:t>
            </a:r>
            <a:r>
              <a:rPr lang="es-ES" altLang="es-ES_tradnl" sz="2400" dirty="0">
                <a:latin typeface="AvantGarde Bk BT" pitchFamily="34" charset="0"/>
              </a:rPr>
              <a:t> transformaciones/s)</a:t>
            </a:r>
          </a:p>
        </p:txBody>
      </p:sp>
      <p:grpSp>
        <p:nvGrpSpPr>
          <p:cNvPr id="41988" name="Group 5">
            <a:extLst>
              <a:ext uri="{FF2B5EF4-FFF2-40B4-BE49-F238E27FC236}">
                <a16:creationId xmlns:a16="http://schemas.microsoft.com/office/drawing/2014/main" id="{09EB4F52-9DF6-FF48-B376-7DA568301AE0}"/>
              </a:ext>
            </a:extLst>
          </p:cNvPr>
          <p:cNvGrpSpPr>
            <a:grpSpLocks/>
          </p:cNvGrpSpPr>
          <p:nvPr/>
        </p:nvGrpSpPr>
        <p:grpSpPr bwMode="auto">
          <a:xfrm>
            <a:off x="5257800" y="3900488"/>
            <a:ext cx="3511550" cy="1905000"/>
            <a:chOff x="3312" y="2457"/>
            <a:chExt cx="2212" cy="1200"/>
          </a:xfrm>
        </p:grpSpPr>
        <p:sp>
          <p:nvSpPr>
            <p:cNvPr id="41998" name="AutoShape 6">
              <a:extLst>
                <a:ext uri="{FF2B5EF4-FFF2-40B4-BE49-F238E27FC236}">
                  <a16:creationId xmlns:a16="http://schemas.microsoft.com/office/drawing/2014/main" id="{FD3C292C-0ACB-A743-8A74-451720065768}"/>
                </a:ext>
              </a:extLst>
            </p:cNvPr>
            <p:cNvSpPr>
              <a:spLocks noChangeArrowheads="1"/>
            </p:cNvSpPr>
            <p:nvPr/>
          </p:nvSpPr>
          <p:spPr bwMode="auto">
            <a:xfrm>
              <a:off x="3312" y="3341"/>
              <a:ext cx="364" cy="303"/>
            </a:xfrm>
            <a:prstGeom prst="irregularSeal1">
              <a:avLst/>
            </a:prstGeom>
            <a:gradFill rotWithShape="0">
              <a:gsLst>
                <a:gs pos="0">
                  <a:srgbClr val="FF0000"/>
                </a:gs>
                <a:gs pos="100000">
                  <a:srgbClr val="FFCC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1999" name="AutoShape 7">
              <a:extLst>
                <a:ext uri="{FF2B5EF4-FFF2-40B4-BE49-F238E27FC236}">
                  <a16:creationId xmlns:a16="http://schemas.microsoft.com/office/drawing/2014/main" id="{9F3B650A-BE58-6046-8B5F-F46B8F318CE9}"/>
                </a:ext>
              </a:extLst>
            </p:cNvPr>
            <p:cNvSpPr>
              <a:spLocks noChangeArrowheads="1"/>
            </p:cNvSpPr>
            <p:nvPr/>
          </p:nvSpPr>
          <p:spPr bwMode="auto">
            <a:xfrm>
              <a:off x="3555" y="2520"/>
              <a:ext cx="364" cy="303"/>
            </a:xfrm>
            <a:prstGeom prst="irregularSeal1">
              <a:avLst/>
            </a:prstGeom>
            <a:gradFill rotWithShape="0">
              <a:gsLst>
                <a:gs pos="0">
                  <a:srgbClr val="FF0000"/>
                </a:gs>
                <a:gs pos="100000">
                  <a:srgbClr val="FFCC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00" name="AutoShape 8">
              <a:extLst>
                <a:ext uri="{FF2B5EF4-FFF2-40B4-BE49-F238E27FC236}">
                  <a16:creationId xmlns:a16="http://schemas.microsoft.com/office/drawing/2014/main" id="{ECCEA97C-A0E4-9B4E-8CB3-079014C958AE}"/>
                </a:ext>
              </a:extLst>
            </p:cNvPr>
            <p:cNvSpPr>
              <a:spLocks noChangeArrowheads="1"/>
            </p:cNvSpPr>
            <p:nvPr/>
          </p:nvSpPr>
          <p:spPr bwMode="auto">
            <a:xfrm>
              <a:off x="3737" y="2836"/>
              <a:ext cx="365" cy="303"/>
            </a:xfrm>
            <a:prstGeom prst="irregularSeal1">
              <a:avLst/>
            </a:prstGeom>
            <a:gradFill rotWithShape="0">
              <a:gsLst>
                <a:gs pos="0">
                  <a:srgbClr val="FF0000"/>
                </a:gs>
                <a:gs pos="100000">
                  <a:srgbClr val="FFCC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01" name="Rectangle 9">
              <a:extLst>
                <a:ext uri="{FF2B5EF4-FFF2-40B4-BE49-F238E27FC236}">
                  <a16:creationId xmlns:a16="http://schemas.microsoft.com/office/drawing/2014/main" id="{A283F8BA-6492-444C-BF18-BC64360420BB}"/>
                </a:ext>
              </a:extLst>
            </p:cNvPr>
            <p:cNvSpPr>
              <a:spLocks noChangeArrowheads="1"/>
            </p:cNvSpPr>
            <p:nvPr/>
          </p:nvSpPr>
          <p:spPr bwMode="auto">
            <a:xfrm>
              <a:off x="3312" y="2457"/>
              <a:ext cx="972" cy="1200"/>
            </a:xfrm>
            <a:prstGeom prst="rect">
              <a:avLst/>
            </a:prstGeom>
            <a:noFill/>
            <a:ln w="508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02" name="Oval 10">
              <a:extLst>
                <a:ext uri="{FF2B5EF4-FFF2-40B4-BE49-F238E27FC236}">
                  <a16:creationId xmlns:a16="http://schemas.microsoft.com/office/drawing/2014/main" id="{41CC7D79-AA64-1A44-BC6A-7F6D800C031E}"/>
                </a:ext>
              </a:extLst>
            </p:cNvPr>
            <p:cNvSpPr>
              <a:spLocks noChangeArrowheads="1"/>
            </p:cNvSpPr>
            <p:nvPr/>
          </p:nvSpPr>
          <p:spPr bwMode="auto">
            <a:xfrm>
              <a:off x="3442" y="2593"/>
              <a:ext cx="113"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03" name="Oval 11">
              <a:extLst>
                <a:ext uri="{FF2B5EF4-FFF2-40B4-BE49-F238E27FC236}">
                  <a16:creationId xmlns:a16="http://schemas.microsoft.com/office/drawing/2014/main" id="{00ADA943-0B2D-0C40-8972-203686570643}"/>
                </a:ext>
              </a:extLst>
            </p:cNvPr>
            <p:cNvSpPr>
              <a:spLocks noChangeArrowheads="1"/>
            </p:cNvSpPr>
            <p:nvPr/>
          </p:nvSpPr>
          <p:spPr bwMode="auto">
            <a:xfrm>
              <a:off x="3641" y="2593"/>
              <a:ext cx="113" cy="117"/>
            </a:xfrm>
            <a:prstGeom prst="ellipse">
              <a:avLst/>
            </a:prstGeom>
            <a:solidFill>
              <a:srgbClr val="A2FFA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04" name="Oval 12">
              <a:extLst>
                <a:ext uri="{FF2B5EF4-FFF2-40B4-BE49-F238E27FC236}">
                  <a16:creationId xmlns:a16="http://schemas.microsoft.com/office/drawing/2014/main" id="{40C8E981-8AD7-9E4A-8E68-6DE2108684DD}"/>
                </a:ext>
              </a:extLst>
            </p:cNvPr>
            <p:cNvSpPr>
              <a:spLocks noChangeArrowheads="1"/>
            </p:cNvSpPr>
            <p:nvPr/>
          </p:nvSpPr>
          <p:spPr bwMode="auto">
            <a:xfrm>
              <a:off x="3840" y="2593"/>
              <a:ext cx="112" cy="117"/>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05" name="Oval 13">
              <a:extLst>
                <a:ext uri="{FF2B5EF4-FFF2-40B4-BE49-F238E27FC236}">
                  <a16:creationId xmlns:a16="http://schemas.microsoft.com/office/drawing/2014/main" id="{2351FFCB-8D3E-CD47-A599-9B5E09D66848}"/>
                </a:ext>
              </a:extLst>
            </p:cNvPr>
            <p:cNvSpPr>
              <a:spLocks noChangeArrowheads="1"/>
            </p:cNvSpPr>
            <p:nvPr/>
          </p:nvSpPr>
          <p:spPr bwMode="auto">
            <a:xfrm>
              <a:off x="4038" y="2593"/>
              <a:ext cx="113" cy="117"/>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06" name="Oval 14">
              <a:extLst>
                <a:ext uri="{FF2B5EF4-FFF2-40B4-BE49-F238E27FC236}">
                  <a16:creationId xmlns:a16="http://schemas.microsoft.com/office/drawing/2014/main" id="{9AFEAD79-F933-304A-A34C-A89E4BE4719E}"/>
                </a:ext>
              </a:extLst>
            </p:cNvPr>
            <p:cNvSpPr>
              <a:spLocks noChangeArrowheads="1"/>
            </p:cNvSpPr>
            <p:nvPr/>
          </p:nvSpPr>
          <p:spPr bwMode="auto">
            <a:xfrm>
              <a:off x="3442" y="2758"/>
              <a:ext cx="113"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07" name="Oval 15">
              <a:extLst>
                <a:ext uri="{FF2B5EF4-FFF2-40B4-BE49-F238E27FC236}">
                  <a16:creationId xmlns:a16="http://schemas.microsoft.com/office/drawing/2014/main" id="{8CF7E019-BA67-EB4A-8663-F4A5FE2C37AE}"/>
                </a:ext>
              </a:extLst>
            </p:cNvPr>
            <p:cNvSpPr>
              <a:spLocks noChangeArrowheads="1"/>
            </p:cNvSpPr>
            <p:nvPr/>
          </p:nvSpPr>
          <p:spPr bwMode="auto">
            <a:xfrm>
              <a:off x="3641" y="2758"/>
              <a:ext cx="113" cy="117"/>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08" name="Oval 16">
              <a:extLst>
                <a:ext uri="{FF2B5EF4-FFF2-40B4-BE49-F238E27FC236}">
                  <a16:creationId xmlns:a16="http://schemas.microsoft.com/office/drawing/2014/main" id="{FC74AF3D-290F-354F-B958-A22C00146297}"/>
                </a:ext>
              </a:extLst>
            </p:cNvPr>
            <p:cNvSpPr>
              <a:spLocks noChangeArrowheads="1"/>
            </p:cNvSpPr>
            <p:nvPr/>
          </p:nvSpPr>
          <p:spPr bwMode="auto">
            <a:xfrm>
              <a:off x="3840" y="2758"/>
              <a:ext cx="112"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09" name="Oval 17">
              <a:extLst>
                <a:ext uri="{FF2B5EF4-FFF2-40B4-BE49-F238E27FC236}">
                  <a16:creationId xmlns:a16="http://schemas.microsoft.com/office/drawing/2014/main" id="{D1A7B86B-ECB5-584C-BF24-E1A4DA8C5B0B}"/>
                </a:ext>
              </a:extLst>
            </p:cNvPr>
            <p:cNvSpPr>
              <a:spLocks noChangeArrowheads="1"/>
            </p:cNvSpPr>
            <p:nvPr/>
          </p:nvSpPr>
          <p:spPr bwMode="auto">
            <a:xfrm>
              <a:off x="4038" y="2758"/>
              <a:ext cx="113"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10" name="Oval 18">
              <a:extLst>
                <a:ext uri="{FF2B5EF4-FFF2-40B4-BE49-F238E27FC236}">
                  <a16:creationId xmlns:a16="http://schemas.microsoft.com/office/drawing/2014/main" id="{92BA2A78-CCFF-E64C-A1D5-1718D7D17A86}"/>
                </a:ext>
              </a:extLst>
            </p:cNvPr>
            <p:cNvSpPr>
              <a:spLocks noChangeArrowheads="1"/>
            </p:cNvSpPr>
            <p:nvPr/>
          </p:nvSpPr>
          <p:spPr bwMode="auto">
            <a:xfrm>
              <a:off x="3442" y="2923"/>
              <a:ext cx="113" cy="117"/>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11" name="Oval 19">
              <a:extLst>
                <a:ext uri="{FF2B5EF4-FFF2-40B4-BE49-F238E27FC236}">
                  <a16:creationId xmlns:a16="http://schemas.microsoft.com/office/drawing/2014/main" id="{D56383E9-924F-0A41-BF8C-E610636DEB4D}"/>
                </a:ext>
              </a:extLst>
            </p:cNvPr>
            <p:cNvSpPr>
              <a:spLocks noChangeArrowheads="1"/>
            </p:cNvSpPr>
            <p:nvPr/>
          </p:nvSpPr>
          <p:spPr bwMode="auto">
            <a:xfrm>
              <a:off x="3641" y="2923"/>
              <a:ext cx="113"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12" name="Oval 20">
              <a:extLst>
                <a:ext uri="{FF2B5EF4-FFF2-40B4-BE49-F238E27FC236}">
                  <a16:creationId xmlns:a16="http://schemas.microsoft.com/office/drawing/2014/main" id="{BBF4675E-6190-7344-BFF0-3617E9122B69}"/>
                </a:ext>
              </a:extLst>
            </p:cNvPr>
            <p:cNvSpPr>
              <a:spLocks noChangeArrowheads="1"/>
            </p:cNvSpPr>
            <p:nvPr/>
          </p:nvSpPr>
          <p:spPr bwMode="auto">
            <a:xfrm>
              <a:off x="3840" y="2923"/>
              <a:ext cx="112" cy="117"/>
            </a:xfrm>
            <a:prstGeom prst="ellipse">
              <a:avLst/>
            </a:prstGeom>
            <a:solidFill>
              <a:srgbClr val="A2FFA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13" name="Oval 21">
              <a:extLst>
                <a:ext uri="{FF2B5EF4-FFF2-40B4-BE49-F238E27FC236}">
                  <a16:creationId xmlns:a16="http://schemas.microsoft.com/office/drawing/2014/main" id="{E582BB9D-9D2E-A440-8E1A-F05546EA4474}"/>
                </a:ext>
              </a:extLst>
            </p:cNvPr>
            <p:cNvSpPr>
              <a:spLocks noChangeArrowheads="1"/>
            </p:cNvSpPr>
            <p:nvPr/>
          </p:nvSpPr>
          <p:spPr bwMode="auto">
            <a:xfrm>
              <a:off x="4038" y="2923"/>
              <a:ext cx="113" cy="117"/>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14" name="Oval 22">
              <a:extLst>
                <a:ext uri="{FF2B5EF4-FFF2-40B4-BE49-F238E27FC236}">
                  <a16:creationId xmlns:a16="http://schemas.microsoft.com/office/drawing/2014/main" id="{434923C0-2A9C-5048-8386-156AB1FB934D}"/>
                </a:ext>
              </a:extLst>
            </p:cNvPr>
            <p:cNvSpPr>
              <a:spLocks noChangeArrowheads="1"/>
            </p:cNvSpPr>
            <p:nvPr/>
          </p:nvSpPr>
          <p:spPr bwMode="auto">
            <a:xfrm>
              <a:off x="3442" y="3089"/>
              <a:ext cx="113" cy="117"/>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15" name="Oval 23">
              <a:extLst>
                <a:ext uri="{FF2B5EF4-FFF2-40B4-BE49-F238E27FC236}">
                  <a16:creationId xmlns:a16="http://schemas.microsoft.com/office/drawing/2014/main" id="{1946EF2D-1A02-3A48-97AE-0DE4973EF50F}"/>
                </a:ext>
              </a:extLst>
            </p:cNvPr>
            <p:cNvSpPr>
              <a:spLocks noChangeArrowheads="1"/>
            </p:cNvSpPr>
            <p:nvPr/>
          </p:nvSpPr>
          <p:spPr bwMode="auto">
            <a:xfrm>
              <a:off x="3641" y="3089"/>
              <a:ext cx="113"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16" name="Oval 24">
              <a:extLst>
                <a:ext uri="{FF2B5EF4-FFF2-40B4-BE49-F238E27FC236}">
                  <a16:creationId xmlns:a16="http://schemas.microsoft.com/office/drawing/2014/main" id="{78648292-2A7E-BE44-81AC-9A2B8ABC4C5C}"/>
                </a:ext>
              </a:extLst>
            </p:cNvPr>
            <p:cNvSpPr>
              <a:spLocks noChangeArrowheads="1"/>
            </p:cNvSpPr>
            <p:nvPr/>
          </p:nvSpPr>
          <p:spPr bwMode="auto">
            <a:xfrm>
              <a:off x="3840" y="3089"/>
              <a:ext cx="112" cy="117"/>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17" name="Oval 25">
              <a:extLst>
                <a:ext uri="{FF2B5EF4-FFF2-40B4-BE49-F238E27FC236}">
                  <a16:creationId xmlns:a16="http://schemas.microsoft.com/office/drawing/2014/main" id="{27F9A8B7-335F-0547-B20F-126F92FADD58}"/>
                </a:ext>
              </a:extLst>
            </p:cNvPr>
            <p:cNvSpPr>
              <a:spLocks noChangeArrowheads="1"/>
            </p:cNvSpPr>
            <p:nvPr/>
          </p:nvSpPr>
          <p:spPr bwMode="auto">
            <a:xfrm>
              <a:off x="4038" y="3089"/>
              <a:ext cx="113"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18" name="Oval 26">
              <a:extLst>
                <a:ext uri="{FF2B5EF4-FFF2-40B4-BE49-F238E27FC236}">
                  <a16:creationId xmlns:a16="http://schemas.microsoft.com/office/drawing/2014/main" id="{DACCEE9B-CB91-5642-B723-4EB5538A88C7}"/>
                </a:ext>
              </a:extLst>
            </p:cNvPr>
            <p:cNvSpPr>
              <a:spLocks noChangeArrowheads="1"/>
            </p:cNvSpPr>
            <p:nvPr/>
          </p:nvSpPr>
          <p:spPr bwMode="auto">
            <a:xfrm>
              <a:off x="3442" y="3253"/>
              <a:ext cx="113"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19" name="Oval 27">
              <a:extLst>
                <a:ext uri="{FF2B5EF4-FFF2-40B4-BE49-F238E27FC236}">
                  <a16:creationId xmlns:a16="http://schemas.microsoft.com/office/drawing/2014/main" id="{56FDBA97-3DC2-BE48-AE91-47B65A00E1B3}"/>
                </a:ext>
              </a:extLst>
            </p:cNvPr>
            <p:cNvSpPr>
              <a:spLocks noChangeArrowheads="1"/>
            </p:cNvSpPr>
            <p:nvPr/>
          </p:nvSpPr>
          <p:spPr bwMode="auto">
            <a:xfrm>
              <a:off x="3641" y="3253"/>
              <a:ext cx="113" cy="117"/>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20" name="Oval 28">
              <a:extLst>
                <a:ext uri="{FF2B5EF4-FFF2-40B4-BE49-F238E27FC236}">
                  <a16:creationId xmlns:a16="http://schemas.microsoft.com/office/drawing/2014/main" id="{9186201E-0494-3740-803C-04DEBD749641}"/>
                </a:ext>
              </a:extLst>
            </p:cNvPr>
            <p:cNvSpPr>
              <a:spLocks noChangeArrowheads="1"/>
            </p:cNvSpPr>
            <p:nvPr/>
          </p:nvSpPr>
          <p:spPr bwMode="auto">
            <a:xfrm>
              <a:off x="3840" y="3253"/>
              <a:ext cx="112"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21" name="Oval 29">
              <a:extLst>
                <a:ext uri="{FF2B5EF4-FFF2-40B4-BE49-F238E27FC236}">
                  <a16:creationId xmlns:a16="http://schemas.microsoft.com/office/drawing/2014/main" id="{B20A7E00-84A4-8848-8197-2E1C6356D360}"/>
                </a:ext>
              </a:extLst>
            </p:cNvPr>
            <p:cNvSpPr>
              <a:spLocks noChangeArrowheads="1"/>
            </p:cNvSpPr>
            <p:nvPr/>
          </p:nvSpPr>
          <p:spPr bwMode="auto">
            <a:xfrm>
              <a:off x="4038" y="3253"/>
              <a:ext cx="113" cy="117"/>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22" name="Oval 30">
              <a:extLst>
                <a:ext uri="{FF2B5EF4-FFF2-40B4-BE49-F238E27FC236}">
                  <a16:creationId xmlns:a16="http://schemas.microsoft.com/office/drawing/2014/main" id="{6F6F7B67-A85A-0E49-B29C-92FBD1EE349D}"/>
                </a:ext>
              </a:extLst>
            </p:cNvPr>
            <p:cNvSpPr>
              <a:spLocks noChangeArrowheads="1"/>
            </p:cNvSpPr>
            <p:nvPr/>
          </p:nvSpPr>
          <p:spPr bwMode="auto">
            <a:xfrm>
              <a:off x="3442" y="3419"/>
              <a:ext cx="113" cy="117"/>
            </a:xfrm>
            <a:prstGeom prst="ellipse">
              <a:avLst/>
            </a:prstGeom>
            <a:solidFill>
              <a:srgbClr val="A2FFA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23" name="Oval 31">
              <a:extLst>
                <a:ext uri="{FF2B5EF4-FFF2-40B4-BE49-F238E27FC236}">
                  <a16:creationId xmlns:a16="http://schemas.microsoft.com/office/drawing/2014/main" id="{6C0734F8-9207-804E-B04B-9C4CDBE06822}"/>
                </a:ext>
              </a:extLst>
            </p:cNvPr>
            <p:cNvSpPr>
              <a:spLocks noChangeArrowheads="1"/>
            </p:cNvSpPr>
            <p:nvPr/>
          </p:nvSpPr>
          <p:spPr bwMode="auto">
            <a:xfrm>
              <a:off x="3641" y="3419"/>
              <a:ext cx="113"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24" name="Oval 32">
              <a:extLst>
                <a:ext uri="{FF2B5EF4-FFF2-40B4-BE49-F238E27FC236}">
                  <a16:creationId xmlns:a16="http://schemas.microsoft.com/office/drawing/2014/main" id="{EF9FA9AC-D90E-5C41-AA13-3316D7974F8D}"/>
                </a:ext>
              </a:extLst>
            </p:cNvPr>
            <p:cNvSpPr>
              <a:spLocks noChangeArrowheads="1"/>
            </p:cNvSpPr>
            <p:nvPr/>
          </p:nvSpPr>
          <p:spPr bwMode="auto">
            <a:xfrm>
              <a:off x="3840" y="3419"/>
              <a:ext cx="112"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25" name="Oval 33">
              <a:extLst>
                <a:ext uri="{FF2B5EF4-FFF2-40B4-BE49-F238E27FC236}">
                  <a16:creationId xmlns:a16="http://schemas.microsoft.com/office/drawing/2014/main" id="{1726DE53-6DF3-3447-B79D-EF2A36B46D00}"/>
                </a:ext>
              </a:extLst>
            </p:cNvPr>
            <p:cNvSpPr>
              <a:spLocks noChangeArrowheads="1"/>
            </p:cNvSpPr>
            <p:nvPr/>
          </p:nvSpPr>
          <p:spPr bwMode="auto">
            <a:xfrm>
              <a:off x="4038" y="3419"/>
              <a:ext cx="113" cy="117"/>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26" name="Oval 34">
              <a:extLst>
                <a:ext uri="{FF2B5EF4-FFF2-40B4-BE49-F238E27FC236}">
                  <a16:creationId xmlns:a16="http://schemas.microsoft.com/office/drawing/2014/main" id="{C65D84D2-52D1-9245-BCE7-1953096770D1}"/>
                </a:ext>
              </a:extLst>
            </p:cNvPr>
            <p:cNvSpPr>
              <a:spLocks noChangeArrowheads="1"/>
            </p:cNvSpPr>
            <p:nvPr/>
          </p:nvSpPr>
          <p:spPr bwMode="auto">
            <a:xfrm>
              <a:off x="4475" y="2899"/>
              <a:ext cx="112" cy="117"/>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27" name="Oval 35">
              <a:extLst>
                <a:ext uri="{FF2B5EF4-FFF2-40B4-BE49-F238E27FC236}">
                  <a16:creationId xmlns:a16="http://schemas.microsoft.com/office/drawing/2014/main" id="{22E66040-3838-6545-BD21-1BA108A54936}"/>
                </a:ext>
              </a:extLst>
            </p:cNvPr>
            <p:cNvSpPr>
              <a:spLocks noChangeArrowheads="1"/>
            </p:cNvSpPr>
            <p:nvPr/>
          </p:nvSpPr>
          <p:spPr bwMode="auto">
            <a:xfrm>
              <a:off x="4475" y="2583"/>
              <a:ext cx="112" cy="117"/>
            </a:xfrm>
            <a:prstGeom prst="ellipse">
              <a:avLst/>
            </a:prstGeom>
            <a:solidFill>
              <a:schemeClr val="tx1"/>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28" name="Rectangle 36">
              <a:extLst>
                <a:ext uri="{FF2B5EF4-FFF2-40B4-BE49-F238E27FC236}">
                  <a16:creationId xmlns:a16="http://schemas.microsoft.com/office/drawing/2014/main" id="{D51C755B-EC77-AF48-9199-E8ABED9A8C8F}"/>
                </a:ext>
              </a:extLst>
            </p:cNvPr>
            <p:cNvSpPr>
              <a:spLocks noChangeArrowheads="1"/>
            </p:cNvSpPr>
            <p:nvPr/>
          </p:nvSpPr>
          <p:spPr bwMode="auto">
            <a:xfrm>
              <a:off x="4633" y="2836"/>
              <a:ext cx="839"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7620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7620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_tradnl" altLang="es-ES_tradnl" sz="1400">
                  <a:latin typeface="Times New Roman" panose="02020603050405020304" pitchFamily="18" charset="0"/>
                </a:rPr>
                <a:t>núcleo inestable</a:t>
              </a:r>
            </a:p>
          </p:txBody>
        </p:sp>
        <p:sp>
          <p:nvSpPr>
            <p:cNvPr id="42029" name="Rectangle 37">
              <a:extLst>
                <a:ext uri="{FF2B5EF4-FFF2-40B4-BE49-F238E27FC236}">
                  <a16:creationId xmlns:a16="http://schemas.microsoft.com/office/drawing/2014/main" id="{9D684412-62E3-BA49-BD4F-86138E5B1CD4}"/>
                </a:ext>
              </a:extLst>
            </p:cNvPr>
            <p:cNvSpPr>
              <a:spLocks noChangeArrowheads="1"/>
            </p:cNvSpPr>
            <p:nvPr/>
          </p:nvSpPr>
          <p:spPr bwMode="auto">
            <a:xfrm>
              <a:off x="4671" y="2546"/>
              <a:ext cx="75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7620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7620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_tradnl" altLang="es-ES_tradnl" sz="1400">
                  <a:latin typeface="Times New Roman" panose="02020603050405020304" pitchFamily="18" charset="0"/>
                </a:rPr>
                <a:t>núcleo estable</a:t>
              </a:r>
            </a:p>
          </p:txBody>
        </p:sp>
        <p:sp>
          <p:nvSpPr>
            <p:cNvPr id="42030" name="AutoShape 38">
              <a:extLst>
                <a:ext uri="{FF2B5EF4-FFF2-40B4-BE49-F238E27FC236}">
                  <a16:creationId xmlns:a16="http://schemas.microsoft.com/office/drawing/2014/main" id="{2265588E-2F4A-F140-98B3-2E1C4CF7D2F4}"/>
                </a:ext>
              </a:extLst>
            </p:cNvPr>
            <p:cNvSpPr>
              <a:spLocks noChangeArrowheads="1"/>
            </p:cNvSpPr>
            <p:nvPr/>
          </p:nvSpPr>
          <p:spPr bwMode="auto">
            <a:xfrm>
              <a:off x="4364" y="3114"/>
              <a:ext cx="364" cy="302"/>
            </a:xfrm>
            <a:prstGeom prst="irregularSeal1">
              <a:avLst/>
            </a:prstGeom>
            <a:gradFill rotWithShape="0">
              <a:gsLst>
                <a:gs pos="0">
                  <a:srgbClr val="FF0000"/>
                </a:gs>
                <a:gs pos="100000">
                  <a:srgbClr val="FFCC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31" name="Oval 39">
              <a:extLst>
                <a:ext uri="{FF2B5EF4-FFF2-40B4-BE49-F238E27FC236}">
                  <a16:creationId xmlns:a16="http://schemas.microsoft.com/office/drawing/2014/main" id="{B183922C-BCAA-6A42-A7F3-6F4DB014786F}"/>
                </a:ext>
              </a:extLst>
            </p:cNvPr>
            <p:cNvSpPr>
              <a:spLocks noChangeArrowheads="1"/>
            </p:cNvSpPr>
            <p:nvPr/>
          </p:nvSpPr>
          <p:spPr bwMode="auto">
            <a:xfrm>
              <a:off x="4466" y="3200"/>
              <a:ext cx="113" cy="118"/>
            </a:xfrm>
            <a:prstGeom prst="ellipse">
              <a:avLst/>
            </a:prstGeom>
            <a:solidFill>
              <a:srgbClr val="A2FFA3"/>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2032" name="Rectangle 40">
              <a:extLst>
                <a:ext uri="{FF2B5EF4-FFF2-40B4-BE49-F238E27FC236}">
                  <a16:creationId xmlns:a16="http://schemas.microsoft.com/office/drawing/2014/main" id="{B251DE6B-62DA-0D4A-9A05-1B3CFB2A4051}"/>
                </a:ext>
              </a:extLst>
            </p:cNvPr>
            <p:cNvSpPr>
              <a:spLocks noChangeArrowheads="1"/>
            </p:cNvSpPr>
            <p:nvPr/>
          </p:nvSpPr>
          <p:spPr bwMode="auto">
            <a:xfrm>
              <a:off x="4656" y="3137"/>
              <a:ext cx="868"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7620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7620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_tradnl" altLang="es-ES_tradnl" sz="1400">
                  <a:latin typeface="Times New Roman" panose="02020603050405020304" pitchFamily="18" charset="0"/>
                </a:rPr>
                <a:t>núcleo inestable </a:t>
              </a:r>
            </a:p>
            <a:p>
              <a:pPr>
                <a:lnSpc>
                  <a:spcPct val="100000"/>
                </a:lnSpc>
                <a:spcBef>
                  <a:spcPct val="0"/>
                </a:spcBef>
                <a:buFontTx/>
                <a:buNone/>
              </a:pPr>
              <a:r>
                <a:rPr lang="es-ES_tradnl" altLang="es-ES_tradnl" sz="1400">
                  <a:latin typeface="Times New Roman" panose="02020603050405020304" pitchFamily="18" charset="0"/>
                </a:rPr>
                <a:t>transformándose</a:t>
              </a:r>
            </a:p>
          </p:txBody>
        </p:sp>
      </p:grpSp>
      <p:sp>
        <p:nvSpPr>
          <p:cNvPr id="41989" name="Text Box 41">
            <a:extLst>
              <a:ext uri="{FF2B5EF4-FFF2-40B4-BE49-F238E27FC236}">
                <a16:creationId xmlns:a16="http://schemas.microsoft.com/office/drawing/2014/main" id="{CCE1D151-4858-FE4C-9BE4-07A32267D274}"/>
              </a:ext>
            </a:extLst>
          </p:cNvPr>
          <p:cNvSpPr txBox="1">
            <a:spLocks noChangeArrowheads="1"/>
          </p:cNvSpPr>
          <p:nvPr/>
        </p:nvSpPr>
        <p:spPr bwMode="auto">
          <a:xfrm>
            <a:off x="5410200" y="2971800"/>
            <a:ext cx="3048000" cy="588963"/>
          </a:xfrm>
          <a:prstGeom prst="rect">
            <a:avLst/>
          </a:prstGeom>
          <a:solidFill>
            <a:srgbClr val="CCFF99"/>
          </a:solidFill>
          <a:ln w="9525">
            <a:solidFill>
              <a:schemeClr val="tx1"/>
            </a:solidFill>
            <a:miter lim="800000"/>
            <a:headEnd/>
            <a:tailEnd/>
          </a:ln>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lnSpc>
                <a:spcPct val="100000"/>
              </a:lnSpc>
              <a:spcBef>
                <a:spcPct val="50000"/>
              </a:spcBef>
              <a:buFontTx/>
              <a:buNone/>
            </a:pPr>
            <a:r>
              <a:rPr lang="es-ES" altLang="es-ES_tradnl" sz="3200" b="1">
                <a:solidFill>
                  <a:srgbClr val="000066"/>
                </a:solidFill>
                <a:latin typeface="Times New Roman" panose="02020603050405020304" pitchFamily="18" charset="0"/>
              </a:rPr>
              <a:t>A = A</a:t>
            </a:r>
            <a:r>
              <a:rPr lang="es-ES" altLang="es-ES_tradnl" sz="3200" b="1" baseline="-25000">
                <a:solidFill>
                  <a:srgbClr val="000066"/>
                </a:solidFill>
                <a:latin typeface="Times New Roman" panose="02020603050405020304" pitchFamily="18" charset="0"/>
              </a:rPr>
              <a:t>0 </a:t>
            </a:r>
            <a:r>
              <a:rPr lang="es-ES" altLang="es-ES_tradnl" sz="3200" b="1">
                <a:solidFill>
                  <a:srgbClr val="000066"/>
                </a:solidFill>
                <a:latin typeface="Times New Roman" panose="02020603050405020304" pitchFamily="18" charset="0"/>
              </a:rPr>
              <a:t>e</a:t>
            </a:r>
            <a:r>
              <a:rPr lang="es-ES" altLang="es-ES_tradnl" sz="3200" b="1" baseline="30000">
                <a:solidFill>
                  <a:srgbClr val="000066"/>
                </a:solidFill>
                <a:latin typeface="Times New Roman" panose="02020603050405020304" pitchFamily="18" charset="0"/>
              </a:rPr>
              <a:t>-(</a:t>
            </a:r>
            <a:r>
              <a:rPr lang="es-ES" altLang="es-ES_tradnl" sz="3200" b="1" baseline="30000">
                <a:solidFill>
                  <a:srgbClr val="000066"/>
                </a:solidFill>
                <a:latin typeface="Symbol" pitchFamily="2" charset="2"/>
              </a:rPr>
              <a:t>l.</a:t>
            </a:r>
            <a:r>
              <a:rPr lang="es-ES" altLang="es-ES_tradnl" sz="3200" b="1" baseline="30000">
                <a:solidFill>
                  <a:srgbClr val="000066"/>
                </a:solidFill>
                <a:latin typeface="Times New Roman" panose="02020603050405020304" pitchFamily="18" charset="0"/>
              </a:rPr>
              <a:t>t)</a:t>
            </a:r>
            <a:r>
              <a:rPr lang="es-ES" altLang="es-ES_tradnl" sz="3200" b="1">
                <a:latin typeface="Times New Roman" panose="02020603050405020304" pitchFamily="18" charset="0"/>
              </a:rPr>
              <a:t> </a:t>
            </a:r>
          </a:p>
        </p:txBody>
      </p:sp>
      <p:sp>
        <p:nvSpPr>
          <p:cNvPr id="41990" name="Text Box 42">
            <a:extLst>
              <a:ext uri="{FF2B5EF4-FFF2-40B4-BE49-F238E27FC236}">
                <a16:creationId xmlns:a16="http://schemas.microsoft.com/office/drawing/2014/main" id="{399828B3-5034-D14D-80CB-2643C01C0133}"/>
              </a:ext>
            </a:extLst>
          </p:cNvPr>
          <p:cNvSpPr txBox="1">
            <a:spLocks noChangeArrowheads="1"/>
          </p:cNvSpPr>
          <p:nvPr/>
        </p:nvSpPr>
        <p:spPr bwMode="auto">
          <a:xfrm>
            <a:off x="393700" y="2960688"/>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lnSpc>
                <a:spcPct val="100000"/>
              </a:lnSpc>
              <a:spcBef>
                <a:spcPct val="50000"/>
              </a:spcBef>
              <a:buFontTx/>
              <a:buNone/>
            </a:pPr>
            <a:r>
              <a:rPr lang="es-ES" altLang="es-ES_tradnl" sz="2400" b="1">
                <a:latin typeface="AvantGarde Bk BT" pitchFamily="34" charset="0"/>
              </a:rPr>
              <a:t>Comportamiento exponencial</a:t>
            </a:r>
          </a:p>
        </p:txBody>
      </p:sp>
      <p:grpSp>
        <p:nvGrpSpPr>
          <p:cNvPr id="41991" name="Group 43">
            <a:extLst>
              <a:ext uri="{FF2B5EF4-FFF2-40B4-BE49-F238E27FC236}">
                <a16:creationId xmlns:a16="http://schemas.microsoft.com/office/drawing/2014/main" id="{8E6C130E-82F9-BB40-927E-011A5E7ADADB}"/>
              </a:ext>
            </a:extLst>
          </p:cNvPr>
          <p:cNvGrpSpPr>
            <a:grpSpLocks/>
          </p:cNvGrpSpPr>
          <p:nvPr/>
        </p:nvGrpSpPr>
        <p:grpSpPr bwMode="auto">
          <a:xfrm>
            <a:off x="2132013" y="506413"/>
            <a:ext cx="4937125" cy="3017837"/>
            <a:chOff x="0" y="1973"/>
            <a:chExt cx="3110" cy="1973"/>
          </a:xfrm>
        </p:grpSpPr>
        <p:sp>
          <p:nvSpPr>
            <p:cNvPr id="41996" name="Rectangle 44">
              <a:extLst>
                <a:ext uri="{FF2B5EF4-FFF2-40B4-BE49-F238E27FC236}">
                  <a16:creationId xmlns:a16="http://schemas.microsoft.com/office/drawing/2014/main" id="{180CD93E-347B-BC41-9639-E5AB7C606EC2}"/>
                </a:ext>
              </a:extLst>
            </p:cNvPr>
            <p:cNvSpPr>
              <a:spLocks noChangeArrowheads="1"/>
            </p:cNvSpPr>
            <p:nvPr/>
          </p:nvSpPr>
          <p:spPr bwMode="auto">
            <a:xfrm>
              <a:off x="0" y="1973"/>
              <a:ext cx="3110" cy="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1997" name="Rectangle 45">
              <a:extLst>
                <a:ext uri="{FF2B5EF4-FFF2-40B4-BE49-F238E27FC236}">
                  <a16:creationId xmlns:a16="http://schemas.microsoft.com/office/drawing/2014/main" id="{2234C071-3533-4049-AD87-BB2AC4C58CA2}"/>
                </a:ext>
              </a:extLst>
            </p:cNvPr>
            <p:cNvSpPr>
              <a:spLocks noChangeArrowheads="1"/>
            </p:cNvSpPr>
            <p:nvPr/>
          </p:nvSpPr>
          <p:spPr bwMode="auto">
            <a:xfrm>
              <a:off x="0" y="1973"/>
              <a:ext cx="311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grpSp>
      <p:pic>
        <p:nvPicPr>
          <p:cNvPr id="41992" name="Picture 46">
            <a:extLst>
              <a:ext uri="{FF2B5EF4-FFF2-40B4-BE49-F238E27FC236}">
                <a16:creationId xmlns:a16="http://schemas.microsoft.com/office/drawing/2014/main" id="{48F9C0F0-950E-A544-B6D1-BFD6F3453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35" t="-374" r="-435" b="-374"/>
          <a:stretch>
            <a:fillRect/>
          </a:stretch>
        </p:blipFill>
        <p:spPr bwMode="auto">
          <a:xfrm>
            <a:off x="268288" y="3519488"/>
            <a:ext cx="4760912"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Text Box 47">
            <a:extLst>
              <a:ext uri="{FF2B5EF4-FFF2-40B4-BE49-F238E27FC236}">
                <a16:creationId xmlns:a16="http://schemas.microsoft.com/office/drawing/2014/main" id="{7BF094C8-2B44-3448-86B4-C9F421C27DFA}"/>
              </a:ext>
            </a:extLst>
          </p:cNvPr>
          <p:cNvSpPr txBox="1">
            <a:spLocks noChangeArrowheads="1"/>
          </p:cNvSpPr>
          <p:nvPr/>
        </p:nvSpPr>
        <p:spPr bwMode="auto">
          <a:xfrm>
            <a:off x="3886200" y="1676400"/>
            <a:ext cx="4800600" cy="1063625"/>
          </a:xfrm>
          <a:prstGeom prst="rect">
            <a:avLst/>
          </a:prstGeom>
          <a:solidFill>
            <a:srgbClr val="CCCCFF"/>
          </a:solidFill>
          <a:ln w="9525">
            <a:solidFill>
              <a:schemeClr val="tx1"/>
            </a:solidFill>
            <a:miter lim="800000"/>
            <a:headEnd/>
            <a:tailEnd/>
          </a:ln>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50000"/>
              </a:spcBef>
              <a:buFont typeface="Symbol" pitchFamily="2" charset="2"/>
              <a:buChar char="l"/>
            </a:pPr>
            <a:r>
              <a:rPr lang="es-ES" altLang="es-ES_tradnl" sz="1800" dirty="0">
                <a:latin typeface="Times New Roman" panose="02020603050405020304" pitchFamily="18" charset="0"/>
              </a:rPr>
              <a:t>= </a:t>
            </a:r>
            <a:r>
              <a:rPr lang="es-ES" altLang="es-ES_tradnl" sz="1800" dirty="0">
                <a:latin typeface="AvantGarde Bk BT" pitchFamily="34" charset="0"/>
              </a:rPr>
              <a:t>probabilidad de que un átomo se desintegre por unidad de tiempo;</a:t>
            </a:r>
          </a:p>
          <a:p>
            <a:pPr>
              <a:lnSpc>
                <a:spcPct val="100000"/>
              </a:lnSpc>
              <a:spcBef>
                <a:spcPct val="50000"/>
              </a:spcBef>
              <a:buFont typeface="Symbol" pitchFamily="2" charset="2"/>
              <a:buNone/>
            </a:pPr>
            <a:r>
              <a:rPr lang="es-ES" altLang="es-ES_tradnl" sz="1800" dirty="0">
                <a:latin typeface="AvantGarde Bk BT" pitchFamily="34" charset="0"/>
              </a:rPr>
              <a:t>N = </a:t>
            </a:r>
            <a:r>
              <a:rPr lang="es-ES" altLang="es-ES_tradnl" sz="1800" dirty="0" err="1">
                <a:latin typeface="AvantGarde Bk BT" pitchFamily="34" charset="0"/>
              </a:rPr>
              <a:t>nº</a:t>
            </a:r>
            <a:r>
              <a:rPr lang="es-ES" altLang="es-ES_tradnl" sz="1800" dirty="0">
                <a:latin typeface="AvantGarde Bk BT" pitchFamily="34" charset="0"/>
              </a:rPr>
              <a:t> átomos</a:t>
            </a:r>
          </a:p>
        </p:txBody>
      </p:sp>
      <p:sp>
        <p:nvSpPr>
          <p:cNvPr id="41994" name="Line 48">
            <a:extLst>
              <a:ext uri="{FF2B5EF4-FFF2-40B4-BE49-F238E27FC236}">
                <a16:creationId xmlns:a16="http://schemas.microsoft.com/office/drawing/2014/main" id="{7E55EBDD-49BC-BA47-8E8B-D2247F4A8381}"/>
              </a:ext>
            </a:extLst>
          </p:cNvPr>
          <p:cNvSpPr>
            <a:spLocks noChangeShapeType="1"/>
          </p:cNvSpPr>
          <p:nvPr/>
        </p:nvSpPr>
        <p:spPr bwMode="auto">
          <a:xfrm>
            <a:off x="3352800" y="2286000"/>
            <a:ext cx="304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s-ES"/>
          </a:p>
        </p:txBody>
      </p:sp>
      <p:sp>
        <p:nvSpPr>
          <p:cNvPr id="41995" name="Text Box 49">
            <a:extLst>
              <a:ext uri="{FF2B5EF4-FFF2-40B4-BE49-F238E27FC236}">
                <a16:creationId xmlns:a16="http://schemas.microsoft.com/office/drawing/2014/main" id="{FA54B75C-B157-6946-92C7-56913597E595}"/>
              </a:ext>
            </a:extLst>
          </p:cNvPr>
          <p:cNvSpPr txBox="1">
            <a:spLocks noChangeArrowheads="1"/>
          </p:cNvSpPr>
          <p:nvPr/>
        </p:nvSpPr>
        <p:spPr bwMode="auto">
          <a:xfrm>
            <a:off x="1143000" y="1905000"/>
            <a:ext cx="1981200" cy="588963"/>
          </a:xfrm>
          <a:prstGeom prst="rect">
            <a:avLst/>
          </a:prstGeom>
          <a:solidFill>
            <a:srgbClr val="CCCCFF"/>
          </a:solidFill>
          <a:ln w="9525">
            <a:solidFill>
              <a:schemeClr val="tx1"/>
            </a:solidFill>
            <a:miter lim="800000"/>
            <a:headEnd/>
            <a:tailEnd/>
          </a:ln>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lnSpc>
                <a:spcPct val="100000"/>
              </a:lnSpc>
              <a:spcBef>
                <a:spcPct val="50000"/>
              </a:spcBef>
              <a:buFontTx/>
              <a:buNone/>
            </a:pPr>
            <a:r>
              <a:rPr lang="es-ES" altLang="es-ES_tradnl" sz="3200" b="1" dirty="0">
                <a:solidFill>
                  <a:srgbClr val="000066"/>
                </a:solidFill>
                <a:latin typeface="AvantGarde Bk BT" pitchFamily="34" charset="0"/>
              </a:rPr>
              <a:t>A = N x </a:t>
            </a:r>
            <a:r>
              <a:rPr lang="es-ES" altLang="es-ES_tradnl" sz="3200" b="1" dirty="0">
                <a:solidFill>
                  <a:srgbClr val="000066"/>
                </a:solidFill>
                <a:latin typeface="Symbol" pitchFamily="2" charset="2"/>
              </a:rPr>
              <a:t>l</a:t>
            </a:r>
          </a:p>
        </p:txBody>
      </p:sp>
    </p:spTree>
    <p:extLst>
      <p:ext uri="{BB962C8B-B14F-4D97-AF65-F5344CB8AC3E}">
        <p14:creationId xmlns:p14="http://schemas.microsoft.com/office/powerpoint/2010/main" val="35564292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EAF58F1A-93B1-2CC8-6481-7B3F2528F57A}"/>
              </a:ext>
            </a:extLst>
          </p:cNvPr>
          <p:cNvSpPr>
            <a:spLocks noChangeArrowheads="1"/>
          </p:cNvSpPr>
          <p:nvPr/>
        </p:nvSpPr>
        <p:spPr bwMode="auto">
          <a:xfrm>
            <a:off x="1116013" y="836613"/>
            <a:ext cx="6551612" cy="4587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500"/>
              </a:spcBef>
            </a:pPr>
            <a:r>
              <a:rPr lang="es-ES" altLang="es-ES" b="1">
                <a:solidFill>
                  <a:srgbClr val="000000"/>
                </a:solidFill>
                <a:latin typeface="AvantGarde Bk BT" pitchFamily="34" charset="0"/>
              </a:rPr>
              <a:t>TRANSFERENCIA LINEAL DE ENERGÍA (LET , LΔ )</a:t>
            </a:r>
          </a:p>
        </p:txBody>
      </p:sp>
      <p:sp>
        <p:nvSpPr>
          <p:cNvPr id="15362" name="Rectangle 2">
            <a:extLst>
              <a:ext uri="{FF2B5EF4-FFF2-40B4-BE49-F238E27FC236}">
                <a16:creationId xmlns:a16="http://schemas.microsoft.com/office/drawing/2014/main" id="{5747849B-1716-1DB2-1F60-5D14C11D6338}"/>
              </a:ext>
            </a:extLst>
          </p:cNvPr>
          <p:cNvSpPr>
            <a:spLocks noChangeArrowheads="1"/>
          </p:cNvSpPr>
          <p:nvPr/>
        </p:nvSpPr>
        <p:spPr bwMode="auto">
          <a:xfrm>
            <a:off x="250825" y="2636838"/>
            <a:ext cx="5545138" cy="3932237"/>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000"/>
              </a:spcBef>
            </a:pPr>
            <a:r>
              <a:rPr lang="es-ES" altLang="es-ES" sz="1600" b="1">
                <a:solidFill>
                  <a:srgbClr val="002060"/>
                </a:solidFill>
                <a:latin typeface="AvantGarde Bk BT" pitchFamily="34" charset="0"/>
              </a:rPr>
              <a:t>Unidad  del S.I. :  </a:t>
            </a:r>
            <a:r>
              <a:rPr lang="es-ES" altLang="es-ES" sz="1600" b="1">
                <a:solidFill>
                  <a:srgbClr val="000000"/>
                </a:solidFill>
                <a:latin typeface="AvantGarde Bk BT" pitchFamily="34" charset="0"/>
              </a:rPr>
              <a:t>J/m  </a:t>
            </a:r>
          </a:p>
          <a:p>
            <a:pPr>
              <a:spcBef>
                <a:spcPts val="1000"/>
              </a:spcBef>
            </a:pPr>
            <a:r>
              <a:rPr lang="es-ES" altLang="es-ES" sz="1600" b="1">
                <a:solidFill>
                  <a:srgbClr val="000000"/>
                </a:solidFill>
                <a:latin typeface="AvantGarde Bk BT" pitchFamily="34" charset="0"/>
              </a:rPr>
              <a:t>   </a:t>
            </a:r>
            <a:r>
              <a:rPr lang="es-ES" altLang="es-ES" sz="1600">
                <a:solidFill>
                  <a:srgbClr val="000000"/>
                </a:solidFill>
                <a:latin typeface="AvantGarde Bk BT" pitchFamily="34" charset="0"/>
              </a:rPr>
              <a:t>- Otras unidades:  </a:t>
            </a:r>
            <a:r>
              <a:rPr lang="es-ES" altLang="es-ES" sz="1600" b="1">
                <a:solidFill>
                  <a:srgbClr val="000000"/>
                </a:solidFill>
                <a:latin typeface="AvantGarde Bk BT" pitchFamily="34" charset="0"/>
              </a:rPr>
              <a:t>keV/</a:t>
            </a:r>
            <a:r>
              <a:rPr lang="el-GR" altLang="es-ES" sz="1600" b="1">
                <a:solidFill>
                  <a:srgbClr val="000000"/>
                </a:solidFill>
                <a:latin typeface="AvantGarde Bk BT" pitchFamily="34" charset="0"/>
                <a:cs typeface="Arial" panose="020B0604020202020204" pitchFamily="34" charset="0"/>
              </a:rPr>
              <a:t>μ</a:t>
            </a:r>
            <a:r>
              <a:rPr lang="es-ES" altLang="es-ES" sz="1600" b="1">
                <a:solidFill>
                  <a:srgbClr val="000000"/>
                </a:solidFill>
                <a:latin typeface="AvantGarde Bk BT" pitchFamily="34" charset="0"/>
              </a:rPr>
              <a:t>m , eV/m, MeV/m</a:t>
            </a:r>
          </a:p>
          <a:p>
            <a:pPr>
              <a:spcBef>
                <a:spcPts val="1000"/>
              </a:spcBef>
            </a:pPr>
            <a:r>
              <a:rPr lang="es-ES" altLang="es-ES" sz="1600" b="1">
                <a:solidFill>
                  <a:srgbClr val="002060"/>
                </a:solidFill>
                <a:latin typeface="AvantGarde Bk BT" pitchFamily="34" charset="0"/>
              </a:rPr>
              <a:t>Consideraciones generales:</a:t>
            </a:r>
          </a:p>
          <a:p>
            <a:pPr>
              <a:spcBef>
                <a:spcPts val="1000"/>
              </a:spcBef>
            </a:pPr>
            <a:r>
              <a:rPr lang="es-ES" altLang="es-ES" sz="1800">
                <a:solidFill>
                  <a:srgbClr val="000000"/>
                </a:solidFill>
                <a:latin typeface="AvantGarde Bk BT" pitchFamily="34" charset="0"/>
              </a:rPr>
              <a:t>El </a:t>
            </a:r>
            <a:r>
              <a:rPr lang="es-ES" altLang="es-ES" sz="1800" b="1">
                <a:solidFill>
                  <a:srgbClr val="002060"/>
                </a:solidFill>
                <a:latin typeface="AvantGarde Bk BT" pitchFamily="34" charset="0"/>
              </a:rPr>
              <a:t>LET</a:t>
            </a:r>
            <a:r>
              <a:rPr lang="es-ES" altLang="es-ES" sz="1800">
                <a:solidFill>
                  <a:srgbClr val="000000"/>
                </a:solidFill>
                <a:latin typeface="AvantGarde Bk BT" pitchFamily="34" charset="0"/>
              </a:rPr>
              <a:t> tiene gran importancia el Radiobiología y Radioprotección, pues </a:t>
            </a:r>
            <a:r>
              <a:rPr lang="es-ES" altLang="es-ES" sz="1800" u="sng">
                <a:solidFill>
                  <a:srgbClr val="000000"/>
                </a:solidFill>
                <a:latin typeface="AvantGarde Bk BT" pitchFamily="34" charset="0"/>
              </a:rPr>
              <a:t>sirve de base para el cálculo de los factores que ponderan la calidad de radiación en la evaluación del daño biológico </a:t>
            </a:r>
            <a:r>
              <a:rPr lang="es-ES" altLang="es-ES" sz="1800">
                <a:solidFill>
                  <a:srgbClr val="000000"/>
                </a:solidFill>
                <a:latin typeface="AvantGarde Bk BT" pitchFamily="34" charset="0"/>
              </a:rPr>
              <a:t>. </a:t>
            </a:r>
          </a:p>
          <a:p>
            <a:pPr>
              <a:spcBef>
                <a:spcPts val="1000"/>
              </a:spcBef>
            </a:pPr>
            <a:r>
              <a:rPr lang="es-ES" altLang="es-ES" sz="1800">
                <a:solidFill>
                  <a:srgbClr val="000000"/>
                </a:solidFill>
                <a:latin typeface="AvantGarde Bk BT" pitchFamily="34" charset="0"/>
              </a:rPr>
              <a:t>En nuestro reglamento se considera la </a:t>
            </a:r>
            <a:r>
              <a:rPr lang="es-ES" altLang="es-ES" sz="1800" b="1">
                <a:solidFill>
                  <a:srgbClr val="002060"/>
                </a:solidFill>
                <a:latin typeface="AvantGarde Bk BT" pitchFamily="34" charset="0"/>
              </a:rPr>
              <a:t>Transferencia Lineal de Energía</a:t>
            </a:r>
            <a:r>
              <a:rPr lang="es-ES" altLang="es-ES" sz="1800">
                <a:solidFill>
                  <a:srgbClr val="000000"/>
                </a:solidFill>
                <a:latin typeface="AvantGarde Bk BT" pitchFamily="34" charset="0"/>
              </a:rPr>
              <a:t> no restringida (L </a:t>
            </a:r>
            <a:r>
              <a:rPr lang="es-ES" altLang="es-ES" sz="1800" baseline="-25000">
                <a:solidFill>
                  <a:srgbClr val="000000"/>
                </a:solidFill>
                <a:latin typeface="AvantGarde Bk BT" pitchFamily="34" charset="0"/>
              </a:rPr>
              <a:t></a:t>
            </a:r>
            <a:r>
              <a:rPr lang="es-ES" altLang="es-ES" sz="1800">
                <a:solidFill>
                  <a:srgbClr val="000000"/>
                </a:solidFill>
                <a:latin typeface="AvantGarde Bk BT" pitchFamily="34" charset="0"/>
              </a:rPr>
              <a:t> Si se consideran todas las colisiones en la pérdida de energía, L</a:t>
            </a:r>
            <a:r>
              <a:rPr lang="es-ES" altLang="es-ES" sz="1800" baseline="-30000">
                <a:solidFill>
                  <a:srgbClr val="000000"/>
                </a:solidFill>
                <a:latin typeface="AvantGarde Bk BT" pitchFamily="34" charset="0"/>
              </a:rPr>
              <a:t>Δ</a:t>
            </a:r>
            <a:r>
              <a:rPr lang="es-ES" altLang="es-ES" sz="1800">
                <a:solidFill>
                  <a:srgbClr val="000000"/>
                </a:solidFill>
                <a:latin typeface="AvantGarde Bk BT" pitchFamily="34" charset="0"/>
              </a:rPr>
              <a:t> = L</a:t>
            </a:r>
            <a:r>
              <a:rPr lang="es-ES" altLang="es-ES" sz="1800" baseline="-30000">
                <a:solidFill>
                  <a:srgbClr val="000000"/>
                </a:solidFill>
                <a:latin typeface="AvantGarde Bk BT" pitchFamily="34" charset="0"/>
              </a:rPr>
              <a:t>  </a:t>
            </a:r>
            <a:r>
              <a:rPr lang="es-ES" altLang="es-ES" sz="1800">
                <a:solidFill>
                  <a:srgbClr val="000000"/>
                </a:solidFill>
                <a:latin typeface="AvantGarde Bk BT" pitchFamily="34" charset="0"/>
              </a:rPr>
              <a:t>y el medio específico es Agua)</a:t>
            </a:r>
          </a:p>
          <a:p>
            <a:pPr>
              <a:spcBef>
                <a:spcPts val="1000"/>
              </a:spcBef>
            </a:pPr>
            <a:r>
              <a:rPr lang="es-ES" altLang="es-ES" sz="1600" b="1">
                <a:solidFill>
                  <a:srgbClr val="002060"/>
                </a:solidFill>
                <a:latin typeface="AvantGarde Bk BT" pitchFamily="34" charset="0"/>
              </a:rPr>
              <a:t>ES LA MAGNITUD DE PASO A LA DOSIS EQUIVALENTE</a:t>
            </a:r>
          </a:p>
        </p:txBody>
      </p:sp>
      <p:sp>
        <p:nvSpPr>
          <p:cNvPr id="15363" name="Rectangle 3">
            <a:extLst>
              <a:ext uri="{FF2B5EF4-FFF2-40B4-BE49-F238E27FC236}">
                <a16:creationId xmlns:a16="http://schemas.microsoft.com/office/drawing/2014/main" id="{BA6D091D-5284-159A-438F-8128E5FF86DE}"/>
              </a:ext>
            </a:extLst>
          </p:cNvPr>
          <p:cNvSpPr>
            <a:spLocks noChangeArrowheads="1"/>
          </p:cNvSpPr>
          <p:nvPr/>
        </p:nvSpPr>
        <p:spPr bwMode="auto">
          <a:xfrm>
            <a:off x="2987675" y="1557338"/>
            <a:ext cx="5778500" cy="925512"/>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r>
              <a:rPr lang="es-ES" altLang="es-ES" sz="1800">
                <a:solidFill>
                  <a:srgbClr val="000000"/>
                </a:solidFill>
                <a:latin typeface="AvantGarde Bk BT" pitchFamily="34" charset="0"/>
              </a:rPr>
              <a:t>Es la </a:t>
            </a:r>
            <a:r>
              <a:rPr lang="es-ES" altLang="es-ES" sz="1800" b="1">
                <a:solidFill>
                  <a:srgbClr val="002060"/>
                </a:solidFill>
                <a:latin typeface="AvantGarde Bk BT" pitchFamily="34" charset="0"/>
              </a:rPr>
              <a:t>energía</a:t>
            </a:r>
            <a:r>
              <a:rPr lang="es-ES" altLang="es-ES" sz="1800">
                <a:solidFill>
                  <a:srgbClr val="000000"/>
                </a:solidFill>
                <a:latin typeface="AvantGarde Bk BT" pitchFamily="34" charset="0"/>
              </a:rPr>
              <a:t> disipada por una partícula cargada al atravesar una longitud </a:t>
            </a:r>
            <a:r>
              <a:rPr lang="es-ES" altLang="es-ES" sz="1800" b="1">
                <a:solidFill>
                  <a:srgbClr val="002060"/>
                </a:solidFill>
                <a:latin typeface="AvantGarde Bk BT" pitchFamily="34" charset="0"/>
              </a:rPr>
              <a:t>dl</a:t>
            </a:r>
            <a:r>
              <a:rPr lang="es-ES" altLang="es-ES" sz="1800">
                <a:solidFill>
                  <a:srgbClr val="000000"/>
                </a:solidFill>
                <a:latin typeface="AvantGarde Bk BT" pitchFamily="34" charset="0"/>
              </a:rPr>
              <a:t> en todas aquellas  colisiones con e- en las que la pérdida de energía es &lt; </a:t>
            </a:r>
            <a:r>
              <a:rPr lang="es-ES" altLang="es-ES" sz="1800" b="1">
                <a:solidFill>
                  <a:srgbClr val="000000"/>
                </a:solidFill>
                <a:latin typeface="AvantGarde Bk BT" pitchFamily="34" charset="0"/>
              </a:rPr>
              <a:t>Δ).</a:t>
            </a:r>
          </a:p>
        </p:txBody>
      </p:sp>
      <p:sp>
        <p:nvSpPr>
          <p:cNvPr id="32772" name="Rectangle 6">
            <a:extLst>
              <a:ext uri="{FF2B5EF4-FFF2-40B4-BE49-F238E27FC236}">
                <a16:creationId xmlns:a16="http://schemas.microsoft.com/office/drawing/2014/main" id="{80804E0D-385A-8ECB-6407-49D357297EF2}"/>
              </a:ext>
            </a:extLst>
          </p:cNvPr>
          <p:cNvSpPr>
            <a:spLocks noChangeArrowheads="1"/>
          </p:cNvSpPr>
          <p:nvPr/>
        </p:nvSpPr>
        <p:spPr bwMode="auto">
          <a:xfrm>
            <a:off x="1649413" y="206375"/>
            <a:ext cx="6523037" cy="5254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r" eaLnBrk="1" hangingPunct="1"/>
            <a:r>
              <a:rPr lang="es-ES" altLang="es-ES" sz="2800" b="1">
                <a:solidFill>
                  <a:srgbClr val="000000"/>
                </a:solidFill>
                <a:latin typeface="AvantGarde Bk BT" pitchFamily="34" charset="0"/>
              </a:rPr>
              <a:t>MAGNITUDES DOSIMÉTRICAS (VII)</a:t>
            </a:r>
          </a:p>
        </p:txBody>
      </p:sp>
      <p:sp>
        <p:nvSpPr>
          <p:cNvPr id="16390" name="Rectangle 7">
            <a:extLst>
              <a:ext uri="{FF2B5EF4-FFF2-40B4-BE49-F238E27FC236}">
                <a16:creationId xmlns:a16="http://schemas.microsoft.com/office/drawing/2014/main" id="{E1F8682D-0664-95E6-386B-D20F1E9A2397}"/>
              </a:ext>
            </a:extLst>
          </p:cNvPr>
          <p:cNvSpPr>
            <a:spLocks noChangeArrowheads="1"/>
          </p:cNvSpPr>
          <p:nvPr/>
        </p:nvSpPr>
        <p:spPr bwMode="auto">
          <a:xfrm>
            <a:off x="1990725" y="1543050"/>
            <a:ext cx="9144000" cy="15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graphicFrame>
        <p:nvGraphicFramePr>
          <p:cNvPr id="15368" name="Object 8">
            <a:extLst>
              <a:ext uri="{FF2B5EF4-FFF2-40B4-BE49-F238E27FC236}">
                <a16:creationId xmlns:a16="http://schemas.microsoft.com/office/drawing/2014/main" id="{90AB5647-99B2-D759-9271-3614BC6B7D9A}"/>
              </a:ext>
            </a:extLst>
          </p:cNvPr>
          <p:cNvGraphicFramePr>
            <a:graphicFrameLocks noChangeAspect="1"/>
          </p:cNvGraphicFramePr>
          <p:nvPr/>
        </p:nvGraphicFramePr>
        <p:xfrm>
          <a:off x="5930900" y="3924300"/>
          <a:ext cx="2971800" cy="2170113"/>
        </p:xfrm>
        <a:graphic>
          <a:graphicData uri="http://schemas.openxmlformats.org/presentationml/2006/ole">
            <mc:AlternateContent xmlns:mc="http://schemas.openxmlformats.org/markup-compatibility/2006">
              <mc:Choice xmlns:v="urn:schemas-microsoft-com:vml" Requires="v">
                <p:oleObj r:id="rId3" imgW="31000700" imgH="22415500" progId="">
                  <p:embed/>
                </p:oleObj>
              </mc:Choice>
              <mc:Fallback>
                <p:oleObj r:id="rId3" imgW="31000700" imgH="22415500" progId="">
                  <p:embed/>
                  <p:pic>
                    <p:nvPicPr>
                      <p:cNvPr id="15368" name="Object 8">
                        <a:extLst>
                          <a:ext uri="{FF2B5EF4-FFF2-40B4-BE49-F238E27FC236}">
                            <a16:creationId xmlns:a16="http://schemas.microsoft.com/office/drawing/2014/main" id="{90AB5647-99B2-D759-9271-3614BC6B7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0900" y="3924300"/>
                        <a:ext cx="2971800" cy="21701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5369" name="Text Box 9">
            <a:extLst>
              <a:ext uri="{FF2B5EF4-FFF2-40B4-BE49-F238E27FC236}">
                <a16:creationId xmlns:a16="http://schemas.microsoft.com/office/drawing/2014/main" id="{521CA893-CB1B-2E81-4540-02582691F293}"/>
              </a:ext>
            </a:extLst>
          </p:cNvPr>
          <p:cNvSpPr txBox="1">
            <a:spLocks noChangeArrowheads="1"/>
          </p:cNvSpPr>
          <p:nvPr/>
        </p:nvSpPr>
        <p:spPr bwMode="auto">
          <a:xfrm>
            <a:off x="5816600" y="3357563"/>
            <a:ext cx="3363913" cy="3095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r>
              <a:rPr lang="es-ES" altLang="es-ES" sz="1400">
                <a:solidFill>
                  <a:srgbClr val="000000"/>
                </a:solidFill>
                <a:latin typeface="AvantGarde Bk BT" pitchFamily="34" charset="0"/>
              </a:rPr>
              <a:t>Factor de Calidad Q en función del LET</a:t>
            </a:r>
          </a:p>
        </p:txBody>
      </p:sp>
      <p:graphicFrame>
        <p:nvGraphicFramePr>
          <p:cNvPr id="32776" name="Object 12">
            <a:extLst>
              <a:ext uri="{FF2B5EF4-FFF2-40B4-BE49-F238E27FC236}">
                <a16:creationId xmlns:a16="http://schemas.microsoft.com/office/drawing/2014/main" id="{3CA4C94E-F63A-E387-DB43-6409AB5C59F5}"/>
              </a:ext>
            </a:extLst>
          </p:cNvPr>
          <p:cNvGraphicFramePr>
            <a:graphicFrameLocks noChangeAspect="1"/>
          </p:cNvGraphicFramePr>
          <p:nvPr/>
        </p:nvGraphicFramePr>
        <p:xfrm>
          <a:off x="1258888" y="1700213"/>
          <a:ext cx="711200" cy="508000"/>
        </p:xfrm>
        <a:graphic>
          <a:graphicData uri="http://schemas.openxmlformats.org/presentationml/2006/ole">
            <mc:AlternateContent xmlns:mc="http://schemas.openxmlformats.org/markup-compatibility/2006">
              <mc:Choice xmlns:v="urn:schemas-microsoft-com:vml" Requires="v">
                <p:oleObj name="Ecuación" r:id="rId5" imgW="16383000" imgH="11696700" progId="Equation.3">
                  <p:embed/>
                </p:oleObj>
              </mc:Choice>
              <mc:Fallback>
                <p:oleObj name="Ecuación" r:id="rId5" imgW="16383000" imgH="11696700" progId="Equation.3">
                  <p:embed/>
                  <p:pic>
                    <p:nvPicPr>
                      <p:cNvPr id="32776" name="Object 12">
                        <a:extLst>
                          <a:ext uri="{FF2B5EF4-FFF2-40B4-BE49-F238E27FC236}">
                            <a16:creationId xmlns:a16="http://schemas.microsoft.com/office/drawing/2014/main" id="{3CA4C94E-F63A-E387-DB43-6409AB5C59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1700213"/>
                        <a:ext cx="7112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5363"/>
                                        </p:tgtEl>
                                        <p:attrNameLst>
                                          <p:attrName>style.visibility</p:attrName>
                                        </p:attrNameLst>
                                      </p:cBhvr>
                                      <p:to>
                                        <p:strVal val="visible"/>
                                      </p:to>
                                    </p:set>
                                    <p:anim calcmode="lin" valueType="num">
                                      <p:cBhvr additive="repl">
                                        <p:cTn id="7" dur="500" fill="hold"/>
                                        <p:tgtEl>
                                          <p:spTgt spid="15363"/>
                                        </p:tgtEl>
                                        <p:attrNameLst>
                                          <p:attrName>ppt_x</p:attrName>
                                        </p:attrNameLst>
                                      </p:cBhvr>
                                      <p:tavLst>
                                        <p:tav tm="100000">
                                          <p:val>
                                            <p:strVal val="0-#ppt_w/2"/>
                                          </p:val>
                                        </p:tav>
                                        <p:tav>
                                          <p:val>
                                            <p:strVal val="#ppt_x"/>
                                          </p:val>
                                        </p:tav>
                                      </p:tavLst>
                                    </p:anim>
                                    <p:anim calcmode="lin" valueType="num">
                                      <p:cBhvr additive="repl">
                                        <p:cTn id="8" dur="500" fill="hold"/>
                                        <p:tgtEl>
                                          <p:spTgt spid="15363"/>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5362"/>
                                        </p:tgtEl>
                                        <p:attrNameLst>
                                          <p:attrName>style.visibility</p:attrName>
                                        </p:attrNameLst>
                                      </p:cBhvr>
                                      <p:to>
                                        <p:strVal val="visible"/>
                                      </p:to>
                                    </p:set>
                                    <p:anim calcmode="lin" valueType="num">
                                      <p:cBhvr additive="repl">
                                        <p:cTn id="13" dur="500" fill="hold"/>
                                        <p:tgtEl>
                                          <p:spTgt spid="15362"/>
                                        </p:tgtEl>
                                        <p:attrNameLst>
                                          <p:attrName>ppt_x</p:attrName>
                                        </p:attrNameLst>
                                      </p:cBhvr>
                                      <p:tavLst>
                                        <p:tav tm="100000">
                                          <p:val>
                                            <p:strVal val="0-#ppt_w/2"/>
                                          </p:val>
                                        </p:tav>
                                        <p:tav>
                                          <p:val>
                                            <p:strVal val="#ppt_x"/>
                                          </p:val>
                                        </p:tav>
                                      </p:tavLst>
                                    </p:anim>
                                    <p:anim calcmode="lin" valueType="num">
                                      <p:cBhvr additive="repl">
                                        <p:cTn id="14" dur="500" fill="hold"/>
                                        <p:tgtEl>
                                          <p:spTgt spid="15362"/>
                                        </p:tgtEl>
                                        <p:attrNameLst>
                                          <p:attrName>ppt_y</p:attrName>
                                        </p:attrNameLst>
                                      </p:cBhvr>
                                      <p:tavLst>
                                        <p:tav tm="100000">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additive="repl">
                                        <p:cTn id="18" dur="1" fill="hold">
                                          <p:stCondLst>
                                            <p:cond delay="0"/>
                                          </p:stCondLst>
                                        </p:cTn>
                                        <p:tgtEl>
                                          <p:spTgt spid="15368"/>
                                        </p:tgtEl>
                                        <p:attrNameLst>
                                          <p:attrName>style.visibility</p:attrName>
                                        </p:attrNameLst>
                                      </p:cBhvr>
                                      <p:to>
                                        <p:strVal val="visible"/>
                                      </p:to>
                                    </p:set>
                                    <p:anim calcmode="lin" valueType="num">
                                      <p:cBhvr additive="repl">
                                        <p:cTn id="19" dur="500" fill="hold"/>
                                        <p:tgtEl>
                                          <p:spTgt spid="15368"/>
                                        </p:tgtEl>
                                        <p:attrNameLst>
                                          <p:attrName>ppt_x</p:attrName>
                                        </p:attrNameLst>
                                      </p:cBhvr>
                                      <p:tavLst>
                                        <p:tav tm="100000">
                                          <p:val>
                                            <p:strVal val="0-#ppt_w/2"/>
                                          </p:val>
                                        </p:tav>
                                        <p:tav>
                                          <p:val>
                                            <p:strVal val="#ppt_x"/>
                                          </p:val>
                                        </p:tav>
                                      </p:tavLst>
                                    </p:anim>
                                    <p:anim calcmode="lin" valueType="num">
                                      <p:cBhvr additive="repl">
                                        <p:cTn id="20" dur="500" fill="hold"/>
                                        <p:tgtEl>
                                          <p:spTgt spid="15368"/>
                                        </p:tgtEl>
                                        <p:attrNameLst>
                                          <p:attrName>ppt_y</p:attrName>
                                        </p:attrNameLst>
                                      </p:cBhvr>
                                      <p:tavLst>
                                        <p:tav tm="100000">
                                          <p:val>
                                            <p:strVal val="#ppt_y"/>
                                          </p:val>
                                        </p:tav>
                                        <p:tav>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additive="repl">
                                        <p:cTn id="24" dur="1" fill="hold">
                                          <p:stCondLst>
                                            <p:cond delay="0"/>
                                          </p:stCondLst>
                                        </p:cTn>
                                        <p:tgtEl>
                                          <p:spTgt spid="15369"/>
                                        </p:tgtEl>
                                        <p:attrNameLst>
                                          <p:attrName>style.visibility</p:attrName>
                                        </p:attrNameLst>
                                      </p:cBhvr>
                                      <p:to>
                                        <p:strVal val="visible"/>
                                      </p:to>
                                    </p:set>
                                    <p:anim calcmode="lin" valueType="num">
                                      <p:cBhvr additive="repl">
                                        <p:cTn id="25" dur="500" fill="hold"/>
                                        <p:tgtEl>
                                          <p:spTgt spid="15369"/>
                                        </p:tgtEl>
                                        <p:attrNameLst>
                                          <p:attrName>ppt_x</p:attrName>
                                        </p:attrNameLst>
                                      </p:cBhvr>
                                      <p:tavLst>
                                        <p:tav tm="100000">
                                          <p:val>
                                            <p:strVal val="0-#ppt_w/2"/>
                                          </p:val>
                                        </p:tav>
                                        <p:tav>
                                          <p:val>
                                            <p:strVal val="#ppt_x"/>
                                          </p:val>
                                        </p:tav>
                                      </p:tavLst>
                                    </p:anim>
                                    <p:anim calcmode="lin" valueType="num">
                                      <p:cBhvr additive="repl">
                                        <p:cTn id="26" dur="500" fill="hold"/>
                                        <p:tgtEl>
                                          <p:spTgt spid="15369"/>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B5AEDD58-8F42-270B-5333-1103008E4B47}"/>
              </a:ext>
            </a:extLst>
          </p:cNvPr>
          <p:cNvSpPr>
            <a:spLocks noChangeArrowheads="1"/>
          </p:cNvSpPr>
          <p:nvPr/>
        </p:nvSpPr>
        <p:spPr bwMode="auto">
          <a:xfrm>
            <a:off x="1190625" y="908050"/>
            <a:ext cx="6477000" cy="4587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500"/>
              </a:spcBef>
            </a:pPr>
            <a:r>
              <a:rPr lang="es-ES" altLang="es-ES" b="1">
                <a:solidFill>
                  <a:srgbClr val="000000"/>
                </a:solidFill>
                <a:latin typeface="AvantGarde Bk BT" pitchFamily="34" charset="0"/>
              </a:rPr>
              <a:t>RELACIÓN ENTRE EXPOSICIÓN Y D.ABSORBIDA</a:t>
            </a:r>
          </a:p>
        </p:txBody>
      </p:sp>
      <p:sp>
        <p:nvSpPr>
          <p:cNvPr id="16386" name="Rectangle 2">
            <a:extLst>
              <a:ext uri="{FF2B5EF4-FFF2-40B4-BE49-F238E27FC236}">
                <a16:creationId xmlns:a16="http://schemas.microsoft.com/office/drawing/2014/main" id="{AC806669-C0AA-612A-6B66-18B689671E51}"/>
              </a:ext>
            </a:extLst>
          </p:cNvPr>
          <p:cNvSpPr>
            <a:spLocks noChangeArrowheads="1"/>
          </p:cNvSpPr>
          <p:nvPr/>
        </p:nvSpPr>
        <p:spPr bwMode="auto">
          <a:xfrm>
            <a:off x="3635375" y="1557338"/>
            <a:ext cx="4873625" cy="1211262"/>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125"/>
              </a:spcBef>
            </a:pPr>
            <a:r>
              <a:rPr lang="es-ES" altLang="es-ES" sz="1800" b="1" i="1">
                <a:solidFill>
                  <a:srgbClr val="002060"/>
                </a:solidFill>
                <a:latin typeface="AvantGarde Bk BT" pitchFamily="34" charset="0"/>
              </a:rPr>
              <a:t>D:</a:t>
            </a:r>
            <a:r>
              <a:rPr lang="es-ES" altLang="es-ES" sz="1800" b="1">
                <a:solidFill>
                  <a:srgbClr val="002060"/>
                </a:solidFill>
                <a:latin typeface="AvantGarde Bk BT" pitchFamily="34" charset="0"/>
              </a:rPr>
              <a:t> </a:t>
            </a:r>
            <a:r>
              <a:rPr lang="es-ES" altLang="es-ES" sz="1800">
                <a:solidFill>
                  <a:srgbClr val="000000"/>
                </a:solidFill>
                <a:latin typeface="AvantGarde Bk BT" pitchFamily="34" charset="0"/>
              </a:rPr>
              <a:t>Dosis absorbida en un pto. de un material</a:t>
            </a:r>
          </a:p>
          <a:p>
            <a:pPr>
              <a:spcBef>
                <a:spcPts val="1125"/>
              </a:spcBef>
            </a:pPr>
            <a:r>
              <a:rPr lang="es-ES" altLang="es-ES" sz="1800" b="1" i="1">
                <a:solidFill>
                  <a:srgbClr val="002060"/>
                </a:solidFill>
                <a:latin typeface="AvantGarde Bk BT" pitchFamily="34" charset="0"/>
              </a:rPr>
              <a:t>X: </a:t>
            </a:r>
            <a:r>
              <a:rPr lang="es-ES" altLang="es-ES" sz="1800" b="1">
                <a:solidFill>
                  <a:srgbClr val="002060"/>
                </a:solidFill>
                <a:latin typeface="AvantGarde Bk BT" pitchFamily="34" charset="0"/>
              </a:rPr>
              <a:t> </a:t>
            </a:r>
            <a:r>
              <a:rPr lang="es-ES" altLang="es-ES" sz="1800">
                <a:solidFill>
                  <a:srgbClr val="000000"/>
                </a:solidFill>
                <a:latin typeface="AvantGarde Bk BT" pitchFamily="34" charset="0"/>
              </a:rPr>
              <a:t>Exposición .</a:t>
            </a:r>
          </a:p>
          <a:p>
            <a:pPr>
              <a:spcBef>
                <a:spcPts val="1125"/>
              </a:spcBef>
            </a:pPr>
            <a:r>
              <a:rPr lang="es-ES" altLang="es-ES" sz="1800" b="1" i="1">
                <a:solidFill>
                  <a:srgbClr val="002060"/>
                </a:solidFill>
                <a:latin typeface="AvantGarde Bk BT" pitchFamily="34" charset="0"/>
              </a:rPr>
              <a:t>f: </a:t>
            </a:r>
            <a:r>
              <a:rPr lang="es-ES" altLang="es-ES" sz="1800">
                <a:solidFill>
                  <a:srgbClr val="000000"/>
                </a:solidFill>
                <a:latin typeface="AvantGarde Bk BT" pitchFamily="34" charset="0"/>
              </a:rPr>
              <a:t>factor de relación entre X y D.</a:t>
            </a:r>
          </a:p>
        </p:txBody>
      </p:sp>
      <p:sp>
        <p:nvSpPr>
          <p:cNvPr id="16387" name="Rectangle 3">
            <a:extLst>
              <a:ext uri="{FF2B5EF4-FFF2-40B4-BE49-F238E27FC236}">
                <a16:creationId xmlns:a16="http://schemas.microsoft.com/office/drawing/2014/main" id="{3BD09168-13BC-38F4-6DFD-F59893E50F1F}"/>
              </a:ext>
            </a:extLst>
          </p:cNvPr>
          <p:cNvSpPr>
            <a:spLocks noChangeArrowheads="1"/>
          </p:cNvSpPr>
          <p:nvPr/>
        </p:nvSpPr>
        <p:spPr bwMode="auto">
          <a:xfrm>
            <a:off x="250825" y="3429000"/>
            <a:ext cx="4321175" cy="1941513"/>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000"/>
              </a:spcBef>
            </a:pPr>
            <a:r>
              <a:rPr lang="es-ES" altLang="es-ES" sz="2000" b="1" i="1">
                <a:solidFill>
                  <a:srgbClr val="002060"/>
                </a:solidFill>
              </a:rPr>
              <a:t> </a:t>
            </a:r>
            <a:r>
              <a:rPr lang="es-ES" altLang="es-ES" sz="2000" b="1" i="1">
                <a:solidFill>
                  <a:srgbClr val="002060"/>
                </a:solidFill>
                <a:latin typeface="AvantGarde Bk BT" pitchFamily="34" charset="0"/>
              </a:rPr>
              <a:t>f</a:t>
            </a:r>
            <a:r>
              <a:rPr lang="es-ES" altLang="es-ES" sz="2000" b="1">
                <a:solidFill>
                  <a:srgbClr val="002060"/>
                </a:solidFill>
                <a:latin typeface="AvantGarde Bk BT" pitchFamily="34" charset="0"/>
              </a:rPr>
              <a:t>  </a:t>
            </a:r>
            <a:r>
              <a:rPr lang="es-ES" altLang="es-ES" sz="1800">
                <a:solidFill>
                  <a:srgbClr val="000000"/>
                </a:solidFill>
                <a:latin typeface="AvantGarde Bk BT" pitchFamily="34" charset="0"/>
              </a:rPr>
              <a:t>está tabulado para distintos materiales y energías. (Tabla 3)</a:t>
            </a:r>
          </a:p>
          <a:p>
            <a:pPr>
              <a:spcBef>
                <a:spcPts val="1000"/>
              </a:spcBef>
            </a:pPr>
            <a:r>
              <a:rPr lang="es-ES" altLang="es-ES" sz="2000" b="1">
                <a:solidFill>
                  <a:srgbClr val="002060"/>
                </a:solidFill>
                <a:latin typeface="AvantGarde Bk BT" pitchFamily="34" charset="0"/>
              </a:rPr>
              <a:t> </a:t>
            </a:r>
            <a:r>
              <a:rPr lang="es-ES" altLang="es-ES" sz="2000" b="1" i="1">
                <a:solidFill>
                  <a:srgbClr val="002060"/>
                </a:solidFill>
                <a:latin typeface="AvantGarde Bk BT" pitchFamily="34" charset="0"/>
              </a:rPr>
              <a:t>f </a:t>
            </a:r>
            <a:r>
              <a:rPr lang="es-ES" altLang="es-ES" sz="1800">
                <a:solidFill>
                  <a:srgbClr val="000000"/>
                </a:solidFill>
                <a:latin typeface="AvantGarde Bk BT" pitchFamily="34" charset="0"/>
              </a:rPr>
              <a:t>es aproximadamente 1  para todas las energías cuando el material irradiado es tejido blando y se utilizan las unidades antiguas.(rad, R).</a:t>
            </a:r>
          </a:p>
        </p:txBody>
      </p:sp>
      <p:sp>
        <p:nvSpPr>
          <p:cNvPr id="34820" name="Rectangle 6">
            <a:extLst>
              <a:ext uri="{FF2B5EF4-FFF2-40B4-BE49-F238E27FC236}">
                <a16:creationId xmlns:a16="http://schemas.microsoft.com/office/drawing/2014/main" id="{BF0F9573-ED2E-6026-277F-3FB1A125AD96}"/>
              </a:ext>
            </a:extLst>
          </p:cNvPr>
          <p:cNvSpPr>
            <a:spLocks noChangeArrowheads="1"/>
          </p:cNvSpPr>
          <p:nvPr/>
        </p:nvSpPr>
        <p:spPr bwMode="auto">
          <a:xfrm>
            <a:off x="971550" y="260350"/>
            <a:ext cx="6348413" cy="5207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r" eaLnBrk="1" hangingPunct="1"/>
            <a:r>
              <a:rPr lang="es-ES" altLang="es-ES" sz="2800" b="1">
                <a:solidFill>
                  <a:srgbClr val="000000"/>
                </a:solidFill>
                <a:latin typeface="AvantGarde Bk BT" pitchFamily="34" charset="0"/>
              </a:rPr>
              <a:t>RELACIÓN ENTRE MAGNITUDES (I)</a:t>
            </a:r>
          </a:p>
        </p:txBody>
      </p:sp>
      <p:pic>
        <p:nvPicPr>
          <p:cNvPr id="17414" name="Picture 7">
            <a:extLst>
              <a:ext uri="{FF2B5EF4-FFF2-40B4-BE49-F238E27FC236}">
                <a16:creationId xmlns:a16="http://schemas.microsoft.com/office/drawing/2014/main" id="{5072FBE9-8A82-60E1-0D29-074A1E9BD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2852738"/>
            <a:ext cx="3497262" cy="374491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34822" name="Object 10">
            <a:extLst>
              <a:ext uri="{FF2B5EF4-FFF2-40B4-BE49-F238E27FC236}">
                <a16:creationId xmlns:a16="http://schemas.microsoft.com/office/drawing/2014/main" id="{D9A91E06-153F-C50E-1346-0A5E3ECEAD69}"/>
              </a:ext>
            </a:extLst>
          </p:cNvPr>
          <p:cNvGraphicFramePr>
            <a:graphicFrameLocks noChangeAspect="1"/>
          </p:cNvGraphicFramePr>
          <p:nvPr/>
        </p:nvGraphicFramePr>
        <p:xfrm>
          <a:off x="1662113" y="2162175"/>
          <a:ext cx="749300" cy="254000"/>
        </p:xfrm>
        <a:graphic>
          <a:graphicData uri="http://schemas.openxmlformats.org/presentationml/2006/ole">
            <mc:AlternateContent xmlns:mc="http://schemas.openxmlformats.org/markup-compatibility/2006">
              <mc:Choice xmlns:v="urn:schemas-microsoft-com:vml" Requires="v">
                <p:oleObj name="Ecuación" r:id="rId4" imgW="17259300" imgH="5854700" progId="Equation.3">
                  <p:embed/>
                </p:oleObj>
              </mc:Choice>
              <mc:Fallback>
                <p:oleObj name="Ecuación" r:id="rId4" imgW="17259300" imgH="5854700" progId="Equation.3">
                  <p:embed/>
                  <p:pic>
                    <p:nvPicPr>
                      <p:cNvPr id="34822" name="Object 10">
                        <a:extLst>
                          <a:ext uri="{FF2B5EF4-FFF2-40B4-BE49-F238E27FC236}">
                            <a16:creationId xmlns:a16="http://schemas.microsoft.com/office/drawing/2014/main" id="{D9A91E06-153F-C50E-1346-0A5E3ECEAD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2113" y="2162175"/>
                        <a:ext cx="74930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6386"/>
                                        </p:tgtEl>
                                        <p:attrNameLst>
                                          <p:attrName>style.visibility</p:attrName>
                                        </p:attrNameLst>
                                      </p:cBhvr>
                                      <p:to>
                                        <p:strVal val="visible"/>
                                      </p:to>
                                    </p:set>
                                    <p:anim calcmode="lin" valueType="num">
                                      <p:cBhvr additive="repl">
                                        <p:cTn id="7" dur="500" fill="hold"/>
                                        <p:tgtEl>
                                          <p:spTgt spid="16386"/>
                                        </p:tgtEl>
                                        <p:attrNameLst>
                                          <p:attrName>ppt_x</p:attrName>
                                        </p:attrNameLst>
                                      </p:cBhvr>
                                      <p:tavLst>
                                        <p:tav tm="100000">
                                          <p:val>
                                            <p:strVal val="0-#ppt_w/2"/>
                                          </p:val>
                                        </p:tav>
                                        <p:tav>
                                          <p:val>
                                            <p:strVal val="#ppt_x"/>
                                          </p:val>
                                        </p:tav>
                                      </p:tavLst>
                                    </p:anim>
                                    <p:anim calcmode="lin" valueType="num">
                                      <p:cBhvr additive="repl">
                                        <p:cTn id="8" dur="500" fill="hold"/>
                                        <p:tgtEl>
                                          <p:spTgt spid="16386"/>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6387"/>
                                        </p:tgtEl>
                                        <p:attrNameLst>
                                          <p:attrName>style.visibility</p:attrName>
                                        </p:attrNameLst>
                                      </p:cBhvr>
                                      <p:to>
                                        <p:strVal val="visible"/>
                                      </p:to>
                                    </p:set>
                                    <p:anim calcmode="lin" valueType="num">
                                      <p:cBhvr additive="repl">
                                        <p:cTn id="13" dur="500" fill="hold"/>
                                        <p:tgtEl>
                                          <p:spTgt spid="16387"/>
                                        </p:tgtEl>
                                        <p:attrNameLst>
                                          <p:attrName>ppt_x</p:attrName>
                                        </p:attrNameLst>
                                      </p:cBhvr>
                                      <p:tavLst>
                                        <p:tav tm="100000">
                                          <p:val>
                                            <p:strVal val="0-#ppt_w/2"/>
                                          </p:val>
                                        </p:tav>
                                        <p:tav>
                                          <p:val>
                                            <p:strVal val="#ppt_x"/>
                                          </p:val>
                                        </p:tav>
                                      </p:tavLst>
                                    </p:anim>
                                    <p:anim calcmode="lin" valueType="num">
                                      <p:cBhvr additive="repl">
                                        <p:cTn id="14" dur="500" fill="hold"/>
                                        <p:tgtEl>
                                          <p:spTgt spid="16387"/>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3FCE5E36-4924-57A4-E898-98FB221717AC}"/>
              </a:ext>
            </a:extLst>
          </p:cNvPr>
          <p:cNvSpPr>
            <a:spLocks noChangeArrowheads="1"/>
          </p:cNvSpPr>
          <p:nvPr/>
        </p:nvSpPr>
        <p:spPr bwMode="auto">
          <a:xfrm>
            <a:off x="306388" y="908050"/>
            <a:ext cx="2068512"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500"/>
              </a:spcBef>
            </a:pPr>
            <a:r>
              <a:rPr lang="es-ES" altLang="es-ES" b="1">
                <a:solidFill>
                  <a:srgbClr val="000000"/>
                </a:solidFill>
                <a:latin typeface="AvantGarde Bk BT" pitchFamily="34" charset="0"/>
              </a:rPr>
              <a:t> </a:t>
            </a:r>
            <a:r>
              <a:rPr lang="es-ES" altLang="es-ES" b="1">
                <a:solidFill>
                  <a:srgbClr val="000000"/>
                </a:solidFill>
                <a:effectLst>
                  <a:outerShdw blurRad="38100" dist="38100" dir="2700000" algn="tl">
                    <a:srgbClr val="C0C0C0"/>
                  </a:outerShdw>
                </a:effectLst>
                <a:latin typeface="AvantGarde Bk BT" pitchFamily="34" charset="0"/>
              </a:rPr>
              <a:t>ACTIVIDAD</a:t>
            </a:r>
          </a:p>
        </p:txBody>
      </p:sp>
      <p:sp>
        <p:nvSpPr>
          <p:cNvPr id="9218" name="Rectangle 2">
            <a:extLst>
              <a:ext uri="{FF2B5EF4-FFF2-40B4-BE49-F238E27FC236}">
                <a16:creationId xmlns:a16="http://schemas.microsoft.com/office/drawing/2014/main" id="{BF86E645-0C5D-00F2-5BCF-47CF4FD1C560}"/>
              </a:ext>
            </a:extLst>
          </p:cNvPr>
          <p:cNvSpPr>
            <a:spLocks noChangeArrowheads="1"/>
          </p:cNvSpPr>
          <p:nvPr/>
        </p:nvSpPr>
        <p:spPr bwMode="auto">
          <a:xfrm>
            <a:off x="2627313" y="1052513"/>
            <a:ext cx="6192837" cy="1757362"/>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125"/>
              </a:spcBef>
            </a:pPr>
            <a:r>
              <a:rPr lang="es-ES" altLang="es-ES" sz="1800" b="1">
                <a:solidFill>
                  <a:srgbClr val="002060"/>
                </a:solidFill>
                <a:latin typeface="AvantGarde Bk BT" pitchFamily="34" charset="0"/>
              </a:rPr>
              <a:t>Actividad</a:t>
            </a:r>
            <a:r>
              <a:rPr lang="es-ES" altLang="es-ES" sz="1800">
                <a:solidFill>
                  <a:srgbClr val="000000"/>
                </a:solidFill>
                <a:latin typeface="AvantGarde Bk BT" pitchFamily="34" charset="0"/>
              </a:rPr>
              <a:t> de una cantidad de un radionucleido en un determinado estado energético es el cociente: </a:t>
            </a:r>
          </a:p>
          <a:p>
            <a:pPr>
              <a:spcBef>
                <a:spcPts val="1125"/>
              </a:spcBef>
            </a:pPr>
            <a:r>
              <a:rPr lang="es-ES" altLang="es-ES" sz="1800" b="1" i="1">
                <a:solidFill>
                  <a:srgbClr val="000000"/>
                </a:solidFill>
                <a:latin typeface="AvantGarde Bk BT" pitchFamily="34" charset="0"/>
              </a:rPr>
              <a:t>dN:</a:t>
            </a:r>
            <a:r>
              <a:rPr lang="es-ES" altLang="es-ES" sz="1800" b="1">
                <a:solidFill>
                  <a:srgbClr val="000000"/>
                </a:solidFill>
                <a:latin typeface="AvantGarde Bk BT" pitchFamily="34" charset="0"/>
              </a:rPr>
              <a:t> </a:t>
            </a:r>
            <a:r>
              <a:rPr lang="es-ES" altLang="es-ES" sz="1800">
                <a:solidFill>
                  <a:srgbClr val="000000"/>
                </a:solidFill>
                <a:latin typeface="AvantGarde Bk BT" pitchFamily="34" charset="0"/>
              </a:rPr>
              <a:t>valor esperado del nº de transiciones nucleares espontáneas (desintegraciones) que se producen.</a:t>
            </a:r>
          </a:p>
          <a:p>
            <a:pPr>
              <a:spcBef>
                <a:spcPts val="1125"/>
              </a:spcBef>
            </a:pPr>
            <a:r>
              <a:rPr lang="es-ES" altLang="es-ES" sz="1800" b="1" i="1">
                <a:solidFill>
                  <a:srgbClr val="000000"/>
                </a:solidFill>
                <a:latin typeface="AvantGarde Bk BT" pitchFamily="34" charset="0"/>
              </a:rPr>
              <a:t>Dt:</a:t>
            </a:r>
            <a:r>
              <a:rPr lang="es-ES" altLang="es-ES" sz="1800" b="1">
                <a:solidFill>
                  <a:srgbClr val="000000"/>
                </a:solidFill>
                <a:latin typeface="AvantGarde Bk BT" pitchFamily="34" charset="0"/>
              </a:rPr>
              <a:t> </a:t>
            </a:r>
            <a:r>
              <a:rPr lang="es-ES" altLang="es-ES" sz="1800">
                <a:solidFill>
                  <a:srgbClr val="000000"/>
                </a:solidFill>
                <a:latin typeface="AvantGarde Bk BT" pitchFamily="34" charset="0"/>
              </a:rPr>
              <a:t>intervalo de tiempo</a:t>
            </a:r>
          </a:p>
        </p:txBody>
      </p:sp>
      <p:sp>
        <p:nvSpPr>
          <p:cNvPr id="9219" name="Rectangle 3">
            <a:extLst>
              <a:ext uri="{FF2B5EF4-FFF2-40B4-BE49-F238E27FC236}">
                <a16:creationId xmlns:a16="http://schemas.microsoft.com/office/drawing/2014/main" id="{46504EA0-0811-405D-FA7B-14742093935A}"/>
              </a:ext>
            </a:extLst>
          </p:cNvPr>
          <p:cNvSpPr>
            <a:spLocks noChangeArrowheads="1"/>
          </p:cNvSpPr>
          <p:nvPr/>
        </p:nvSpPr>
        <p:spPr bwMode="auto">
          <a:xfrm>
            <a:off x="360363" y="3051175"/>
            <a:ext cx="8459787" cy="3203575"/>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000"/>
              </a:spcBef>
            </a:pPr>
            <a:r>
              <a:rPr lang="es-ES" altLang="es-ES" sz="1600" b="1">
                <a:solidFill>
                  <a:srgbClr val="002060"/>
                </a:solidFill>
                <a:latin typeface="AvantGarde Bk BT" pitchFamily="34" charset="0"/>
              </a:rPr>
              <a:t>Unidad  especial : </a:t>
            </a:r>
            <a:r>
              <a:rPr lang="es-ES" altLang="es-ES" sz="1600">
                <a:solidFill>
                  <a:srgbClr val="000000"/>
                </a:solidFill>
                <a:latin typeface="AvantGarde Bk BT" pitchFamily="34" charset="0"/>
              </a:rPr>
              <a:t>Curio (Ci). Es un patrón de masa ( actividad de 1 gramo de Ra-226 en condiciones normales de laboratorio).</a:t>
            </a:r>
          </a:p>
          <a:p>
            <a:pPr>
              <a:spcBef>
                <a:spcPts val="1000"/>
              </a:spcBef>
            </a:pPr>
            <a:r>
              <a:rPr lang="es-ES" altLang="es-ES" sz="1600" b="1">
                <a:solidFill>
                  <a:srgbClr val="002060"/>
                </a:solidFill>
                <a:latin typeface="AvantGarde Bk BT" pitchFamily="34" charset="0"/>
              </a:rPr>
              <a:t>Unidad  del S.I. : </a:t>
            </a:r>
            <a:r>
              <a:rPr lang="es-ES" altLang="es-ES" sz="1600">
                <a:solidFill>
                  <a:srgbClr val="000000"/>
                </a:solidFill>
                <a:latin typeface="AvantGarde Bk BT" pitchFamily="34" charset="0"/>
              </a:rPr>
              <a:t>Becquerelio ( s</a:t>
            </a:r>
            <a:r>
              <a:rPr lang="es-ES" altLang="es-ES" sz="1600" baseline="30000">
                <a:solidFill>
                  <a:srgbClr val="000000"/>
                </a:solidFill>
                <a:latin typeface="AvantGarde Bk BT" pitchFamily="34" charset="0"/>
              </a:rPr>
              <a:t>-1</a:t>
            </a:r>
            <a:r>
              <a:rPr lang="es-ES" altLang="es-ES" sz="1600">
                <a:solidFill>
                  <a:srgbClr val="000000"/>
                </a:solidFill>
                <a:latin typeface="AvantGarde Bk BT" pitchFamily="34" charset="0"/>
              </a:rPr>
              <a:t>) (Bq).</a:t>
            </a:r>
          </a:p>
          <a:p>
            <a:pPr>
              <a:spcBef>
                <a:spcPts val="1000"/>
              </a:spcBef>
            </a:pPr>
            <a:r>
              <a:rPr lang="es-ES" altLang="es-ES" sz="1600">
                <a:solidFill>
                  <a:srgbClr val="000000"/>
                </a:solidFill>
                <a:latin typeface="AvantGarde Bk BT" pitchFamily="34" charset="0"/>
              </a:rPr>
              <a:t> - 1 Bq = 1 transformación por segundo. 1 d.p.s. (s</a:t>
            </a:r>
            <a:r>
              <a:rPr lang="es-ES" altLang="es-ES" sz="1600" baseline="30000">
                <a:solidFill>
                  <a:srgbClr val="000000"/>
                </a:solidFill>
                <a:latin typeface="AvantGarde Bk BT" pitchFamily="34" charset="0"/>
              </a:rPr>
              <a:t>-1</a:t>
            </a:r>
            <a:r>
              <a:rPr lang="es-ES" altLang="es-ES" sz="1600">
                <a:solidFill>
                  <a:srgbClr val="000000"/>
                </a:solidFill>
                <a:latin typeface="AvantGarde Bk BT" pitchFamily="34" charset="0"/>
              </a:rPr>
              <a:t>). Se utilizan múltiplos:</a:t>
            </a:r>
          </a:p>
          <a:p>
            <a:pPr>
              <a:spcBef>
                <a:spcPts val="1000"/>
              </a:spcBef>
            </a:pPr>
            <a:r>
              <a:rPr lang="es-ES" altLang="es-ES" sz="1600">
                <a:solidFill>
                  <a:srgbClr val="000000"/>
                </a:solidFill>
                <a:latin typeface="AvantGarde Bk BT" pitchFamily="34" charset="0"/>
              </a:rPr>
              <a:t>         	MegaBecquerelio(MBq) = 10</a:t>
            </a:r>
            <a:r>
              <a:rPr lang="es-ES" altLang="es-ES" sz="1600" baseline="30000">
                <a:solidFill>
                  <a:srgbClr val="000000"/>
                </a:solidFill>
                <a:latin typeface="AvantGarde Bk BT" pitchFamily="34" charset="0"/>
              </a:rPr>
              <a:t>6 </a:t>
            </a:r>
            <a:r>
              <a:rPr lang="es-ES" altLang="es-ES" sz="1600">
                <a:solidFill>
                  <a:srgbClr val="000000"/>
                </a:solidFill>
                <a:latin typeface="AvantGarde Bk BT" pitchFamily="34" charset="0"/>
              </a:rPr>
              <a:t>Bq </a:t>
            </a:r>
          </a:p>
          <a:p>
            <a:pPr>
              <a:spcBef>
                <a:spcPts val="1000"/>
              </a:spcBef>
            </a:pPr>
            <a:r>
              <a:rPr lang="es-ES" altLang="es-ES" sz="1600">
                <a:solidFill>
                  <a:srgbClr val="000000"/>
                </a:solidFill>
                <a:latin typeface="AvantGarde Bk BT" pitchFamily="34" charset="0"/>
              </a:rPr>
              <a:t>          	KiloBecquerelio(KBq) = 10</a:t>
            </a:r>
            <a:r>
              <a:rPr lang="es-ES" altLang="es-ES" sz="1600" baseline="30000">
                <a:solidFill>
                  <a:srgbClr val="000000"/>
                </a:solidFill>
                <a:latin typeface="AvantGarde Bk BT" pitchFamily="34" charset="0"/>
              </a:rPr>
              <a:t>3</a:t>
            </a:r>
            <a:r>
              <a:rPr lang="es-ES" altLang="es-ES" sz="1600">
                <a:solidFill>
                  <a:srgbClr val="000000"/>
                </a:solidFill>
                <a:latin typeface="AvantGarde Bk BT" pitchFamily="34" charset="0"/>
              </a:rPr>
              <a:t> Bq</a:t>
            </a:r>
          </a:p>
          <a:p>
            <a:pPr>
              <a:spcBef>
                <a:spcPts val="1000"/>
              </a:spcBef>
            </a:pPr>
            <a:r>
              <a:rPr lang="es-ES" altLang="es-ES" sz="1600">
                <a:solidFill>
                  <a:srgbClr val="000000"/>
                </a:solidFill>
                <a:latin typeface="AvantGarde Bk BT" pitchFamily="34" charset="0"/>
              </a:rPr>
              <a:t> - 1 Ci = 3.7 x 10</a:t>
            </a:r>
            <a:r>
              <a:rPr lang="es-ES" altLang="es-ES" sz="1600" baseline="38000">
                <a:solidFill>
                  <a:srgbClr val="000000"/>
                </a:solidFill>
                <a:latin typeface="AvantGarde Bk BT" pitchFamily="34" charset="0"/>
              </a:rPr>
              <a:t>10</a:t>
            </a:r>
            <a:r>
              <a:rPr lang="es-ES" altLang="es-ES" sz="1600">
                <a:solidFill>
                  <a:srgbClr val="000000"/>
                </a:solidFill>
                <a:latin typeface="AvantGarde Bk BT" pitchFamily="34" charset="0"/>
              </a:rPr>
              <a:t> Bq. Se utilizan submúltiplos de la unidad: </a:t>
            </a:r>
          </a:p>
          <a:p>
            <a:pPr>
              <a:spcBef>
                <a:spcPts val="1000"/>
              </a:spcBef>
            </a:pPr>
            <a:r>
              <a:rPr lang="es-ES" altLang="es-ES" sz="1600">
                <a:solidFill>
                  <a:srgbClr val="000000"/>
                </a:solidFill>
                <a:latin typeface="AvantGarde Bk BT" pitchFamily="34" charset="0"/>
              </a:rPr>
              <a:t>                NanoCurio (nCi) = 10</a:t>
            </a:r>
            <a:r>
              <a:rPr lang="es-ES" altLang="es-ES" sz="1600" baseline="30000">
                <a:solidFill>
                  <a:srgbClr val="000000"/>
                </a:solidFill>
                <a:latin typeface="AvantGarde Bk BT" pitchFamily="34" charset="0"/>
              </a:rPr>
              <a:t>-9 </a:t>
            </a:r>
            <a:r>
              <a:rPr lang="es-ES" altLang="es-ES" sz="1600">
                <a:solidFill>
                  <a:srgbClr val="000000"/>
                </a:solidFill>
                <a:latin typeface="AvantGarde Bk BT" pitchFamily="34" charset="0"/>
              </a:rPr>
              <a:t>Ci = 37 Bq; </a:t>
            </a:r>
          </a:p>
          <a:p>
            <a:pPr>
              <a:spcBef>
                <a:spcPts val="1000"/>
              </a:spcBef>
            </a:pPr>
            <a:r>
              <a:rPr lang="es-ES" altLang="es-ES" sz="1600">
                <a:solidFill>
                  <a:srgbClr val="000000"/>
                </a:solidFill>
                <a:latin typeface="AvantGarde Bk BT" pitchFamily="34" charset="0"/>
              </a:rPr>
              <a:t>                MicroCurio (μCi) = 10</a:t>
            </a:r>
            <a:r>
              <a:rPr lang="es-ES" altLang="es-ES" sz="1600" baseline="30000">
                <a:solidFill>
                  <a:srgbClr val="000000"/>
                </a:solidFill>
                <a:latin typeface="AvantGarde Bk BT" pitchFamily="34" charset="0"/>
              </a:rPr>
              <a:t>-6</a:t>
            </a:r>
            <a:r>
              <a:rPr lang="es-ES" altLang="es-ES" sz="1600">
                <a:solidFill>
                  <a:srgbClr val="000000"/>
                </a:solidFill>
                <a:latin typeface="AvantGarde Bk BT" pitchFamily="34" charset="0"/>
              </a:rPr>
              <a:t> Ci = 37.000 Bq = 37 KBq</a:t>
            </a:r>
          </a:p>
        </p:txBody>
      </p:sp>
      <p:pic>
        <p:nvPicPr>
          <p:cNvPr id="18437" name="Picture 4">
            <a:extLst>
              <a:ext uri="{FF2B5EF4-FFF2-40B4-BE49-F238E27FC236}">
                <a16:creationId xmlns:a16="http://schemas.microsoft.com/office/drawing/2014/main" id="{5088F2D6-6EE3-C4A7-DA3D-996FD39FD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1484313"/>
            <a:ext cx="1022350" cy="107950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8438" name="Picture 5">
            <a:extLst>
              <a:ext uri="{FF2B5EF4-FFF2-40B4-BE49-F238E27FC236}">
                <a16:creationId xmlns:a16="http://schemas.microsoft.com/office/drawing/2014/main" id="{CFBF65A4-BA3C-2F28-EAE5-C161D29AA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484313"/>
            <a:ext cx="638175" cy="105251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223" name="Rectangle 7">
            <a:extLst>
              <a:ext uri="{FF2B5EF4-FFF2-40B4-BE49-F238E27FC236}">
                <a16:creationId xmlns:a16="http://schemas.microsoft.com/office/drawing/2014/main" id="{1183EDD8-ED6A-F28C-8E4F-8B26BEEA444C}"/>
              </a:ext>
            </a:extLst>
          </p:cNvPr>
          <p:cNvSpPr>
            <a:spLocks noChangeArrowheads="1"/>
          </p:cNvSpPr>
          <p:nvPr/>
        </p:nvSpPr>
        <p:spPr bwMode="auto">
          <a:xfrm>
            <a:off x="3037681" y="125909"/>
            <a:ext cx="3068638" cy="523875"/>
          </a:xfrm>
          <a:prstGeom prst="rect">
            <a:avLst/>
          </a:prstGeom>
          <a:solidFill>
            <a:srgbClr val="FFC000"/>
          </a:solidFill>
          <a:ln>
            <a:noFill/>
          </a:ln>
          <a:effectLst/>
        </p:spPr>
        <p:txBody>
          <a:bodyPr wrap="none"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r>
              <a:rPr lang="es-ES" altLang="es-ES" sz="2800" b="1">
                <a:solidFill>
                  <a:srgbClr val="000000"/>
                </a:solidFill>
                <a:effectLst>
                  <a:outerShdw blurRad="38100" dist="38100" dir="2700000" algn="tl">
                    <a:srgbClr val="FFFFFF"/>
                  </a:outerShdw>
                </a:effectLst>
                <a:latin typeface="AvantGarde Bk BT" pitchFamily="34" charset="0"/>
              </a:rPr>
              <a:t>RADIACTIVIDAD (I)</a:t>
            </a:r>
          </a:p>
        </p:txBody>
      </p:sp>
      <p:graphicFrame>
        <p:nvGraphicFramePr>
          <p:cNvPr id="36871" name="Object 13">
            <a:extLst>
              <a:ext uri="{FF2B5EF4-FFF2-40B4-BE49-F238E27FC236}">
                <a16:creationId xmlns:a16="http://schemas.microsoft.com/office/drawing/2014/main" id="{9A193B57-306C-4A93-BF68-B5F44C6428EC}"/>
              </a:ext>
            </a:extLst>
          </p:cNvPr>
          <p:cNvGraphicFramePr>
            <a:graphicFrameLocks noChangeAspect="1"/>
          </p:cNvGraphicFramePr>
          <p:nvPr/>
        </p:nvGraphicFramePr>
        <p:xfrm>
          <a:off x="7740650" y="1341438"/>
          <a:ext cx="792163" cy="598487"/>
        </p:xfrm>
        <a:graphic>
          <a:graphicData uri="http://schemas.openxmlformats.org/presentationml/2006/ole">
            <mc:AlternateContent xmlns:mc="http://schemas.openxmlformats.org/markup-compatibility/2006">
              <mc:Choice xmlns:v="urn:schemas-microsoft-com:vml" Requires="v">
                <p:oleObj name="Ecuación" r:id="rId5" imgW="12001500" imgH="9067800" progId="Equation.3">
                  <p:embed/>
                </p:oleObj>
              </mc:Choice>
              <mc:Fallback>
                <p:oleObj name="Ecuación" r:id="rId5" imgW="12001500" imgH="9067800" progId="Equation.3">
                  <p:embed/>
                  <p:pic>
                    <p:nvPicPr>
                      <p:cNvPr id="36871" name="Object 13">
                        <a:extLst>
                          <a:ext uri="{FF2B5EF4-FFF2-40B4-BE49-F238E27FC236}">
                            <a16:creationId xmlns:a16="http://schemas.microsoft.com/office/drawing/2014/main" id="{9A193B57-306C-4A93-BF68-B5F44C6428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0650" y="1341438"/>
                        <a:ext cx="792163" cy="59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9218"/>
                                        </p:tgtEl>
                                        <p:attrNameLst>
                                          <p:attrName>style.visibility</p:attrName>
                                        </p:attrNameLst>
                                      </p:cBhvr>
                                      <p:to>
                                        <p:strVal val="visible"/>
                                      </p:to>
                                    </p:set>
                                    <p:anim calcmode="lin" valueType="num">
                                      <p:cBhvr additive="repl">
                                        <p:cTn id="7" dur="500" fill="hold"/>
                                        <p:tgtEl>
                                          <p:spTgt spid="9218"/>
                                        </p:tgtEl>
                                        <p:attrNameLst>
                                          <p:attrName>ppt_x</p:attrName>
                                        </p:attrNameLst>
                                      </p:cBhvr>
                                      <p:tavLst>
                                        <p:tav tm="100000">
                                          <p:val>
                                            <p:strVal val="0-#ppt_w/2"/>
                                          </p:val>
                                        </p:tav>
                                        <p:tav>
                                          <p:val>
                                            <p:strVal val="#ppt_x"/>
                                          </p:val>
                                        </p:tav>
                                      </p:tavLst>
                                    </p:anim>
                                    <p:anim calcmode="lin" valueType="num">
                                      <p:cBhvr additive="repl">
                                        <p:cTn id="8" dur="500" fill="hold"/>
                                        <p:tgtEl>
                                          <p:spTgt spid="9218"/>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9219"/>
                                        </p:tgtEl>
                                        <p:attrNameLst>
                                          <p:attrName>style.visibility</p:attrName>
                                        </p:attrNameLst>
                                      </p:cBhvr>
                                      <p:to>
                                        <p:strVal val="visible"/>
                                      </p:to>
                                    </p:set>
                                    <p:anim calcmode="lin" valueType="num">
                                      <p:cBhvr additive="repl">
                                        <p:cTn id="13" dur="500" fill="hold"/>
                                        <p:tgtEl>
                                          <p:spTgt spid="9219"/>
                                        </p:tgtEl>
                                        <p:attrNameLst>
                                          <p:attrName>ppt_x</p:attrName>
                                        </p:attrNameLst>
                                      </p:cBhvr>
                                      <p:tavLst>
                                        <p:tav tm="100000">
                                          <p:val>
                                            <p:strVal val="0-#ppt_w/2"/>
                                          </p:val>
                                        </p:tav>
                                        <p:tav>
                                          <p:val>
                                            <p:strVal val="#ppt_x"/>
                                          </p:val>
                                        </p:tav>
                                      </p:tavLst>
                                    </p:anim>
                                    <p:anim calcmode="lin" valueType="num">
                                      <p:cBhvr additive="repl">
                                        <p:cTn id="14" dur="500" fill="hold"/>
                                        <p:tgtEl>
                                          <p:spTgt spid="9219"/>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878CE913-971E-5551-FF9C-4DBBB335832A}"/>
              </a:ext>
            </a:extLst>
          </p:cNvPr>
          <p:cNvSpPr>
            <a:spLocks noChangeArrowheads="1"/>
          </p:cNvSpPr>
          <p:nvPr/>
        </p:nvSpPr>
        <p:spPr bwMode="auto">
          <a:xfrm>
            <a:off x="501650" y="889000"/>
            <a:ext cx="5510213" cy="4587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eaLnBrk="0" hangingPunct="0">
              <a:spcBef>
                <a:spcPts val="1500"/>
              </a:spcBef>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b="1">
                <a:solidFill>
                  <a:srgbClr val="000000"/>
                </a:solidFill>
                <a:latin typeface="AvantGarde Bk BT" charset="0"/>
                <a:ea typeface="ＭＳ Ｐゴシック" charset="0"/>
              </a:rPr>
              <a:t>EQUIVALENTE DE DOSIS EN UN PUNTO </a:t>
            </a:r>
          </a:p>
        </p:txBody>
      </p:sp>
      <p:sp>
        <p:nvSpPr>
          <p:cNvPr id="17410" name="Rectangle 2">
            <a:extLst>
              <a:ext uri="{FF2B5EF4-FFF2-40B4-BE49-F238E27FC236}">
                <a16:creationId xmlns:a16="http://schemas.microsoft.com/office/drawing/2014/main" id="{ABC17AE7-A454-B890-0DFF-F4792BC11975}"/>
              </a:ext>
            </a:extLst>
          </p:cNvPr>
          <p:cNvSpPr>
            <a:spLocks noChangeArrowheads="1"/>
          </p:cNvSpPr>
          <p:nvPr/>
        </p:nvSpPr>
        <p:spPr bwMode="auto">
          <a:xfrm>
            <a:off x="2700338" y="1357313"/>
            <a:ext cx="5981700" cy="2033587"/>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125"/>
              </a:spcBef>
            </a:pPr>
            <a:r>
              <a:rPr lang="es-ES" altLang="es-ES" sz="1800" b="1">
                <a:solidFill>
                  <a:srgbClr val="002060"/>
                </a:solidFill>
                <a:latin typeface="AvantGarde Bk BT" pitchFamily="34" charset="0"/>
              </a:rPr>
              <a:t>D= </a:t>
            </a:r>
            <a:r>
              <a:rPr lang="es-ES" altLang="es-ES" sz="1800">
                <a:solidFill>
                  <a:srgbClr val="000000"/>
                </a:solidFill>
                <a:latin typeface="AvantGarde Bk BT" pitchFamily="34" charset="0"/>
              </a:rPr>
              <a:t>Dosis absorbida en un pto. de un material</a:t>
            </a:r>
          </a:p>
          <a:p>
            <a:pPr>
              <a:spcBef>
                <a:spcPts val="1125"/>
              </a:spcBef>
            </a:pPr>
            <a:r>
              <a:rPr lang="es-ES" altLang="es-ES" sz="1800" b="1">
                <a:solidFill>
                  <a:srgbClr val="002060"/>
                </a:solidFill>
                <a:latin typeface="AvantGarde Bk BT" pitchFamily="34" charset="0"/>
              </a:rPr>
              <a:t>Q = </a:t>
            </a:r>
            <a:r>
              <a:rPr lang="es-ES" altLang="es-ES" sz="1800">
                <a:solidFill>
                  <a:srgbClr val="000000"/>
                </a:solidFill>
                <a:latin typeface="AvantGarde Bk BT" pitchFamily="34" charset="0"/>
              </a:rPr>
              <a:t>factor de calidad de la radiación.</a:t>
            </a:r>
          </a:p>
          <a:p>
            <a:pPr>
              <a:spcBef>
                <a:spcPts val="1125"/>
              </a:spcBef>
            </a:pPr>
            <a:r>
              <a:rPr lang="es-ES" altLang="es-ES" sz="1800" b="1">
                <a:solidFill>
                  <a:srgbClr val="002060"/>
                </a:solidFill>
                <a:latin typeface="AvantGarde Bk BT" pitchFamily="34" charset="0"/>
              </a:rPr>
              <a:t>Factor de calidad Q .- </a:t>
            </a:r>
            <a:r>
              <a:rPr lang="es-ES" altLang="es-ES" sz="1800">
                <a:solidFill>
                  <a:srgbClr val="000000"/>
                </a:solidFill>
                <a:latin typeface="AvantGarde Bk BT" pitchFamily="34" charset="0"/>
              </a:rPr>
              <a:t>Q es una constante adimensional que pondera la efectividad biológica de la calidad de radiación . (Se calcula observando la distribución de la energía a nivel microscópico : LET).</a:t>
            </a:r>
            <a:r>
              <a:rPr lang="es-ES" altLang="es-ES" sz="1800" b="1">
                <a:solidFill>
                  <a:srgbClr val="000000"/>
                </a:solidFill>
                <a:latin typeface="AvantGarde Bk BT" pitchFamily="34" charset="0"/>
              </a:rPr>
              <a:t> </a:t>
            </a:r>
          </a:p>
        </p:txBody>
      </p:sp>
      <p:sp>
        <p:nvSpPr>
          <p:cNvPr id="17411" name="Rectangle 3">
            <a:extLst>
              <a:ext uri="{FF2B5EF4-FFF2-40B4-BE49-F238E27FC236}">
                <a16:creationId xmlns:a16="http://schemas.microsoft.com/office/drawing/2014/main" id="{E8A0D7B5-1931-C4F5-A76F-2D55B81BDF53}"/>
              </a:ext>
            </a:extLst>
          </p:cNvPr>
          <p:cNvSpPr>
            <a:spLocks noChangeArrowheads="1"/>
          </p:cNvSpPr>
          <p:nvPr/>
        </p:nvSpPr>
        <p:spPr bwMode="auto">
          <a:xfrm>
            <a:off x="452438" y="3600450"/>
            <a:ext cx="8229600" cy="2692400"/>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just">
              <a:spcBef>
                <a:spcPts val="1000"/>
              </a:spcBef>
            </a:pPr>
            <a:r>
              <a:rPr lang="es-ES" altLang="es-ES" sz="1600" b="1">
                <a:solidFill>
                  <a:srgbClr val="002060"/>
                </a:solidFill>
                <a:latin typeface="AvantGarde Bk BT" pitchFamily="34" charset="0"/>
              </a:rPr>
              <a:t>Unidad especial: </a:t>
            </a:r>
            <a:r>
              <a:rPr lang="es-ES" altLang="es-ES" sz="1600">
                <a:solidFill>
                  <a:srgbClr val="000000"/>
                </a:solidFill>
                <a:latin typeface="AvantGarde Bk BT" pitchFamily="34" charset="0"/>
              </a:rPr>
              <a:t>Rem (*). </a:t>
            </a:r>
          </a:p>
          <a:p>
            <a:pPr algn="just">
              <a:spcBef>
                <a:spcPts val="1000"/>
              </a:spcBef>
            </a:pPr>
            <a:r>
              <a:rPr lang="es-ES" altLang="es-ES" sz="1600" b="1">
                <a:solidFill>
                  <a:srgbClr val="002060"/>
                </a:solidFill>
                <a:latin typeface="AvantGarde Bk BT" pitchFamily="34" charset="0"/>
              </a:rPr>
              <a:t>Unidad SI :   </a:t>
            </a:r>
            <a:r>
              <a:rPr lang="es-ES" altLang="es-ES" sz="1600">
                <a:solidFill>
                  <a:srgbClr val="000000"/>
                </a:solidFill>
                <a:latin typeface="AvantGarde Bk BT" pitchFamily="34" charset="0"/>
              </a:rPr>
              <a:t>J/Kg. Sievert (Sv). (*)</a:t>
            </a:r>
          </a:p>
          <a:p>
            <a:pPr algn="just">
              <a:spcBef>
                <a:spcPts val="1000"/>
              </a:spcBef>
            </a:pPr>
            <a:r>
              <a:rPr lang="es-ES" altLang="es-ES" sz="1600" b="1">
                <a:solidFill>
                  <a:srgbClr val="000000"/>
                </a:solidFill>
                <a:latin typeface="AvantGarde Bk BT" pitchFamily="34" charset="0"/>
              </a:rPr>
              <a:t>Relación entre ambas unidades:  </a:t>
            </a:r>
          </a:p>
          <a:p>
            <a:pPr algn="just">
              <a:spcBef>
                <a:spcPts val="1000"/>
              </a:spcBef>
            </a:pPr>
            <a:r>
              <a:rPr lang="es-ES" altLang="es-ES" sz="1600" b="1">
                <a:solidFill>
                  <a:srgbClr val="000000"/>
                </a:solidFill>
                <a:latin typeface="AvantGarde Bk BT" pitchFamily="34" charset="0"/>
              </a:rPr>
              <a:t>             </a:t>
            </a:r>
            <a:r>
              <a:rPr lang="en-US" altLang="es-ES" sz="1600">
                <a:solidFill>
                  <a:srgbClr val="000000"/>
                </a:solidFill>
                <a:latin typeface="AvantGarde Bk BT" pitchFamily="34" charset="0"/>
              </a:rPr>
              <a:t>1 Sv = 100 rem</a:t>
            </a:r>
            <a:r>
              <a:rPr lang="en-US" altLang="es-ES" sz="1600" b="1">
                <a:solidFill>
                  <a:srgbClr val="000000"/>
                </a:solidFill>
                <a:latin typeface="AvantGarde Bk BT" pitchFamily="34" charset="0"/>
              </a:rPr>
              <a:t> </a:t>
            </a:r>
          </a:p>
          <a:p>
            <a:pPr>
              <a:spcBef>
                <a:spcPts val="1000"/>
              </a:spcBef>
            </a:pPr>
            <a:r>
              <a:rPr lang="es-ES" altLang="es-ES" sz="1600">
                <a:solidFill>
                  <a:srgbClr val="000000"/>
                </a:solidFill>
                <a:latin typeface="AvantGarde Bk BT" pitchFamily="34" charset="0"/>
              </a:rPr>
              <a:t>(*) Al ser Q una constante sin dimensión, la unidad de dosis equivalente  del SI es también  J/kg .</a:t>
            </a:r>
          </a:p>
          <a:p>
            <a:pPr>
              <a:spcBef>
                <a:spcPts val="1000"/>
              </a:spcBef>
            </a:pPr>
            <a:r>
              <a:rPr lang="es-ES" altLang="es-ES" sz="1600" b="1">
                <a:solidFill>
                  <a:srgbClr val="000000"/>
                </a:solidFill>
                <a:latin typeface="AvantGarde Bk BT" pitchFamily="34" charset="0"/>
              </a:rPr>
              <a:t> </a:t>
            </a:r>
            <a:r>
              <a:rPr lang="es-ES" altLang="es-ES" sz="1600">
                <a:solidFill>
                  <a:srgbClr val="000000"/>
                </a:solidFill>
                <a:latin typeface="AvantGarde Bk BT" pitchFamily="34" charset="0"/>
              </a:rPr>
              <a:t>Para distinguir las unidades de </a:t>
            </a:r>
            <a:r>
              <a:rPr lang="es-ES" altLang="es-ES" sz="1600" b="1">
                <a:solidFill>
                  <a:srgbClr val="002060"/>
                </a:solidFill>
                <a:latin typeface="AvantGarde Bk BT" pitchFamily="34" charset="0"/>
              </a:rPr>
              <a:t>Equivalente de Dosis, H, de las de Dosis Absorbida </a:t>
            </a:r>
            <a:r>
              <a:rPr lang="es-ES" altLang="es-ES" sz="1600">
                <a:solidFill>
                  <a:srgbClr val="000000"/>
                </a:solidFill>
                <a:latin typeface="AvantGarde Bk BT" pitchFamily="34" charset="0"/>
              </a:rPr>
              <a:t>, se utilizan nombres propios diferentes (Sievert y Gray respectivamente).</a:t>
            </a:r>
          </a:p>
        </p:txBody>
      </p:sp>
      <p:sp>
        <p:nvSpPr>
          <p:cNvPr id="38916" name="Rectangle 6">
            <a:extLst>
              <a:ext uri="{FF2B5EF4-FFF2-40B4-BE49-F238E27FC236}">
                <a16:creationId xmlns:a16="http://schemas.microsoft.com/office/drawing/2014/main" id="{F7CD6F4B-47C3-A620-6DAC-15A2CC756D21}"/>
              </a:ext>
            </a:extLst>
          </p:cNvPr>
          <p:cNvSpPr>
            <a:spLocks noChangeArrowheads="1"/>
          </p:cNvSpPr>
          <p:nvPr/>
        </p:nvSpPr>
        <p:spPr bwMode="auto">
          <a:xfrm>
            <a:off x="523875" y="190500"/>
            <a:ext cx="8080375" cy="5254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r" eaLnBrk="1" hangingPunct="1"/>
            <a:r>
              <a:rPr lang="es-ES" altLang="es-ES" sz="2800" b="1">
                <a:solidFill>
                  <a:srgbClr val="000000"/>
                </a:solidFill>
                <a:latin typeface="AvantGarde Bk BT" pitchFamily="34" charset="0"/>
              </a:rPr>
              <a:t>MAGNITUDES EN PROTECCIÓN RADIOLÓGICA  (I)</a:t>
            </a:r>
          </a:p>
        </p:txBody>
      </p:sp>
      <p:graphicFrame>
        <p:nvGraphicFramePr>
          <p:cNvPr id="38917" name="Object 7">
            <a:extLst>
              <a:ext uri="{FF2B5EF4-FFF2-40B4-BE49-F238E27FC236}">
                <a16:creationId xmlns:a16="http://schemas.microsoft.com/office/drawing/2014/main" id="{AB037BDA-6C14-0272-E5D7-F6BCA63CA24D}"/>
              </a:ext>
            </a:extLst>
          </p:cNvPr>
          <p:cNvGraphicFramePr>
            <a:graphicFrameLocks noChangeAspect="1"/>
          </p:cNvGraphicFramePr>
          <p:nvPr/>
        </p:nvGraphicFramePr>
        <p:xfrm>
          <a:off x="1042988" y="1946275"/>
          <a:ext cx="931862" cy="258763"/>
        </p:xfrm>
        <a:graphic>
          <a:graphicData uri="http://schemas.openxmlformats.org/presentationml/2006/ole">
            <mc:AlternateContent xmlns:mc="http://schemas.openxmlformats.org/markup-compatibility/2006">
              <mc:Choice xmlns:v="urn:schemas-microsoft-com:vml" Requires="v">
                <p:oleObj r:id="rId3" imgW="939800" imgH="266700" progId="">
                  <p:embed/>
                </p:oleObj>
              </mc:Choice>
              <mc:Fallback>
                <p:oleObj r:id="rId3" imgW="939800" imgH="266700" progId="">
                  <p:embed/>
                  <p:pic>
                    <p:nvPicPr>
                      <p:cNvPr id="38917" name="Object 7">
                        <a:extLst>
                          <a:ext uri="{FF2B5EF4-FFF2-40B4-BE49-F238E27FC236}">
                            <a16:creationId xmlns:a16="http://schemas.microsoft.com/office/drawing/2014/main" id="{AB037BDA-6C14-0272-E5D7-F6BCA63CA2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946275"/>
                        <a:ext cx="93186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7410"/>
                                        </p:tgtEl>
                                        <p:attrNameLst>
                                          <p:attrName>style.visibility</p:attrName>
                                        </p:attrNameLst>
                                      </p:cBhvr>
                                      <p:to>
                                        <p:strVal val="visible"/>
                                      </p:to>
                                    </p:set>
                                    <p:anim calcmode="lin" valueType="num">
                                      <p:cBhvr additive="repl">
                                        <p:cTn id="7" dur="500" fill="hold"/>
                                        <p:tgtEl>
                                          <p:spTgt spid="17410"/>
                                        </p:tgtEl>
                                        <p:attrNameLst>
                                          <p:attrName>ppt_x</p:attrName>
                                        </p:attrNameLst>
                                      </p:cBhvr>
                                      <p:tavLst>
                                        <p:tav tm="100000">
                                          <p:val>
                                            <p:strVal val="0-#ppt_w/2"/>
                                          </p:val>
                                        </p:tav>
                                        <p:tav>
                                          <p:val>
                                            <p:strVal val="#ppt_x"/>
                                          </p:val>
                                        </p:tav>
                                      </p:tavLst>
                                    </p:anim>
                                    <p:anim calcmode="lin" valueType="num">
                                      <p:cBhvr additive="repl">
                                        <p:cTn id="8" dur="500" fill="hold"/>
                                        <p:tgtEl>
                                          <p:spTgt spid="17410"/>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7411"/>
                                        </p:tgtEl>
                                        <p:attrNameLst>
                                          <p:attrName>style.visibility</p:attrName>
                                        </p:attrNameLst>
                                      </p:cBhvr>
                                      <p:to>
                                        <p:strVal val="visible"/>
                                      </p:to>
                                    </p:set>
                                    <p:anim calcmode="lin" valueType="num">
                                      <p:cBhvr additive="repl">
                                        <p:cTn id="13" dur="500" fill="hold"/>
                                        <p:tgtEl>
                                          <p:spTgt spid="17411"/>
                                        </p:tgtEl>
                                        <p:attrNameLst>
                                          <p:attrName>ppt_x</p:attrName>
                                        </p:attrNameLst>
                                      </p:cBhvr>
                                      <p:tavLst>
                                        <p:tav tm="100000">
                                          <p:val>
                                            <p:strVal val="0-#ppt_w/2"/>
                                          </p:val>
                                        </p:tav>
                                        <p:tav>
                                          <p:val>
                                            <p:strVal val="#ppt_x"/>
                                          </p:val>
                                        </p:tav>
                                      </p:tavLst>
                                    </p:anim>
                                    <p:anim calcmode="lin" valueType="num">
                                      <p:cBhvr additive="repl">
                                        <p:cTn id="14" dur="500" fill="hold"/>
                                        <p:tgtEl>
                                          <p:spTgt spid="17411"/>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351D5008-292F-2B3F-F071-8242CEBEA1D2}"/>
              </a:ext>
            </a:extLst>
          </p:cNvPr>
          <p:cNvSpPr>
            <a:spLocks noChangeArrowheads="1"/>
          </p:cNvSpPr>
          <p:nvPr/>
        </p:nvSpPr>
        <p:spPr bwMode="auto">
          <a:xfrm>
            <a:off x="4381500" y="1466850"/>
            <a:ext cx="4146550" cy="650875"/>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125"/>
              </a:spcBef>
            </a:pPr>
            <a:r>
              <a:rPr lang="es-ES" altLang="es-ES" sz="1800">
                <a:solidFill>
                  <a:srgbClr val="000000"/>
                </a:solidFill>
                <a:latin typeface="AvantGarde Bk BT" pitchFamily="34" charset="0"/>
              </a:rPr>
              <a:t>Variación del equivalente de dosis </a:t>
            </a:r>
            <a:r>
              <a:rPr lang="es-ES" altLang="es-ES" sz="1800" b="1">
                <a:solidFill>
                  <a:srgbClr val="002060"/>
                </a:solidFill>
                <a:latin typeface="AvantGarde Bk BT" pitchFamily="34" charset="0"/>
              </a:rPr>
              <a:t>dH </a:t>
            </a:r>
            <a:r>
              <a:rPr lang="es-ES" altLang="es-ES" sz="1800">
                <a:solidFill>
                  <a:srgbClr val="000000"/>
                </a:solidFill>
                <a:latin typeface="AvantGarde Bk BT" pitchFamily="34" charset="0"/>
              </a:rPr>
              <a:t>en el intervalo de tiempo </a:t>
            </a:r>
            <a:r>
              <a:rPr lang="es-ES" altLang="es-ES" sz="1800" b="1">
                <a:solidFill>
                  <a:srgbClr val="002060"/>
                </a:solidFill>
                <a:latin typeface="AvantGarde Bk BT" pitchFamily="34" charset="0"/>
              </a:rPr>
              <a:t>dt</a:t>
            </a:r>
          </a:p>
        </p:txBody>
      </p:sp>
      <p:sp>
        <p:nvSpPr>
          <p:cNvPr id="18434" name="Rectangle 2">
            <a:extLst>
              <a:ext uri="{FF2B5EF4-FFF2-40B4-BE49-F238E27FC236}">
                <a16:creationId xmlns:a16="http://schemas.microsoft.com/office/drawing/2014/main" id="{D0761965-C0EC-2219-BFF3-E6826A20AD11}"/>
              </a:ext>
            </a:extLst>
          </p:cNvPr>
          <p:cNvSpPr>
            <a:spLocks noChangeArrowheads="1"/>
          </p:cNvSpPr>
          <p:nvPr/>
        </p:nvSpPr>
        <p:spPr bwMode="auto">
          <a:xfrm>
            <a:off x="360363" y="3130550"/>
            <a:ext cx="5203825" cy="2819400"/>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r>
              <a:rPr lang="es-ES" altLang="es-ES" sz="1800" b="1">
                <a:solidFill>
                  <a:srgbClr val="002060"/>
                </a:solidFill>
                <a:latin typeface="AvantGarde Bk BT" pitchFamily="34" charset="0"/>
              </a:rPr>
              <a:t>Unidad especial: </a:t>
            </a:r>
            <a:r>
              <a:rPr lang="es-ES" altLang="es-ES" sz="1800" b="1">
                <a:solidFill>
                  <a:srgbClr val="000000"/>
                </a:solidFill>
                <a:latin typeface="AvantGarde Bk BT" pitchFamily="34" charset="0"/>
              </a:rPr>
              <a:t>rad/s.</a:t>
            </a:r>
          </a:p>
          <a:p>
            <a:pPr eaLnBrk="1" hangingPunct="1"/>
            <a:r>
              <a:rPr lang="es-ES" altLang="es-ES" sz="1800" b="1">
                <a:solidFill>
                  <a:srgbClr val="000000"/>
                </a:solidFill>
                <a:latin typeface="AvantGarde Bk BT" pitchFamily="34" charset="0"/>
              </a:rPr>
              <a:t> </a:t>
            </a:r>
          </a:p>
          <a:p>
            <a:pPr eaLnBrk="1" hangingPunct="1"/>
            <a:r>
              <a:rPr lang="es-ES" altLang="es-ES" sz="1800">
                <a:solidFill>
                  <a:srgbClr val="000000"/>
                </a:solidFill>
                <a:latin typeface="AvantGarde Bk BT" pitchFamily="34" charset="0"/>
              </a:rPr>
              <a:t>(Se utilizan submúltiplos:    rem/h, mrem/h)</a:t>
            </a:r>
          </a:p>
          <a:p>
            <a:pPr>
              <a:spcBef>
                <a:spcPts val="1000"/>
              </a:spcBef>
            </a:pPr>
            <a:r>
              <a:rPr lang="es-ES" altLang="es-ES" sz="1800" b="1">
                <a:solidFill>
                  <a:srgbClr val="002060"/>
                </a:solidFill>
                <a:latin typeface="AvantGarde Bk BT" pitchFamily="34" charset="0"/>
              </a:rPr>
              <a:t>Unidad SI :   </a:t>
            </a:r>
            <a:r>
              <a:rPr lang="es-ES" altLang="es-ES" sz="1800" b="1">
                <a:solidFill>
                  <a:srgbClr val="000000"/>
                </a:solidFill>
                <a:latin typeface="AvantGarde Bk BT" pitchFamily="34" charset="0"/>
              </a:rPr>
              <a:t>Sievert / s . (Sv/s) </a:t>
            </a:r>
          </a:p>
          <a:p>
            <a:pPr>
              <a:spcBef>
                <a:spcPts val="1000"/>
              </a:spcBef>
            </a:pPr>
            <a:r>
              <a:rPr lang="es-ES" altLang="es-ES" sz="1800" b="1">
                <a:solidFill>
                  <a:srgbClr val="000000"/>
                </a:solidFill>
                <a:latin typeface="AvantGarde Bk BT" pitchFamily="34" charset="0"/>
              </a:rPr>
              <a:t> </a:t>
            </a:r>
            <a:r>
              <a:rPr lang="es-ES" altLang="es-ES" sz="1800">
                <a:solidFill>
                  <a:srgbClr val="000000"/>
                </a:solidFill>
                <a:latin typeface="AvantGarde Bk BT" pitchFamily="34" charset="0"/>
              </a:rPr>
              <a:t>(Se utilizan submúltiplos:   mSv/h ; μSv/h</a:t>
            </a:r>
          </a:p>
          <a:p>
            <a:pPr algn="just">
              <a:spcBef>
                <a:spcPts val="1000"/>
              </a:spcBef>
            </a:pPr>
            <a:r>
              <a:rPr lang="es-ES" altLang="es-ES" sz="1800" b="1" u="sng">
                <a:solidFill>
                  <a:srgbClr val="002060"/>
                </a:solidFill>
                <a:latin typeface="AvantGarde Bk BT" pitchFamily="34" charset="0"/>
              </a:rPr>
              <a:t>Ejemplo:</a:t>
            </a:r>
            <a:r>
              <a:rPr lang="es-ES" altLang="es-ES" sz="1800" b="1">
                <a:solidFill>
                  <a:srgbClr val="002060"/>
                </a:solidFill>
                <a:latin typeface="AvantGarde Bk BT" pitchFamily="34" charset="0"/>
              </a:rPr>
              <a:t> </a:t>
            </a:r>
            <a:r>
              <a:rPr lang="es-ES" altLang="es-ES" sz="1800">
                <a:solidFill>
                  <a:srgbClr val="000000"/>
                </a:solidFill>
                <a:latin typeface="AvantGarde Bk BT" pitchFamily="34" charset="0"/>
              </a:rPr>
              <a:t>Radiación cósmica a diferentes altitudes. </a:t>
            </a:r>
          </a:p>
          <a:p>
            <a:pPr algn="just">
              <a:spcBef>
                <a:spcPts val="1000"/>
              </a:spcBef>
            </a:pPr>
            <a:r>
              <a:rPr lang="es-ES" altLang="es-ES" sz="1800">
                <a:solidFill>
                  <a:srgbClr val="000000"/>
                </a:solidFill>
                <a:latin typeface="AvantGarde Bk BT" pitchFamily="34" charset="0"/>
              </a:rPr>
              <a:t> (Fuente de datos: Guía del Profesor. CSN)</a:t>
            </a:r>
          </a:p>
        </p:txBody>
      </p:sp>
      <p:sp>
        <p:nvSpPr>
          <p:cNvPr id="20484" name="Rectangle 3">
            <a:extLst>
              <a:ext uri="{FF2B5EF4-FFF2-40B4-BE49-F238E27FC236}">
                <a16:creationId xmlns:a16="http://schemas.microsoft.com/office/drawing/2014/main" id="{DF8F844C-D577-DF17-A35E-77EBB9532709}"/>
              </a:ext>
            </a:extLst>
          </p:cNvPr>
          <p:cNvSpPr>
            <a:spLocks noChangeArrowheads="1"/>
          </p:cNvSpPr>
          <p:nvPr/>
        </p:nvSpPr>
        <p:spPr bwMode="auto">
          <a:xfrm>
            <a:off x="7529513" y="4192588"/>
            <a:ext cx="241300" cy="5762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eaLnBrk="0" hangingPunct="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sz="3200">
                <a:solidFill>
                  <a:srgbClr val="000000"/>
                </a:solidFill>
                <a:latin typeface="Times New Roman" charset="0"/>
                <a:ea typeface="ＭＳ Ｐゴシック" charset="0"/>
              </a:rPr>
              <a:t>.</a:t>
            </a:r>
          </a:p>
        </p:txBody>
      </p:sp>
      <p:sp>
        <p:nvSpPr>
          <p:cNvPr id="20485" name="Rectangle 6">
            <a:extLst>
              <a:ext uri="{FF2B5EF4-FFF2-40B4-BE49-F238E27FC236}">
                <a16:creationId xmlns:a16="http://schemas.microsoft.com/office/drawing/2014/main" id="{DEEC7541-3392-363F-CBEB-E2D83C66D443}"/>
              </a:ext>
            </a:extLst>
          </p:cNvPr>
          <p:cNvSpPr>
            <a:spLocks noChangeArrowheads="1"/>
          </p:cNvSpPr>
          <p:nvPr/>
        </p:nvSpPr>
        <p:spPr bwMode="auto">
          <a:xfrm>
            <a:off x="417513" y="954088"/>
            <a:ext cx="6818312" cy="4587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eaLnBrk="0" hangingPunct="0">
              <a:spcBef>
                <a:spcPts val="1500"/>
              </a:spcBef>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b="1">
                <a:solidFill>
                  <a:srgbClr val="000000"/>
                </a:solidFill>
                <a:latin typeface="AvantGarde Bk BT" charset="0"/>
                <a:ea typeface="ＭＳ Ｐゴシック" charset="0"/>
              </a:rPr>
              <a:t>TASA DE EQUIVALENTE DE DOSIS</a:t>
            </a:r>
          </a:p>
        </p:txBody>
      </p:sp>
      <p:sp>
        <p:nvSpPr>
          <p:cNvPr id="40965" name="Rectangle 7">
            <a:extLst>
              <a:ext uri="{FF2B5EF4-FFF2-40B4-BE49-F238E27FC236}">
                <a16:creationId xmlns:a16="http://schemas.microsoft.com/office/drawing/2014/main" id="{80DA096C-9734-A26A-ACF9-A870A00C4712}"/>
              </a:ext>
            </a:extLst>
          </p:cNvPr>
          <p:cNvSpPr>
            <a:spLocks noChangeArrowheads="1"/>
          </p:cNvSpPr>
          <p:nvPr/>
        </p:nvSpPr>
        <p:spPr bwMode="auto">
          <a:xfrm>
            <a:off x="179388" y="190500"/>
            <a:ext cx="7848600" cy="5207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r" eaLnBrk="1" hangingPunct="1"/>
            <a:r>
              <a:rPr lang="es-ES" altLang="es-ES" sz="2800" b="1">
                <a:solidFill>
                  <a:srgbClr val="000000"/>
                </a:solidFill>
                <a:latin typeface="AvantGarde Bk BT" pitchFamily="34" charset="0"/>
              </a:rPr>
              <a:t>MAGNITUDES EN RADIOPROTECCIÓN (II)</a:t>
            </a:r>
          </a:p>
        </p:txBody>
      </p:sp>
      <p:pic>
        <p:nvPicPr>
          <p:cNvPr id="18440" name="Picture 8">
            <a:extLst>
              <a:ext uri="{FF2B5EF4-FFF2-40B4-BE49-F238E27FC236}">
                <a16:creationId xmlns:a16="http://schemas.microsoft.com/office/drawing/2014/main" id="{508835E6-3B41-1F9A-D80E-9F1ABCAA2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116"/>
          <a:stretch>
            <a:fillRect/>
          </a:stretch>
        </p:blipFill>
        <p:spPr bwMode="auto">
          <a:xfrm>
            <a:off x="5943600" y="2781300"/>
            <a:ext cx="2263775" cy="337185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b="8116"/>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8441" name="Rectangle 9">
            <a:extLst>
              <a:ext uri="{FF2B5EF4-FFF2-40B4-BE49-F238E27FC236}">
                <a16:creationId xmlns:a16="http://schemas.microsoft.com/office/drawing/2014/main" id="{B2D4BCAC-070E-2004-6C26-CE29010E80EC}"/>
              </a:ext>
            </a:extLst>
          </p:cNvPr>
          <p:cNvSpPr>
            <a:spLocks noChangeArrowheads="1"/>
          </p:cNvSpPr>
          <p:nvPr/>
        </p:nvSpPr>
        <p:spPr bwMode="auto">
          <a:xfrm>
            <a:off x="4381500" y="2489200"/>
            <a:ext cx="4876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ctr" eaLnBrk="1" hangingPunct="1"/>
            <a:r>
              <a:rPr lang="es-ES" altLang="es-ES" sz="1400" b="1">
                <a:solidFill>
                  <a:srgbClr val="000000"/>
                </a:solidFill>
                <a:effectLst>
                  <a:outerShdw blurRad="38100" dist="38100" dir="2700000" algn="tl">
                    <a:srgbClr val="C0C0C0"/>
                  </a:outerShdw>
                </a:effectLst>
              </a:rPr>
              <a:t>Tasas de dosis equivalente debida a la radiación cósmica a diferentes altitudes</a:t>
            </a:r>
          </a:p>
        </p:txBody>
      </p:sp>
      <p:graphicFrame>
        <p:nvGraphicFramePr>
          <p:cNvPr id="40968" name="Object 12">
            <a:extLst>
              <a:ext uri="{FF2B5EF4-FFF2-40B4-BE49-F238E27FC236}">
                <a16:creationId xmlns:a16="http://schemas.microsoft.com/office/drawing/2014/main" id="{206F8CAB-472E-0EBD-45F1-66CCBAEE5A81}"/>
              </a:ext>
            </a:extLst>
          </p:cNvPr>
          <p:cNvGraphicFramePr>
            <a:graphicFrameLocks noChangeAspect="1"/>
          </p:cNvGraphicFramePr>
          <p:nvPr/>
        </p:nvGraphicFramePr>
        <p:xfrm>
          <a:off x="1908175" y="1912938"/>
          <a:ext cx="723900" cy="508000"/>
        </p:xfrm>
        <a:graphic>
          <a:graphicData uri="http://schemas.openxmlformats.org/presentationml/2006/ole">
            <mc:AlternateContent xmlns:mc="http://schemas.openxmlformats.org/markup-compatibility/2006">
              <mc:Choice xmlns:v="urn:schemas-microsoft-com:vml" Requires="v">
                <p:oleObj name="Ecuación" r:id="rId4" imgW="16675100" imgH="11696700" progId="Equation.3">
                  <p:embed/>
                </p:oleObj>
              </mc:Choice>
              <mc:Fallback>
                <p:oleObj name="Ecuación" r:id="rId4" imgW="16675100" imgH="11696700" progId="Equation.3">
                  <p:embed/>
                  <p:pic>
                    <p:nvPicPr>
                      <p:cNvPr id="40968" name="Object 12">
                        <a:extLst>
                          <a:ext uri="{FF2B5EF4-FFF2-40B4-BE49-F238E27FC236}">
                            <a16:creationId xmlns:a16="http://schemas.microsoft.com/office/drawing/2014/main" id="{206F8CAB-472E-0EBD-45F1-66CCBAEE5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1912938"/>
                        <a:ext cx="7239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8433"/>
                                        </p:tgtEl>
                                        <p:attrNameLst>
                                          <p:attrName>style.visibility</p:attrName>
                                        </p:attrNameLst>
                                      </p:cBhvr>
                                      <p:to>
                                        <p:strVal val="visible"/>
                                      </p:to>
                                    </p:set>
                                    <p:anim calcmode="lin" valueType="num">
                                      <p:cBhvr additive="repl">
                                        <p:cTn id="7" dur="500" fill="hold"/>
                                        <p:tgtEl>
                                          <p:spTgt spid="18433"/>
                                        </p:tgtEl>
                                        <p:attrNameLst>
                                          <p:attrName>ppt_x</p:attrName>
                                        </p:attrNameLst>
                                      </p:cBhvr>
                                      <p:tavLst>
                                        <p:tav tm="100000">
                                          <p:val>
                                            <p:strVal val="0-#ppt_w/2"/>
                                          </p:val>
                                        </p:tav>
                                        <p:tav>
                                          <p:val>
                                            <p:strVal val="#ppt_x"/>
                                          </p:val>
                                        </p:tav>
                                      </p:tavLst>
                                    </p:anim>
                                    <p:anim calcmode="lin" valueType="num">
                                      <p:cBhvr additive="repl">
                                        <p:cTn id="8" dur="500" fill="hold"/>
                                        <p:tgtEl>
                                          <p:spTgt spid="18433"/>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8434"/>
                                        </p:tgtEl>
                                        <p:attrNameLst>
                                          <p:attrName>style.visibility</p:attrName>
                                        </p:attrNameLst>
                                      </p:cBhvr>
                                      <p:to>
                                        <p:strVal val="visible"/>
                                      </p:to>
                                    </p:set>
                                    <p:anim calcmode="lin" valueType="num">
                                      <p:cBhvr additive="repl">
                                        <p:cTn id="13" dur="500" fill="hold"/>
                                        <p:tgtEl>
                                          <p:spTgt spid="18434"/>
                                        </p:tgtEl>
                                        <p:attrNameLst>
                                          <p:attrName>ppt_x</p:attrName>
                                        </p:attrNameLst>
                                      </p:cBhvr>
                                      <p:tavLst>
                                        <p:tav tm="100000">
                                          <p:val>
                                            <p:strVal val="0-#ppt_w/2"/>
                                          </p:val>
                                        </p:tav>
                                        <p:tav>
                                          <p:val>
                                            <p:strVal val="#ppt_x"/>
                                          </p:val>
                                        </p:tav>
                                      </p:tavLst>
                                    </p:anim>
                                    <p:anim calcmode="lin" valueType="num">
                                      <p:cBhvr additive="repl">
                                        <p:cTn id="14" dur="500" fill="hold"/>
                                        <p:tgtEl>
                                          <p:spTgt spid="18434"/>
                                        </p:tgtEl>
                                        <p:attrNameLst>
                                          <p:attrName>ppt_y</p:attrName>
                                        </p:attrNameLst>
                                      </p:cBhvr>
                                      <p:tavLst>
                                        <p:tav tm="100000">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additive="repl">
                                        <p:cTn id="18" dur="1" fill="hold">
                                          <p:stCondLst>
                                            <p:cond delay="0"/>
                                          </p:stCondLst>
                                        </p:cTn>
                                        <p:tgtEl>
                                          <p:spTgt spid="18441"/>
                                        </p:tgtEl>
                                        <p:attrNameLst>
                                          <p:attrName>style.visibility</p:attrName>
                                        </p:attrNameLst>
                                      </p:cBhvr>
                                      <p:to>
                                        <p:strVal val="visible"/>
                                      </p:to>
                                    </p:set>
                                    <p:anim calcmode="lin" valueType="num">
                                      <p:cBhvr additive="repl">
                                        <p:cTn id="19" dur="500" fill="hold"/>
                                        <p:tgtEl>
                                          <p:spTgt spid="18441"/>
                                        </p:tgtEl>
                                        <p:attrNameLst>
                                          <p:attrName>ppt_x</p:attrName>
                                        </p:attrNameLst>
                                      </p:cBhvr>
                                      <p:tavLst>
                                        <p:tav tm="100000">
                                          <p:val>
                                            <p:strVal val="0-#ppt_w/2"/>
                                          </p:val>
                                        </p:tav>
                                        <p:tav>
                                          <p:val>
                                            <p:strVal val="#ppt_x"/>
                                          </p:val>
                                        </p:tav>
                                      </p:tavLst>
                                    </p:anim>
                                    <p:anim calcmode="lin" valueType="num">
                                      <p:cBhvr additive="repl">
                                        <p:cTn id="20" dur="500" fill="hold"/>
                                        <p:tgtEl>
                                          <p:spTgt spid="18441"/>
                                        </p:tgtEl>
                                        <p:attrNameLst>
                                          <p:attrName>ppt_y</p:attrName>
                                        </p:attrNameLst>
                                      </p:cBhvr>
                                      <p:tavLst>
                                        <p:tav tm="100000">
                                          <p:val>
                                            <p:strVal val="#ppt_y"/>
                                          </p:val>
                                        </p:tav>
                                        <p:tav>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fill="hold" nodeType="clickEffect">
                                  <p:stCondLst>
                                    <p:cond delay="0"/>
                                  </p:stCondLst>
                                  <p:childTnLst>
                                    <p:set>
                                      <p:cBhvr additive="repl">
                                        <p:cTn id="24" dur="1" fill="hold">
                                          <p:stCondLst>
                                            <p:cond delay="0"/>
                                          </p:stCondLst>
                                        </p:cTn>
                                        <p:tgtEl>
                                          <p:spTgt spid="18440"/>
                                        </p:tgtEl>
                                        <p:attrNameLst>
                                          <p:attrName>style.visibility</p:attrName>
                                        </p:attrNameLst>
                                      </p:cBhvr>
                                      <p:to>
                                        <p:strVal val="visible"/>
                                      </p:to>
                                    </p:set>
                                    <p:animEffect transition="in" filter="dissolve">
                                      <p:cBhvr additive="repl">
                                        <p:cTn id="25" dur="500"/>
                                        <p:tgtEl>
                                          <p:spTgt spid="18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03A6ADAF-A41F-8FA0-44C2-469B5A89498E}"/>
              </a:ext>
            </a:extLst>
          </p:cNvPr>
          <p:cNvSpPr>
            <a:spLocks noChangeArrowheads="1"/>
          </p:cNvSpPr>
          <p:nvPr/>
        </p:nvSpPr>
        <p:spPr bwMode="auto">
          <a:xfrm>
            <a:off x="611188" y="908050"/>
            <a:ext cx="5473700" cy="4587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eaLnBrk="0" hangingPunct="0">
              <a:spcBef>
                <a:spcPts val="1500"/>
              </a:spcBef>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b="1">
                <a:solidFill>
                  <a:srgbClr val="000000"/>
                </a:solidFill>
                <a:latin typeface="AvantGarde Bk BT" charset="0"/>
                <a:ea typeface="ＭＳ Ｐゴシック" charset="0"/>
              </a:rPr>
              <a:t>DOSIS EQUIVALENTE EN ORGANO: </a:t>
            </a:r>
            <a:r>
              <a:rPr lang="es-ES" b="1" i="1">
                <a:solidFill>
                  <a:srgbClr val="000000"/>
                </a:solidFill>
                <a:latin typeface="AvantGarde Bk BT" charset="0"/>
                <a:ea typeface="ＭＳ Ｐゴシック" charset="0"/>
              </a:rPr>
              <a:t>H</a:t>
            </a:r>
            <a:r>
              <a:rPr lang="es-ES" b="1" i="1" baseline="-33000">
                <a:solidFill>
                  <a:srgbClr val="000000"/>
                </a:solidFill>
                <a:latin typeface="AvantGarde Bk BT" charset="0"/>
                <a:ea typeface="ＭＳ Ｐゴシック" charset="0"/>
              </a:rPr>
              <a:t>T</a:t>
            </a:r>
          </a:p>
        </p:txBody>
      </p:sp>
      <p:sp>
        <p:nvSpPr>
          <p:cNvPr id="19458" name="Rectangle 2">
            <a:extLst>
              <a:ext uri="{FF2B5EF4-FFF2-40B4-BE49-F238E27FC236}">
                <a16:creationId xmlns:a16="http://schemas.microsoft.com/office/drawing/2014/main" id="{40C87660-6889-04B7-54D2-D57F34234586}"/>
              </a:ext>
            </a:extLst>
          </p:cNvPr>
          <p:cNvSpPr>
            <a:spLocks noChangeArrowheads="1"/>
          </p:cNvSpPr>
          <p:nvPr/>
        </p:nvSpPr>
        <p:spPr bwMode="auto">
          <a:xfrm>
            <a:off x="3563938" y="1447800"/>
            <a:ext cx="5486400" cy="1892300"/>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just">
              <a:spcBef>
                <a:spcPts val="1125"/>
              </a:spcBef>
            </a:pPr>
            <a:r>
              <a:rPr lang="es-ES" altLang="es-ES" sz="1800" b="1">
                <a:solidFill>
                  <a:srgbClr val="002060"/>
                </a:solidFill>
                <a:latin typeface="AvantGarde Bk BT" pitchFamily="34" charset="0"/>
              </a:rPr>
              <a:t>-</a:t>
            </a:r>
            <a:r>
              <a:rPr lang="es-ES" altLang="es-ES" sz="1800" b="1" i="1">
                <a:solidFill>
                  <a:srgbClr val="002060"/>
                </a:solidFill>
                <a:latin typeface="AvantGarde Bk BT" pitchFamily="34" charset="0"/>
              </a:rPr>
              <a:t> D</a:t>
            </a:r>
            <a:r>
              <a:rPr lang="es-ES" altLang="es-ES" sz="1800" b="1" i="1" baseline="-33000">
                <a:solidFill>
                  <a:srgbClr val="002060"/>
                </a:solidFill>
                <a:latin typeface="AvantGarde Bk BT" pitchFamily="34" charset="0"/>
              </a:rPr>
              <a:t>T,R</a:t>
            </a:r>
            <a:r>
              <a:rPr lang="es-ES" altLang="es-ES" sz="1800" b="1">
                <a:solidFill>
                  <a:srgbClr val="002060"/>
                </a:solidFill>
                <a:latin typeface="AvantGarde Bk BT" pitchFamily="34" charset="0"/>
              </a:rPr>
              <a:t> .- </a:t>
            </a:r>
            <a:r>
              <a:rPr lang="es-ES" altLang="es-ES" sz="1800">
                <a:solidFill>
                  <a:srgbClr val="000000"/>
                </a:solidFill>
                <a:latin typeface="AvantGarde Bk BT" pitchFamily="34" charset="0"/>
              </a:rPr>
              <a:t>Es la </a:t>
            </a:r>
            <a:r>
              <a:rPr lang="es-ES" altLang="es-ES" sz="1800" b="1">
                <a:solidFill>
                  <a:srgbClr val="000000"/>
                </a:solidFill>
                <a:latin typeface="AvantGarde Bk BT" pitchFamily="34" charset="0"/>
              </a:rPr>
              <a:t>dosis absorbida promediada</a:t>
            </a:r>
            <a:r>
              <a:rPr lang="es-ES" altLang="es-ES" sz="1800">
                <a:solidFill>
                  <a:srgbClr val="000000"/>
                </a:solidFill>
                <a:latin typeface="AvantGarde Bk BT" pitchFamily="34" charset="0"/>
              </a:rPr>
              <a:t> sobre el tejido u órgano </a:t>
            </a:r>
            <a:r>
              <a:rPr lang="es-ES" altLang="es-ES" sz="1800" b="1" i="1">
                <a:solidFill>
                  <a:srgbClr val="000000"/>
                </a:solidFill>
                <a:latin typeface="AvantGarde Bk BT" pitchFamily="34" charset="0"/>
              </a:rPr>
              <a:t>T</a:t>
            </a:r>
            <a:r>
              <a:rPr lang="es-ES" altLang="es-ES" sz="1800">
                <a:solidFill>
                  <a:srgbClr val="000000"/>
                </a:solidFill>
                <a:latin typeface="AvantGarde Bk BT" pitchFamily="34" charset="0"/>
              </a:rPr>
              <a:t> procedente de la radiación </a:t>
            </a:r>
            <a:r>
              <a:rPr lang="es-ES" altLang="es-ES" sz="1800" b="1" i="1">
                <a:solidFill>
                  <a:srgbClr val="000000"/>
                </a:solidFill>
                <a:latin typeface="AvantGarde Bk BT" pitchFamily="34" charset="0"/>
              </a:rPr>
              <a:t>R</a:t>
            </a:r>
            <a:r>
              <a:rPr lang="es-ES" altLang="es-ES" sz="1800" b="1">
                <a:solidFill>
                  <a:srgbClr val="000000"/>
                </a:solidFill>
                <a:latin typeface="AvantGarde Bk BT" pitchFamily="34" charset="0"/>
              </a:rPr>
              <a:t>.</a:t>
            </a:r>
            <a:r>
              <a:rPr lang="es-ES" altLang="es-ES" sz="1800">
                <a:solidFill>
                  <a:srgbClr val="000000"/>
                </a:solidFill>
                <a:latin typeface="AvantGarde Bk BT" pitchFamily="34" charset="0"/>
              </a:rPr>
              <a:t> </a:t>
            </a:r>
          </a:p>
          <a:p>
            <a:pPr algn="just">
              <a:spcBef>
                <a:spcPts val="1125"/>
              </a:spcBef>
            </a:pPr>
            <a:r>
              <a:rPr lang="es-ES" altLang="es-ES" sz="1800" b="1">
                <a:solidFill>
                  <a:srgbClr val="002060"/>
                </a:solidFill>
                <a:latin typeface="AvantGarde Bk BT" pitchFamily="34" charset="0"/>
              </a:rPr>
              <a:t>- </a:t>
            </a:r>
            <a:r>
              <a:rPr lang="es-ES" altLang="es-ES" sz="1800" b="1" i="1">
                <a:solidFill>
                  <a:srgbClr val="002060"/>
                </a:solidFill>
                <a:latin typeface="AvantGarde Bk BT" pitchFamily="34" charset="0"/>
              </a:rPr>
              <a:t>w</a:t>
            </a:r>
            <a:r>
              <a:rPr lang="es-ES" altLang="es-ES" sz="1800" b="1" i="1" baseline="-33000">
                <a:solidFill>
                  <a:srgbClr val="002060"/>
                </a:solidFill>
                <a:latin typeface="AvantGarde Bk BT" pitchFamily="34" charset="0"/>
              </a:rPr>
              <a:t>R</a:t>
            </a:r>
            <a:r>
              <a:rPr lang="es-ES" altLang="es-ES" sz="1800" b="1">
                <a:solidFill>
                  <a:srgbClr val="002060"/>
                </a:solidFill>
                <a:latin typeface="AvantGarde Bk BT" pitchFamily="34" charset="0"/>
              </a:rPr>
              <a:t>.-</a:t>
            </a:r>
            <a:r>
              <a:rPr lang="es-ES" altLang="es-ES" sz="1800" b="1" baseline="-30000">
                <a:solidFill>
                  <a:srgbClr val="002060"/>
                </a:solidFill>
                <a:latin typeface="AvantGarde Bk BT" pitchFamily="34" charset="0"/>
              </a:rPr>
              <a:t> </a:t>
            </a:r>
            <a:r>
              <a:rPr lang="es-ES" altLang="es-ES" sz="1800" b="1">
                <a:solidFill>
                  <a:srgbClr val="000000"/>
                </a:solidFill>
                <a:latin typeface="AvantGarde Bk BT" pitchFamily="34" charset="0"/>
              </a:rPr>
              <a:t>Factor ponderal de la radiación </a:t>
            </a:r>
            <a:r>
              <a:rPr lang="es-ES" altLang="es-ES" sz="1800" b="1" i="1">
                <a:solidFill>
                  <a:srgbClr val="000000"/>
                </a:solidFill>
                <a:latin typeface="AvantGarde Bk BT" pitchFamily="34" charset="0"/>
              </a:rPr>
              <a:t>R</a:t>
            </a:r>
            <a:r>
              <a:rPr lang="es-ES" altLang="es-ES" sz="1800">
                <a:solidFill>
                  <a:srgbClr val="000000"/>
                </a:solidFill>
                <a:latin typeface="AvantGarde Bk BT" pitchFamily="34" charset="0"/>
              </a:rPr>
              <a:t>. Constante adimensional que pondera la radiación incidente en el órgano ó tejido. Calculado a partir de la observación del LET .</a:t>
            </a:r>
          </a:p>
        </p:txBody>
      </p:sp>
      <p:sp>
        <p:nvSpPr>
          <p:cNvPr id="19459" name="Rectangle 3">
            <a:extLst>
              <a:ext uri="{FF2B5EF4-FFF2-40B4-BE49-F238E27FC236}">
                <a16:creationId xmlns:a16="http://schemas.microsoft.com/office/drawing/2014/main" id="{FF0C399E-B179-5386-6377-9164712AD323}"/>
              </a:ext>
            </a:extLst>
          </p:cNvPr>
          <p:cNvSpPr>
            <a:spLocks noChangeArrowheads="1"/>
          </p:cNvSpPr>
          <p:nvPr/>
        </p:nvSpPr>
        <p:spPr bwMode="auto">
          <a:xfrm>
            <a:off x="457200" y="2971800"/>
            <a:ext cx="3048000" cy="393700"/>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algn="just" eaLnBrk="0" hangingPunct="0">
              <a:spcBef>
                <a:spcPts val="1250"/>
              </a:spcBef>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sz="2000" b="1">
                <a:solidFill>
                  <a:srgbClr val="002060"/>
                </a:solidFill>
                <a:latin typeface="AvantGarde Bk BT" charset="0"/>
                <a:ea typeface="ＭＳ Ｐゴシック" charset="0"/>
                <a:cs typeface="Times New Roman" charset="0"/>
              </a:rPr>
              <a:t>Unidad SI:  </a:t>
            </a:r>
            <a:r>
              <a:rPr lang="es-ES" sz="2000">
                <a:solidFill>
                  <a:srgbClr val="000000"/>
                </a:solidFill>
                <a:latin typeface="AvantGarde Bk BT" charset="0"/>
                <a:ea typeface="ＭＳ Ｐゴシック" charset="0"/>
                <a:cs typeface="Times New Roman" charset="0"/>
              </a:rPr>
              <a:t>Sievert  (Sv). </a:t>
            </a:r>
          </a:p>
        </p:txBody>
      </p:sp>
      <p:sp>
        <p:nvSpPr>
          <p:cNvPr id="43012" name="Rectangle 108">
            <a:extLst>
              <a:ext uri="{FF2B5EF4-FFF2-40B4-BE49-F238E27FC236}">
                <a16:creationId xmlns:a16="http://schemas.microsoft.com/office/drawing/2014/main" id="{FAA58DA5-A94D-0CD6-0961-A934D2F648B6}"/>
              </a:ext>
            </a:extLst>
          </p:cNvPr>
          <p:cNvSpPr>
            <a:spLocks noChangeArrowheads="1"/>
          </p:cNvSpPr>
          <p:nvPr/>
        </p:nvSpPr>
        <p:spPr bwMode="auto">
          <a:xfrm>
            <a:off x="755650" y="190500"/>
            <a:ext cx="6503988" cy="5207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r" eaLnBrk="1" hangingPunct="1"/>
            <a:r>
              <a:rPr lang="es-ES" altLang="es-ES" sz="2800" b="1">
                <a:solidFill>
                  <a:srgbClr val="000000"/>
                </a:solidFill>
                <a:latin typeface="AvantGarde Bk BT" pitchFamily="34" charset="0"/>
              </a:rPr>
              <a:t>MAGNITUDES LIMITADORAS (I)</a:t>
            </a:r>
          </a:p>
        </p:txBody>
      </p:sp>
      <p:graphicFrame>
        <p:nvGraphicFramePr>
          <p:cNvPr id="43013" name="Object 109">
            <a:extLst>
              <a:ext uri="{FF2B5EF4-FFF2-40B4-BE49-F238E27FC236}">
                <a16:creationId xmlns:a16="http://schemas.microsoft.com/office/drawing/2014/main" id="{27C3D23C-08A4-F9EF-E046-7B382DF1AE68}"/>
              </a:ext>
            </a:extLst>
          </p:cNvPr>
          <p:cNvGraphicFramePr>
            <a:graphicFrameLocks noChangeAspect="1"/>
          </p:cNvGraphicFramePr>
          <p:nvPr/>
        </p:nvGraphicFramePr>
        <p:xfrm>
          <a:off x="1204913" y="1800225"/>
          <a:ext cx="1674812" cy="468313"/>
        </p:xfrm>
        <a:graphic>
          <a:graphicData uri="http://schemas.openxmlformats.org/presentationml/2006/ole">
            <mc:AlternateContent xmlns:mc="http://schemas.openxmlformats.org/markup-compatibility/2006">
              <mc:Choice xmlns:v="urn:schemas-microsoft-com:vml" Requires="v">
                <p:oleObj r:id="rId3" imgW="1714500" imgH="469900" progId="">
                  <p:embed/>
                </p:oleObj>
              </mc:Choice>
              <mc:Fallback>
                <p:oleObj r:id="rId3" imgW="1714500" imgH="469900" progId="">
                  <p:embed/>
                  <p:pic>
                    <p:nvPicPr>
                      <p:cNvPr id="43013" name="Object 109">
                        <a:extLst>
                          <a:ext uri="{FF2B5EF4-FFF2-40B4-BE49-F238E27FC236}">
                            <a16:creationId xmlns:a16="http://schemas.microsoft.com/office/drawing/2014/main" id="{27C3D23C-08A4-F9EF-E046-7B382DF1A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4913" y="1800225"/>
                        <a:ext cx="1674812" cy="4683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9595" name="Group 139">
            <a:extLst>
              <a:ext uri="{FF2B5EF4-FFF2-40B4-BE49-F238E27FC236}">
                <a16:creationId xmlns:a16="http://schemas.microsoft.com/office/drawing/2014/main" id="{9EDB0607-47CF-2BD9-84AA-C38A4B80C631}"/>
              </a:ext>
            </a:extLst>
          </p:cNvPr>
          <p:cNvGraphicFramePr>
            <a:graphicFrameLocks noGrp="1"/>
          </p:cNvGraphicFramePr>
          <p:nvPr/>
        </p:nvGraphicFramePr>
        <p:xfrm>
          <a:off x="323850" y="3500438"/>
          <a:ext cx="5543550" cy="3055394"/>
        </p:xfrm>
        <a:graphic>
          <a:graphicData uri="http://schemas.openxmlformats.org/drawingml/2006/table">
            <a:tbl>
              <a:tblPr/>
              <a:tblGrid>
                <a:gridCol w="2790825">
                  <a:extLst>
                    <a:ext uri="{9D8B030D-6E8A-4147-A177-3AD203B41FA5}">
                      <a16:colId xmlns:a16="http://schemas.microsoft.com/office/drawing/2014/main" val="1069062372"/>
                    </a:ext>
                  </a:extLst>
                </a:gridCol>
                <a:gridCol w="1231900">
                  <a:extLst>
                    <a:ext uri="{9D8B030D-6E8A-4147-A177-3AD203B41FA5}">
                      <a16:colId xmlns:a16="http://schemas.microsoft.com/office/drawing/2014/main" val="2690220122"/>
                    </a:ext>
                  </a:extLst>
                </a:gridCol>
                <a:gridCol w="1520825">
                  <a:extLst>
                    <a:ext uri="{9D8B030D-6E8A-4147-A177-3AD203B41FA5}">
                      <a16:colId xmlns:a16="http://schemas.microsoft.com/office/drawing/2014/main" val="137529543"/>
                    </a:ext>
                  </a:extLst>
                </a:gridCol>
              </a:tblGrid>
              <a:tr h="423863">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1" i="0" u="none" strike="noStrike" cap="none" normalizeH="0" baseline="0">
                          <a:ln>
                            <a:noFill/>
                          </a:ln>
                          <a:solidFill>
                            <a:schemeClr val="tx1"/>
                          </a:solidFill>
                          <a:effectLst/>
                          <a:latin typeface="AvantGarde Bk BT" pitchFamily="34" charset="0"/>
                          <a:ea typeface="ＭＳ Ｐゴシック" panose="020B0600070205080204" pitchFamily="34" charset="-128"/>
                        </a:rPr>
                        <a:t>Tipo de radiación</a:t>
                      </a: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22" marR="91422" marT="45735" marB="45735"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1" i="1" u="none" strike="noStrike" cap="none" normalizeH="0" baseline="0">
                          <a:ln>
                            <a:noFill/>
                          </a:ln>
                          <a:solidFill>
                            <a:schemeClr val="tx1"/>
                          </a:solidFill>
                          <a:effectLst/>
                          <a:latin typeface="AvantGarde Bk BT" pitchFamily="34" charset="0"/>
                          <a:ea typeface="ＭＳ Ｐゴシック" panose="020B0600070205080204" pitchFamily="34" charset="-128"/>
                        </a:rPr>
                        <a:t>w</a:t>
                      </a:r>
                      <a:r>
                        <a:rPr kumimoji="0" lang="es-ES" altLang="es-ES" sz="1600" b="1" i="1" u="none" strike="noStrike" cap="none" normalizeH="0" baseline="-30000">
                          <a:ln>
                            <a:noFill/>
                          </a:ln>
                          <a:solidFill>
                            <a:schemeClr val="tx1"/>
                          </a:solidFill>
                          <a:effectLst/>
                          <a:latin typeface="AvantGarde Bk BT" pitchFamily="34" charset="0"/>
                          <a:ea typeface="ＭＳ Ｐゴシック" panose="020B0600070205080204" pitchFamily="34" charset="-128"/>
                        </a:rPr>
                        <a:t>R   </a:t>
                      </a:r>
                      <a:r>
                        <a:rPr kumimoji="0" lang="es-ES" altLang="es-ES" sz="1400" b="1" i="1" u="none" strike="noStrike" cap="none" normalizeH="0" baseline="0">
                          <a:ln>
                            <a:noFill/>
                          </a:ln>
                          <a:solidFill>
                            <a:schemeClr val="tx1"/>
                          </a:solidFill>
                          <a:effectLst/>
                          <a:latin typeface="AvantGarde Bk BT" pitchFamily="34" charset="0"/>
                          <a:ea typeface="ＭＳ Ｐゴシック" panose="020B0600070205080204" pitchFamily="34" charset="-128"/>
                        </a:rPr>
                        <a:t>ICRP 60</a:t>
                      </a:r>
                      <a:endParaRPr kumimoji="0" lang="es-ES" altLang="es-ES" sz="14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22" marR="91422"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1" i="1" u="none" strike="noStrike" cap="none" normalizeH="0" baseline="0">
                          <a:ln>
                            <a:noFill/>
                          </a:ln>
                          <a:solidFill>
                            <a:schemeClr val="tx1"/>
                          </a:solidFill>
                          <a:effectLst/>
                          <a:latin typeface="AvantGarde Bk BT" pitchFamily="34" charset="0"/>
                          <a:ea typeface="ＭＳ Ｐゴシック" panose="020B0600070205080204" pitchFamily="34" charset="-128"/>
                        </a:rPr>
                        <a:t>w</a:t>
                      </a:r>
                      <a:r>
                        <a:rPr kumimoji="0" lang="es-ES" altLang="es-ES" sz="1600" b="1" i="1" u="none" strike="noStrike" cap="none" normalizeH="0" baseline="-30000">
                          <a:ln>
                            <a:noFill/>
                          </a:ln>
                          <a:solidFill>
                            <a:schemeClr val="tx1"/>
                          </a:solidFill>
                          <a:effectLst/>
                          <a:latin typeface="AvantGarde Bk BT" pitchFamily="34" charset="0"/>
                          <a:ea typeface="ＭＳ Ｐゴシック" panose="020B0600070205080204" pitchFamily="34" charset="-128"/>
                        </a:rPr>
                        <a:t>R </a:t>
                      </a:r>
                      <a:r>
                        <a:rPr kumimoji="0" lang="es-ES" altLang="es-ES" sz="1600" b="1" i="1" u="none" strike="noStrike" cap="none" normalizeH="0" baseline="0">
                          <a:ln>
                            <a:noFill/>
                          </a:ln>
                          <a:solidFill>
                            <a:schemeClr val="tx1"/>
                          </a:solidFill>
                          <a:effectLst/>
                          <a:latin typeface="AvantGarde Bk BT" pitchFamily="34" charset="0"/>
                          <a:ea typeface="ＭＳ Ｐゴシック" panose="020B0600070205080204" pitchFamily="34" charset="-128"/>
                        </a:rPr>
                        <a:t> </a:t>
                      </a:r>
                      <a:r>
                        <a:rPr kumimoji="0" lang="es-ES" altLang="es-ES" sz="1200" b="1" i="1" u="none" strike="noStrike" cap="none" normalizeH="0" baseline="0">
                          <a:ln>
                            <a:noFill/>
                          </a:ln>
                          <a:solidFill>
                            <a:schemeClr val="tx1"/>
                          </a:solidFill>
                          <a:effectLst/>
                          <a:latin typeface="AvantGarde Bk BT" pitchFamily="34" charset="0"/>
                          <a:ea typeface="ＭＳ Ｐゴシック" panose="020B0600070205080204" pitchFamily="34" charset="-128"/>
                        </a:rPr>
                        <a:t>ICRP 103</a:t>
                      </a:r>
                    </a:p>
                  </a:txBody>
                  <a:tcPr marL="91422" marR="91422" marT="45735" marB="45735"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8267488"/>
                  </a:ext>
                </a:extLst>
              </a:tr>
              <a:tr h="334963">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Fotones</a:t>
                      </a:r>
                    </a:p>
                  </a:txBody>
                  <a:tcPr marL="91422" marR="91422" marT="45735" marB="45735"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1</a:t>
                      </a:r>
                    </a:p>
                  </a:txBody>
                  <a:tcPr marL="91422" marR="91422"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1</a:t>
                      </a:r>
                    </a:p>
                  </a:txBody>
                  <a:tcPr marL="91422" marR="91422" marT="45735" marB="45735"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4257231066"/>
                  </a:ext>
                </a:extLst>
              </a:tr>
              <a:tr h="334963">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Electrones y muones</a:t>
                      </a:r>
                    </a:p>
                  </a:txBody>
                  <a:tcPr marL="91422" marR="91422" marT="45735" marB="45735"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n-GB"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1</a:t>
                      </a:r>
                    </a:p>
                  </a:txBody>
                  <a:tcPr marL="91422" marR="91422"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n-GB"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1</a:t>
                      </a:r>
                    </a:p>
                  </a:txBody>
                  <a:tcPr marL="91422" marR="91422" marT="45735" marB="45735"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2405620561"/>
                  </a:ext>
                </a:extLst>
              </a:tr>
              <a:tr h="334963">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Protones y piones cargados</a:t>
                      </a:r>
                    </a:p>
                  </a:txBody>
                  <a:tcPr marL="91422" marR="91422" marT="45735" marB="45735"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5</a:t>
                      </a:r>
                    </a:p>
                  </a:txBody>
                  <a:tcPr marL="91422" marR="91422"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2</a:t>
                      </a:r>
                    </a:p>
                  </a:txBody>
                  <a:tcPr marL="91422" marR="91422" marT="45735" marB="45735"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2062900815"/>
                  </a:ext>
                </a:extLst>
              </a:tr>
              <a:tr h="579438">
                <a:tc>
                  <a:txBody>
                    <a:bodyPr/>
                    <a:lstStyle>
                      <a:lvl1pPr eaLnBrk="0" hangingPunct="0">
                        <a:spcBef>
                          <a:spcPts val="700"/>
                        </a:spcBef>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Char char="•"/>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Partículas alfa, fragmentos de fisión, núcleos pesados</a:t>
                      </a:r>
                    </a:p>
                  </a:txBody>
                  <a:tcPr marL="91422" marR="91422" marT="45735" marB="45735"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20</a:t>
                      </a:r>
                    </a:p>
                  </a:txBody>
                  <a:tcPr marL="91422" marR="91422"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20</a:t>
                      </a:r>
                    </a:p>
                  </a:txBody>
                  <a:tcPr marL="91422" marR="91422" marT="45735" marB="45735"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4005745169"/>
                  </a:ext>
                </a:extLst>
              </a:tr>
              <a:tr h="1046163">
                <a:tc>
                  <a:txBody>
                    <a:bodyPr/>
                    <a:lstStyle>
                      <a:lvl1pPr eaLnBrk="0" hangingPunct="0">
                        <a:spcBef>
                          <a:spcPts val="700"/>
                        </a:spcBef>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Char char="•"/>
                        <a:tabLst>
                          <a:tab pos="-525463" algn="l"/>
                          <a:tab pos="-434975" algn="l"/>
                          <a:tab pos="-346075" algn="l"/>
                          <a:tab pos="-255588" algn="l"/>
                          <a:tab pos="-165100" algn="l"/>
                          <a:tab pos="457200" algn="l"/>
                          <a:tab pos="817563" algn="l"/>
                          <a:tab pos="822325" algn="l"/>
                          <a:tab pos="914400" algn="l"/>
                          <a:tab pos="1274763" algn="l"/>
                          <a:tab pos="1371600" algn="l"/>
                          <a:tab pos="1828800" algn="l"/>
                          <a:tab pos="2189163" algn="l"/>
                          <a:tab pos="2286000" algn="l"/>
                          <a:tab pos="2646363" algn="l"/>
                          <a:tab pos="2743200" algn="l"/>
                          <a:tab pos="3103563" algn="l"/>
                          <a:tab pos="3200400" algn="l"/>
                          <a:tab pos="3560763" algn="l"/>
                          <a:tab pos="3657600" algn="l"/>
                          <a:tab pos="4017963" algn="l"/>
                          <a:tab pos="4114800" algn="l"/>
                          <a:tab pos="4475163" algn="l"/>
                          <a:tab pos="4572000" algn="l"/>
                          <a:tab pos="4932363" algn="l"/>
                          <a:tab pos="5029200" algn="l"/>
                          <a:tab pos="5389563" algn="l"/>
                          <a:tab pos="5486400" algn="l"/>
                          <a:tab pos="58467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Neutrones</a:t>
                      </a:r>
                    </a:p>
                  </a:txBody>
                  <a:tcPr marL="91422" marR="91422" marT="45735" marB="45735"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defRPr sz="16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ts val="450"/>
                        </a:spcBef>
                        <a:spcAft>
                          <a:spcPct val="0"/>
                        </a:spcAft>
                        <a:buClr>
                          <a:srgbClr val="000000"/>
                        </a:buClr>
                        <a:buSzPct val="100000"/>
                        <a:buFont typeface="Times New Roman" panose="02020603050405020304" pitchFamily="18" charset="0"/>
                        <a:defRPr sz="16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ts val="450"/>
                        </a:spcBef>
                        <a:spcAft>
                          <a:spcPct val="0"/>
                        </a:spcAft>
                        <a:buClr>
                          <a:srgbClr val="000000"/>
                        </a:buClr>
                        <a:buSzPct val="100000"/>
                        <a:buFont typeface="Times New Roman" panose="02020603050405020304" pitchFamily="18" charset="0"/>
                        <a:defRPr sz="16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ts val="450"/>
                        </a:spcBef>
                        <a:spcAft>
                          <a:spcPct val="0"/>
                        </a:spcAft>
                        <a:buClr>
                          <a:srgbClr val="000000"/>
                        </a:buClr>
                        <a:buSzPct val="100000"/>
                        <a:buFont typeface="Times New Roman" panose="02020603050405020304" pitchFamily="18" charset="0"/>
                        <a:defRPr sz="16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ts val="450"/>
                        </a:spcBef>
                        <a:spcAft>
                          <a:spcPct val="0"/>
                        </a:spcAft>
                        <a:buClr>
                          <a:srgbClr val="000000"/>
                        </a:buClr>
                        <a:buSzPct val="100000"/>
                        <a:buFont typeface="Times New Roman" panose="02020603050405020304" pitchFamily="18" charset="0"/>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Valor mínimo 5</a:t>
                      </a:r>
                    </a:p>
                  </a:txBody>
                  <a:tcPr marL="91422" marR="91422" marT="45735" marB="4573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65100" algn="l"/>
                          <a:tab pos="817563" algn="l"/>
                          <a:tab pos="1274763" algn="l"/>
                          <a:tab pos="2189163" algn="l"/>
                          <a:tab pos="2646363" algn="l"/>
                          <a:tab pos="3103563" algn="l"/>
                          <a:tab pos="3560763" algn="l"/>
                          <a:tab pos="4017963" algn="l"/>
                          <a:tab pos="4475163" algn="l"/>
                          <a:tab pos="4932363" algn="l"/>
                          <a:tab pos="5389563" algn="l"/>
                          <a:tab pos="5846763" algn="l"/>
                        </a:tabLst>
                      </a:pPr>
                      <a:r>
                        <a:rPr kumimoji="0" lang="es-ES" altLang="es-ES" sz="1400" b="0" i="0" u="none" strike="noStrike" cap="none" normalizeH="0" baseline="0">
                          <a:ln>
                            <a:noFill/>
                          </a:ln>
                          <a:solidFill>
                            <a:schemeClr val="tx1"/>
                          </a:solidFill>
                          <a:effectLst/>
                          <a:latin typeface="AvantGarde Bk BT" pitchFamily="34" charset="0"/>
                          <a:ea typeface="ＭＳ Ｐゴシック" panose="020B0600070205080204" pitchFamily="34" charset="-128"/>
                        </a:rPr>
                        <a:t>Una curva continua en función de la E</a:t>
                      </a:r>
                      <a:r>
                        <a:rPr kumimoji="0" lang="es-ES" altLang="es-ES" sz="1400" b="0" i="0" u="none" strike="noStrike" cap="none" normalizeH="0" baseline="-30000">
                          <a:ln>
                            <a:noFill/>
                          </a:ln>
                          <a:solidFill>
                            <a:schemeClr val="tx1"/>
                          </a:solidFill>
                          <a:effectLst/>
                          <a:latin typeface="AvantGarde Bk BT" pitchFamily="34" charset="0"/>
                          <a:ea typeface="ＭＳ Ｐゴシック" panose="020B0600070205080204" pitchFamily="34" charset="-128"/>
                        </a:rPr>
                        <a:t>n</a:t>
                      </a:r>
                      <a:endParaRPr kumimoji="0" lang="es-ES" altLang="es-ES" sz="14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22" marR="91422" marT="45735" marB="45735"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9773693"/>
                  </a:ext>
                </a:extLst>
              </a:tr>
            </a:tbl>
          </a:graphicData>
        </a:graphic>
      </p:graphicFrame>
      <p:pic>
        <p:nvPicPr>
          <p:cNvPr id="43040" name="Picture 129">
            <a:extLst>
              <a:ext uri="{FF2B5EF4-FFF2-40B4-BE49-F238E27FC236}">
                <a16:creationId xmlns:a16="http://schemas.microsoft.com/office/drawing/2014/main" id="{F4E4511A-B674-2C61-5D74-A9E9865976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9788" y="3429000"/>
            <a:ext cx="3116262" cy="2228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1538" name="Text Box 130">
            <a:extLst>
              <a:ext uri="{FF2B5EF4-FFF2-40B4-BE49-F238E27FC236}">
                <a16:creationId xmlns:a16="http://schemas.microsoft.com/office/drawing/2014/main" id="{796C2DF9-217A-39EE-E912-10149F1274BA}"/>
              </a:ext>
            </a:extLst>
          </p:cNvPr>
          <p:cNvSpPr txBox="1">
            <a:spLocks noChangeArrowheads="1"/>
          </p:cNvSpPr>
          <p:nvPr/>
        </p:nvSpPr>
        <p:spPr bwMode="auto">
          <a:xfrm>
            <a:off x="6099175" y="5661025"/>
            <a:ext cx="2936875" cy="581025"/>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altLang="es-ES" sz="1600">
                <a:solidFill>
                  <a:schemeClr val="tx1"/>
                </a:solidFill>
                <a:latin typeface="AvantGarde Bk BT" pitchFamily="34" charset="0"/>
              </a:rPr>
              <a:t>Factor de ponderación para neutrones (ICRP 103, 2007)</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9458"/>
                                        </p:tgtEl>
                                        <p:attrNameLst>
                                          <p:attrName>style.visibility</p:attrName>
                                        </p:attrNameLst>
                                      </p:cBhvr>
                                      <p:to>
                                        <p:strVal val="visible"/>
                                      </p:to>
                                    </p:set>
                                    <p:anim calcmode="lin" valueType="num">
                                      <p:cBhvr additive="repl">
                                        <p:cTn id="7" dur="500" fill="hold"/>
                                        <p:tgtEl>
                                          <p:spTgt spid="19458"/>
                                        </p:tgtEl>
                                        <p:attrNameLst>
                                          <p:attrName>ppt_x</p:attrName>
                                        </p:attrNameLst>
                                      </p:cBhvr>
                                      <p:tavLst>
                                        <p:tav tm="100000">
                                          <p:val>
                                            <p:strVal val="0-#ppt_w/2"/>
                                          </p:val>
                                        </p:tav>
                                        <p:tav>
                                          <p:val>
                                            <p:strVal val="#ppt_x"/>
                                          </p:val>
                                        </p:tav>
                                      </p:tavLst>
                                    </p:anim>
                                    <p:anim calcmode="lin" valueType="num">
                                      <p:cBhvr additive="repl">
                                        <p:cTn id="8" dur="500" fill="hold"/>
                                        <p:tgtEl>
                                          <p:spTgt spid="19458"/>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9459"/>
                                        </p:tgtEl>
                                        <p:attrNameLst>
                                          <p:attrName>style.visibility</p:attrName>
                                        </p:attrNameLst>
                                      </p:cBhvr>
                                      <p:to>
                                        <p:strVal val="visible"/>
                                      </p:to>
                                    </p:set>
                                    <p:anim calcmode="lin" valueType="num">
                                      <p:cBhvr additive="repl">
                                        <p:cTn id="13" dur="500" fill="hold"/>
                                        <p:tgtEl>
                                          <p:spTgt spid="19459"/>
                                        </p:tgtEl>
                                        <p:attrNameLst>
                                          <p:attrName>ppt_x</p:attrName>
                                        </p:attrNameLst>
                                      </p:cBhvr>
                                      <p:tavLst>
                                        <p:tav tm="100000">
                                          <p:val>
                                            <p:strVal val="0-#ppt_w/2"/>
                                          </p:val>
                                        </p:tav>
                                        <p:tav>
                                          <p:val>
                                            <p:strVal val="#ppt_x"/>
                                          </p:val>
                                        </p:tav>
                                      </p:tavLst>
                                    </p:anim>
                                    <p:anim calcmode="lin" valueType="num">
                                      <p:cBhvr additive="repl">
                                        <p:cTn id="14" dur="500" fill="hold"/>
                                        <p:tgtEl>
                                          <p:spTgt spid="19459"/>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731DE474-629D-E816-5E12-6F8D32947289}"/>
              </a:ext>
            </a:extLst>
          </p:cNvPr>
          <p:cNvSpPr>
            <a:spLocks noChangeArrowheads="1"/>
          </p:cNvSpPr>
          <p:nvPr/>
        </p:nvSpPr>
        <p:spPr bwMode="auto">
          <a:xfrm>
            <a:off x="323850" y="476250"/>
            <a:ext cx="3543300" cy="4587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eaLnBrk="0" hangingPunct="0">
              <a:spcBef>
                <a:spcPts val="1500"/>
              </a:spcBef>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b="1">
                <a:solidFill>
                  <a:srgbClr val="000000"/>
                </a:solidFill>
                <a:latin typeface="AvantGarde Bk BT" charset="0"/>
                <a:ea typeface="ＭＳ Ｐゴシック" charset="0"/>
              </a:rPr>
              <a:t>DOSIS EFECTIVA (E)</a:t>
            </a:r>
          </a:p>
        </p:txBody>
      </p:sp>
      <p:sp>
        <p:nvSpPr>
          <p:cNvPr id="20482" name="Rectangle 2">
            <a:extLst>
              <a:ext uri="{FF2B5EF4-FFF2-40B4-BE49-F238E27FC236}">
                <a16:creationId xmlns:a16="http://schemas.microsoft.com/office/drawing/2014/main" id="{4FB26999-47E7-9257-D4FB-EDBF5802850C}"/>
              </a:ext>
            </a:extLst>
          </p:cNvPr>
          <p:cNvSpPr>
            <a:spLocks noChangeArrowheads="1"/>
          </p:cNvSpPr>
          <p:nvPr/>
        </p:nvSpPr>
        <p:spPr bwMode="auto">
          <a:xfrm>
            <a:off x="3203575" y="981075"/>
            <a:ext cx="5676900" cy="2035175"/>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just">
              <a:spcBef>
                <a:spcPts val="1125"/>
              </a:spcBef>
            </a:pPr>
            <a:r>
              <a:rPr lang="es-ES" altLang="es-ES" sz="1800">
                <a:solidFill>
                  <a:srgbClr val="000000"/>
                </a:solidFill>
                <a:latin typeface="AvantGarde Bk BT" pitchFamily="34" charset="0"/>
              </a:rPr>
              <a:t>La </a:t>
            </a:r>
            <a:r>
              <a:rPr lang="es-ES" altLang="es-ES" sz="1800" b="1">
                <a:solidFill>
                  <a:srgbClr val="002060"/>
                </a:solidFill>
                <a:latin typeface="AvantGarde Bk BT" pitchFamily="34" charset="0"/>
              </a:rPr>
              <a:t>Dosis Efectiva “E” </a:t>
            </a:r>
            <a:r>
              <a:rPr lang="es-ES" altLang="es-ES" sz="1800">
                <a:solidFill>
                  <a:srgbClr val="000000"/>
                </a:solidFill>
                <a:latin typeface="AvantGarde Bk BT" pitchFamily="34" charset="0"/>
              </a:rPr>
              <a:t>es la suma de las dosis ponderadas en todos los tejidos y órganos del cuerpo especificados en la normativa (RPSRI Anexo II) a causa de irradiaciones internas y externas.</a:t>
            </a:r>
          </a:p>
          <a:p>
            <a:pPr algn="just">
              <a:spcBef>
                <a:spcPts val="1125"/>
              </a:spcBef>
            </a:pPr>
            <a:r>
              <a:rPr lang="es-ES" altLang="es-ES" sz="1800">
                <a:solidFill>
                  <a:srgbClr val="000000"/>
                </a:solidFill>
                <a:latin typeface="AvantGarde Bk BT" pitchFamily="34" charset="0"/>
              </a:rPr>
              <a:t>- </a:t>
            </a:r>
            <a:r>
              <a:rPr lang="es-ES" altLang="es-ES" sz="1800" b="1" i="1">
                <a:solidFill>
                  <a:srgbClr val="002060"/>
                </a:solidFill>
                <a:latin typeface="AvantGarde Bk BT" pitchFamily="34" charset="0"/>
              </a:rPr>
              <a:t>H</a:t>
            </a:r>
            <a:r>
              <a:rPr lang="es-ES" altLang="es-ES" sz="1800" b="1" i="1" baseline="-33000">
                <a:solidFill>
                  <a:srgbClr val="002060"/>
                </a:solidFill>
                <a:latin typeface="AvantGarde Bk BT" pitchFamily="34" charset="0"/>
              </a:rPr>
              <a:t>T</a:t>
            </a:r>
            <a:r>
              <a:rPr lang="es-ES" altLang="es-ES" sz="1800">
                <a:solidFill>
                  <a:srgbClr val="000000"/>
                </a:solidFill>
                <a:latin typeface="AvantGarde Bk BT" pitchFamily="34" charset="0"/>
              </a:rPr>
              <a:t> es la dosis equivalente en un tejido u  órgano </a:t>
            </a:r>
            <a:r>
              <a:rPr lang="es-ES" altLang="es-ES" sz="1800" b="1" i="1">
                <a:solidFill>
                  <a:srgbClr val="000000"/>
                </a:solidFill>
                <a:latin typeface="AvantGarde Bk BT" pitchFamily="34" charset="0"/>
              </a:rPr>
              <a:t>T</a:t>
            </a:r>
            <a:r>
              <a:rPr lang="es-ES" altLang="es-ES" sz="1800" b="1">
                <a:solidFill>
                  <a:srgbClr val="000000"/>
                </a:solidFill>
                <a:latin typeface="AvantGarde Bk BT" pitchFamily="34" charset="0"/>
              </a:rPr>
              <a:t> </a:t>
            </a:r>
          </a:p>
          <a:p>
            <a:pPr algn="just">
              <a:spcBef>
                <a:spcPts val="1125"/>
              </a:spcBef>
            </a:pPr>
            <a:r>
              <a:rPr lang="es-ES" altLang="es-ES" sz="1800">
                <a:solidFill>
                  <a:srgbClr val="000000"/>
                </a:solidFill>
                <a:latin typeface="AvantGarde Bk BT" pitchFamily="34" charset="0"/>
              </a:rPr>
              <a:t>- </a:t>
            </a:r>
            <a:r>
              <a:rPr lang="es-ES" altLang="es-ES" sz="1800" b="1" i="1">
                <a:solidFill>
                  <a:srgbClr val="002060"/>
                </a:solidFill>
                <a:latin typeface="AvantGarde Bk BT" pitchFamily="34" charset="0"/>
              </a:rPr>
              <a:t>w</a:t>
            </a:r>
            <a:r>
              <a:rPr lang="es-ES" altLang="es-ES" sz="1800" b="1" i="1" baseline="-33000">
                <a:solidFill>
                  <a:srgbClr val="002060"/>
                </a:solidFill>
                <a:latin typeface="AvantGarde Bk BT" pitchFamily="34" charset="0"/>
              </a:rPr>
              <a:t>T</a:t>
            </a:r>
            <a:r>
              <a:rPr lang="es-ES" altLang="es-ES" sz="1800">
                <a:solidFill>
                  <a:srgbClr val="000000"/>
                </a:solidFill>
                <a:latin typeface="AvantGarde Bk BT" pitchFamily="34" charset="0"/>
              </a:rPr>
              <a:t> es el factor de ponderación del tejido.</a:t>
            </a:r>
          </a:p>
        </p:txBody>
      </p:sp>
      <p:sp>
        <p:nvSpPr>
          <p:cNvPr id="20487" name="Rectangle 7">
            <a:extLst>
              <a:ext uri="{FF2B5EF4-FFF2-40B4-BE49-F238E27FC236}">
                <a16:creationId xmlns:a16="http://schemas.microsoft.com/office/drawing/2014/main" id="{49E59404-1207-A422-49A0-6BD596D50E4A}"/>
              </a:ext>
            </a:extLst>
          </p:cNvPr>
          <p:cNvSpPr>
            <a:spLocks noChangeArrowheads="1"/>
          </p:cNvSpPr>
          <p:nvPr/>
        </p:nvSpPr>
        <p:spPr bwMode="auto">
          <a:xfrm>
            <a:off x="755650" y="3213100"/>
            <a:ext cx="6696075"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r>
              <a:rPr lang="es-ES" altLang="es-ES" sz="1600" b="1">
                <a:solidFill>
                  <a:srgbClr val="002060"/>
                </a:solidFill>
                <a:effectLst>
                  <a:outerShdw blurRad="38100" dist="38100" dir="2700000" algn="tl">
                    <a:srgbClr val="C0C0C0"/>
                  </a:outerShdw>
                </a:effectLst>
                <a:latin typeface="AvantGarde Bk BT" pitchFamily="34" charset="0"/>
              </a:rPr>
              <a:t>FACTORES DE PONDERACION DEL TEJIDO</a:t>
            </a:r>
          </a:p>
        </p:txBody>
      </p:sp>
      <p:sp>
        <p:nvSpPr>
          <p:cNvPr id="20489" name="Rectangle 9">
            <a:extLst>
              <a:ext uri="{FF2B5EF4-FFF2-40B4-BE49-F238E27FC236}">
                <a16:creationId xmlns:a16="http://schemas.microsoft.com/office/drawing/2014/main" id="{BC8132F6-4D66-5BEB-9429-85598E923539}"/>
              </a:ext>
            </a:extLst>
          </p:cNvPr>
          <p:cNvSpPr>
            <a:spLocks noChangeArrowheads="1"/>
          </p:cNvSpPr>
          <p:nvPr/>
        </p:nvSpPr>
        <p:spPr bwMode="auto">
          <a:xfrm>
            <a:off x="360363" y="2516188"/>
            <a:ext cx="2700337" cy="376237"/>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algn="just" eaLnBrk="0" hangingPunct="0">
              <a:spcBef>
                <a:spcPts val="1125"/>
              </a:spcBef>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sz="1800" b="1">
                <a:solidFill>
                  <a:srgbClr val="002060"/>
                </a:solidFill>
                <a:latin typeface="AvantGarde Bk BT" charset="0"/>
                <a:ea typeface="ＭＳ Ｐゴシック" charset="0"/>
                <a:cs typeface="Times New Roman" charset="0"/>
              </a:rPr>
              <a:t>Unidad SI: </a:t>
            </a:r>
            <a:r>
              <a:rPr lang="es-ES" sz="1800">
                <a:solidFill>
                  <a:srgbClr val="000000"/>
                </a:solidFill>
                <a:latin typeface="AvantGarde Bk BT" charset="0"/>
                <a:ea typeface="ＭＳ Ｐゴシック" charset="0"/>
                <a:cs typeface="Times New Roman" charset="0"/>
              </a:rPr>
              <a:t>Sievert  (Sv). </a:t>
            </a:r>
          </a:p>
        </p:txBody>
      </p:sp>
      <p:graphicFrame>
        <p:nvGraphicFramePr>
          <p:cNvPr id="45061" name="Object 10">
            <a:extLst>
              <a:ext uri="{FF2B5EF4-FFF2-40B4-BE49-F238E27FC236}">
                <a16:creationId xmlns:a16="http://schemas.microsoft.com/office/drawing/2014/main" id="{97634C13-2994-6DDA-5B7F-6532159C4EFA}"/>
              </a:ext>
            </a:extLst>
          </p:cNvPr>
          <p:cNvGraphicFramePr>
            <a:graphicFrameLocks noChangeAspect="1"/>
          </p:cNvGraphicFramePr>
          <p:nvPr/>
        </p:nvGraphicFramePr>
        <p:xfrm>
          <a:off x="1135063" y="1511300"/>
          <a:ext cx="1384300" cy="468313"/>
        </p:xfrm>
        <a:graphic>
          <a:graphicData uri="http://schemas.openxmlformats.org/presentationml/2006/ole">
            <mc:AlternateContent xmlns:mc="http://schemas.openxmlformats.org/markup-compatibility/2006">
              <mc:Choice xmlns:v="urn:schemas-microsoft-com:vml" Requires="v">
                <p:oleObj r:id="rId3" imgW="1409700" imgH="469900" progId="">
                  <p:embed/>
                </p:oleObj>
              </mc:Choice>
              <mc:Fallback>
                <p:oleObj r:id="rId3" imgW="1409700" imgH="469900" progId="">
                  <p:embed/>
                  <p:pic>
                    <p:nvPicPr>
                      <p:cNvPr id="45061" name="Object 10">
                        <a:extLst>
                          <a:ext uri="{FF2B5EF4-FFF2-40B4-BE49-F238E27FC236}">
                            <a16:creationId xmlns:a16="http://schemas.microsoft.com/office/drawing/2014/main" id="{97634C13-2994-6DDA-5B7F-6532159C4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063" y="1511300"/>
                        <a:ext cx="1384300" cy="4683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638" name="Group 158">
            <a:extLst>
              <a:ext uri="{FF2B5EF4-FFF2-40B4-BE49-F238E27FC236}">
                <a16:creationId xmlns:a16="http://schemas.microsoft.com/office/drawing/2014/main" id="{B0A8EE1F-623F-9C82-8678-5E3472F6D05E}"/>
              </a:ext>
            </a:extLst>
          </p:cNvPr>
          <p:cNvGraphicFramePr>
            <a:graphicFrameLocks noGrp="1"/>
          </p:cNvGraphicFramePr>
          <p:nvPr/>
        </p:nvGraphicFramePr>
        <p:xfrm>
          <a:off x="539750" y="3573463"/>
          <a:ext cx="7658100" cy="2805765"/>
        </p:xfrm>
        <a:graphic>
          <a:graphicData uri="http://schemas.openxmlformats.org/drawingml/2006/table">
            <a:tbl>
              <a:tblPr/>
              <a:tblGrid>
                <a:gridCol w="3529013">
                  <a:extLst>
                    <a:ext uri="{9D8B030D-6E8A-4147-A177-3AD203B41FA5}">
                      <a16:colId xmlns:a16="http://schemas.microsoft.com/office/drawing/2014/main" val="1843847346"/>
                    </a:ext>
                  </a:extLst>
                </a:gridCol>
                <a:gridCol w="358775">
                  <a:extLst>
                    <a:ext uri="{9D8B030D-6E8A-4147-A177-3AD203B41FA5}">
                      <a16:colId xmlns:a16="http://schemas.microsoft.com/office/drawing/2014/main" val="3240922083"/>
                    </a:ext>
                  </a:extLst>
                </a:gridCol>
                <a:gridCol w="1325562">
                  <a:extLst>
                    <a:ext uri="{9D8B030D-6E8A-4147-A177-3AD203B41FA5}">
                      <a16:colId xmlns:a16="http://schemas.microsoft.com/office/drawing/2014/main" val="611876030"/>
                    </a:ext>
                  </a:extLst>
                </a:gridCol>
                <a:gridCol w="501650">
                  <a:extLst>
                    <a:ext uri="{9D8B030D-6E8A-4147-A177-3AD203B41FA5}">
                      <a16:colId xmlns:a16="http://schemas.microsoft.com/office/drawing/2014/main" val="2407163118"/>
                    </a:ext>
                  </a:extLst>
                </a:gridCol>
                <a:gridCol w="1943100">
                  <a:extLst>
                    <a:ext uri="{9D8B030D-6E8A-4147-A177-3AD203B41FA5}">
                      <a16:colId xmlns:a16="http://schemas.microsoft.com/office/drawing/2014/main" val="4135166872"/>
                    </a:ext>
                  </a:extLst>
                </a:gridCol>
              </a:tblGrid>
              <a:tr h="360363">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1" i="0" u="none" strike="noStrike" cap="none" normalizeH="0" baseline="0">
                          <a:ln>
                            <a:noFill/>
                          </a:ln>
                          <a:solidFill>
                            <a:schemeClr val="tx1"/>
                          </a:solidFill>
                          <a:effectLst/>
                          <a:latin typeface="AvantGarde Bk BT" pitchFamily="34" charset="0"/>
                          <a:ea typeface="ＭＳ Ｐゴシック" panose="020B0600070205080204" pitchFamily="34" charset="-128"/>
                        </a:rPr>
                        <a:t>Tejido / órgano</a:t>
                      </a: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tabLst>
                          <a:tab pos="-525463"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1" i="0" u="none" strike="noStrike" cap="none" normalizeH="0" baseline="0">
                          <a:ln>
                            <a:noFill/>
                          </a:ln>
                          <a:solidFill>
                            <a:schemeClr val="tx1"/>
                          </a:solidFill>
                          <a:effectLst/>
                          <a:latin typeface="AvantGarde Bk BT" pitchFamily="34" charset="0"/>
                          <a:ea typeface="ＭＳ Ｐゴシック" panose="020B0600070205080204" pitchFamily="34" charset="-128"/>
                        </a:rPr>
                        <a:t>w</a:t>
                      </a:r>
                      <a:r>
                        <a:rPr kumimoji="0" lang="es-ES" altLang="es-ES" sz="1600" b="1" i="0" u="none" strike="noStrike" cap="none" normalizeH="0" baseline="-30000">
                          <a:ln>
                            <a:noFill/>
                          </a:ln>
                          <a:solidFill>
                            <a:schemeClr val="tx1"/>
                          </a:solidFill>
                          <a:effectLst/>
                          <a:latin typeface="AvantGarde Bk BT" pitchFamily="34" charset="0"/>
                          <a:ea typeface="ＭＳ Ｐゴシック" panose="020B0600070205080204" pitchFamily="34" charset="-128"/>
                        </a:rPr>
                        <a:t>T  </a:t>
                      </a:r>
                      <a:r>
                        <a:rPr kumimoji="0" lang="es-ES" altLang="es-ES" sz="1400" b="1" i="0" u="none" strike="noStrike" cap="none" normalizeH="0" baseline="0">
                          <a:ln>
                            <a:noFill/>
                          </a:ln>
                          <a:solidFill>
                            <a:schemeClr val="tx1"/>
                          </a:solidFill>
                          <a:effectLst/>
                          <a:latin typeface="AvantGarde Bk BT" pitchFamily="34" charset="0"/>
                          <a:ea typeface="ＭＳ Ｐゴシック" panose="020B0600070205080204" pitchFamily="34" charset="-128"/>
                        </a:rPr>
                        <a:t>ICRP 60</a:t>
                      </a:r>
                      <a:endParaRPr kumimoji="0" lang="es-ES" altLang="es-ES" sz="14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1" i="0" u="none" strike="noStrike" cap="none" normalizeH="0" baseline="0">
                          <a:ln>
                            <a:noFill/>
                          </a:ln>
                          <a:solidFill>
                            <a:schemeClr val="tx1"/>
                          </a:solidFill>
                          <a:effectLst/>
                          <a:latin typeface="AvantGarde Bk BT" pitchFamily="34" charset="0"/>
                          <a:ea typeface="ＭＳ Ｐゴシック" panose="020B0600070205080204" pitchFamily="34" charset="-128"/>
                        </a:rPr>
                        <a:t>w</a:t>
                      </a:r>
                      <a:r>
                        <a:rPr kumimoji="0" lang="es-ES" altLang="es-ES" sz="1600" b="1" i="0" u="none" strike="noStrike" cap="none" normalizeH="0" baseline="-30000">
                          <a:ln>
                            <a:noFill/>
                          </a:ln>
                          <a:solidFill>
                            <a:schemeClr val="tx1"/>
                          </a:solidFill>
                          <a:effectLst/>
                          <a:latin typeface="AvantGarde Bk BT" pitchFamily="34" charset="0"/>
                          <a:ea typeface="ＭＳ Ｐゴシック" panose="020B0600070205080204" pitchFamily="34" charset="-128"/>
                        </a:rPr>
                        <a:t>T  </a:t>
                      </a:r>
                      <a:r>
                        <a:rPr kumimoji="0" lang="es-ES" altLang="es-ES" sz="1400" b="1" i="0" u="none" strike="noStrike" cap="none" normalizeH="0" baseline="0">
                          <a:ln>
                            <a:noFill/>
                          </a:ln>
                          <a:solidFill>
                            <a:schemeClr val="tx1"/>
                          </a:solidFill>
                          <a:effectLst/>
                          <a:latin typeface="AvantGarde Bk BT" pitchFamily="34" charset="0"/>
                          <a:ea typeface="ＭＳ Ｐゴシック" panose="020B0600070205080204" pitchFamily="34" charset="-128"/>
                        </a:rPr>
                        <a:t>ICRP 103 </a:t>
                      </a:r>
                      <a:endParaRPr kumimoji="0" lang="en-U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56772197"/>
                  </a:ext>
                </a:extLst>
              </a:tr>
              <a:tr h="334963">
                <a:tc>
                  <a:txBody>
                    <a:bodyPr/>
                    <a:lstStyle>
                      <a:lvl1pPr eaLnBrk="0" hangingPunct="0">
                        <a:spcBef>
                          <a:spcPts val="700"/>
                        </a:spcBef>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Gónadas</a:t>
                      </a:r>
                    </a:p>
                  </a:txBody>
                  <a:tcPr marL="91434" marR="91434" marT="45724" marB="4572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700"/>
                        </a:spcBef>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104775" algn="l"/>
                          <a:tab pos="1089025" algn="l"/>
                          <a:tab pos="1546225" algn="l"/>
                          <a:tab pos="2003425" algn="l"/>
                          <a:tab pos="2460625" algn="l"/>
                          <a:tab pos="2917825" algn="l"/>
                          <a:tab pos="3375025" algn="l"/>
                          <a:tab pos="3832225" algn="l"/>
                          <a:tab pos="4289425" algn="l"/>
                          <a:tab pos="4746625" algn="l"/>
                          <a:tab pos="5203825" algn="l"/>
                          <a:tab pos="5661025" algn="l"/>
                          <a:tab pos="6118225"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0,20</a:t>
                      </a:r>
                    </a:p>
                  </a:txBody>
                  <a:tcPr marL="91434" marR="91434" marT="45724" marB="45724" horzOverflow="overflow">
                    <a:lnL>
                      <a:noFill/>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0,08</a:t>
                      </a:r>
                    </a:p>
                  </a:txBody>
                  <a:tcPr marL="91434" marR="91434" marT="45724" marB="45724"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948720442"/>
                  </a:ext>
                </a:extLst>
              </a:tr>
              <a:tr h="822325">
                <a:tc>
                  <a:txBody>
                    <a:bodyPr/>
                    <a:lstStyle>
                      <a:lvl1pPr eaLnBrk="0" hangingPunct="0">
                        <a:spcBef>
                          <a:spcPts val="7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Médula ósea, colon, pulmón, estómago, mama y resto del organismo</a:t>
                      </a:r>
                    </a:p>
                  </a:txBody>
                  <a:tcPr marL="91434" marR="91434" marT="45724" marB="4572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0,12</a:t>
                      </a:r>
                    </a:p>
                  </a:txBody>
                  <a:tcPr marL="91434" marR="91434" marT="45724" marB="45724"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0,12</a:t>
                      </a:r>
                    </a:p>
                  </a:txBody>
                  <a:tcPr marL="91434" marR="91434" marT="45724" marB="45724"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2147827500"/>
                  </a:ext>
                </a:extLst>
              </a:tr>
              <a:tr h="334963">
                <a:tc>
                  <a:txBody>
                    <a:bodyPr/>
                    <a:lstStyle>
                      <a:lvl1pPr eaLnBrk="0" hangingPunct="0">
                        <a:spcBef>
                          <a:spcPts val="7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Vejiga, esófago, hígado y tiroides</a:t>
                      </a:r>
                    </a:p>
                  </a:txBody>
                  <a:tcPr marL="91434" marR="91434" marT="45724" marB="4572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0,05</a:t>
                      </a:r>
                    </a:p>
                  </a:txBody>
                  <a:tcPr marL="91434" marR="91434" marT="45724" marB="45724"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0,04</a:t>
                      </a:r>
                    </a:p>
                  </a:txBody>
                  <a:tcPr marL="91434" marR="91434" marT="45724" marB="45724"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268781004"/>
                  </a:ext>
                </a:extLst>
              </a:tr>
              <a:tr h="579438">
                <a:tc>
                  <a:txBody>
                    <a:bodyPr/>
                    <a:lstStyle>
                      <a:lvl1pPr eaLnBrk="0" hangingPunct="0">
                        <a:spcBef>
                          <a:spcPts val="7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Superficie ósea, cerebro, glándulas salivales, piel</a:t>
                      </a:r>
                    </a:p>
                  </a:txBody>
                  <a:tcPr marL="91434" marR="91434" marT="45724" marB="4572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0,01</a:t>
                      </a:r>
                    </a:p>
                  </a:txBody>
                  <a:tcPr marL="91434" marR="91434" marT="45724" marB="45724"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0,01</a:t>
                      </a:r>
                    </a:p>
                  </a:txBody>
                  <a:tcPr marL="91434" marR="91434" marT="45724" marB="45724"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2879954130"/>
                  </a:ext>
                </a:extLst>
              </a:tr>
              <a:tr h="373063">
                <a:tc>
                  <a:txBody>
                    <a:bodyPr/>
                    <a:lstStyle>
                      <a:lvl1pPr eaLnBrk="0" hangingPunct="0">
                        <a:spcBef>
                          <a:spcPts val="7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Cerebro, glándulas salivares</a:t>
                      </a:r>
                    </a:p>
                  </a:txBody>
                  <a:tcPr marL="91434" marR="91434" marT="45724" marB="45724"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736600" algn="l"/>
                          <a:tab pos="1719263" algn="l"/>
                          <a:tab pos="2176463" algn="l"/>
                          <a:tab pos="2633663" algn="l"/>
                          <a:tab pos="3090863" algn="l"/>
                          <a:tab pos="3548063" algn="l"/>
                          <a:tab pos="4005263" algn="l"/>
                          <a:tab pos="4462463" algn="l"/>
                          <a:tab pos="4919663" algn="l"/>
                          <a:tab pos="5376863" algn="l"/>
                          <a:tab pos="5834063" algn="l"/>
                          <a:tab pos="6291263" algn="l"/>
                          <a:tab pos="6748463"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a:t>
                      </a:r>
                    </a:p>
                  </a:txBody>
                  <a:tcPr marL="91434" marR="91434" marT="45724" marB="45724" horzOverflow="overflow">
                    <a:lnL>
                      <a:noFill/>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endPar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endParaRPr>
                    </a:p>
                  </a:txBody>
                  <a:tcPr marL="91434" marR="91434" marT="45724" marB="45724" horzOverflow="overflow">
                    <a:lnL w="12700" cap="flat" cmpd="sng" algn="ctr">
                      <a:solidFill>
                        <a:schemeClr val="tx1"/>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7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rgbClr val="000000"/>
                          </a:solidFill>
                          <a:latin typeface="Arial" panose="020B0604020202020204" pitchFamily="34" charset="0"/>
                          <a:ea typeface="ＭＳ Ｐゴシック" panose="020B0600070205080204" pitchFamily="34" charset="-128"/>
                        </a:defRPr>
                      </a:lvl1pPr>
                      <a:lvl2pPr eaLnBrk="0" hangingPunct="0">
                        <a:spcBef>
                          <a:spcPts val="6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000">
                          <a:solidFill>
                            <a:srgbClr val="000000"/>
                          </a:solidFill>
                          <a:latin typeface="Arial" panose="020B0604020202020204" pitchFamily="34" charset="0"/>
                          <a:ea typeface="ＭＳ Ｐゴシック" panose="020B0600070205080204" pitchFamily="34" charset="-128"/>
                        </a:defRPr>
                      </a:lvl2pPr>
                      <a:lvl3pPr eaLnBrk="0" hangingPunct="0">
                        <a:spcBef>
                          <a:spcPts val="50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ea typeface="ＭＳ Ｐゴシック" panose="020B0600070205080204" pitchFamily="34" charset="-128"/>
                        </a:defRPr>
                      </a:lvl3pPr>
                      <a:lvl4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4pPr>
                      <a:lvl5pPr eaLnBrk="0" hangingPunct="0">
                        <a:spcBef>
                          <a:spcPts val="450"/>
                        </a:spcBef>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5pPr>
                      <a:lvl6pPr marL="25146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6pPr>
                      <a:lvl7pPr marL="29718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7pPr>
                      <a:lvl8pPr marL="34290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8pPr>
                      <a:lvl9pPr marL="3886200" indent="-228600" defTabSz="449263" eaLnBrk="0" fontAlgn="base" hangingPunct="0">
                        <a:spcBef>
                          <a:spcPts val="450"/>
                        </a:spcBef>
                        <a:spcAft>
                          <a:spcPct val="0"/>
                        </a:spcAft>
                        <a:buClr>
                          <a:srgbClr val="000000"/>
                        </a:buClr>
                        <a:buSzPct val="100000"/>
                        <a:buFont typeface="Times New Roman" panose="02020603050405020304" pitchFamily="18" charset="0"/>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1600">
                          <a:solidFill>
                            <a:srgbClr val="000000"/>
                          </a:solidFill>
                          <a:latin typeface="Arial" panose="020B0604020202020204" pitchFamily="34" charset="0"/>
                          <a:ea typeface="ＭＳ Ｐゴシック" panose="020B0600070205080204" pitchFamily="34" charset="-128"/>
                        </a:defRPr>
                      </a:lvl9pPr>
                    </a:lstStyle>
                    <a:p>
                      <a:pPr marL="0" marR="0" lvl="0" indent="0" algn="ctr"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tab pos="-525463" algn="l"/>
                          <a:tab pos="457200" algn="l"/>
                          <a:tab pos="914400" algn="l"/>
                          <a:tab pos="1371600" algn="l"/>
                          <a:tab pos="1828800" algn="l"/>
                          <a:tab pos="2286000" algn="l"/>
                          <a:tab pos="2743200" algn="l"/>
                          <a:tab pos="3200400" algn="l"/>
                          <a:tab pos="3657600" algn="l"/>
                          <a:tab pos="4114800" algn="l"/>
                          <a:tab pos="4572000" algn="l"/>
                          <a:tab pos="5029200" algn="l"/>
                          <a:tab pos="5486400" algn="l"/>
                        </a:tabLst>
                      </a:pPr>
                      <a:r>
                        <a:rPr kumimoji="0" lang="es-ES" altLang="es-ES" sz="1600" b="0" i="0" u="none" strike="noStrike" cap="none" normalizeH="0" baseline="0">
                          <a:ln>
                            <a:noFill/>
                          </a:ln>
                          <a:solidFill>
                            <a:schemeClr val="tx1"/>
                          </a:solidFill>
                          <a:effectLst/>
                          <a:latin typeface="AvantGarde Bk BT" pitchFamily="34" charset="0"/>
                          <a:ea typeface="ＭＳ Ｐゴシック" panose="020B0600070205080204" pitchFamily="34" charset="-128"/>
                        </a:rPr>
                        <a:t>0,01</a:t>
                      </a:r>
                    </a:p>
                  </a:txBody>
                  <a:tcPr marL="91434" marR="91434" marT="45724" marB="45724"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8371615"/>
                  </a:ext>
                </a:extLst>
              </a:tr>
            </a:tbl>
          </a:graphicData>
        </a:graphic>
      </p:graphicFrame>
      <p:sp>
        <p:nvSpPr>
          <p:cNvPr id="45100" name="Rectangle 108">
            <a:extLst>
              <a:ext uri="{FF2B5EF4-FFF2-40B4-BE49-F238E27FC236}">
                <a16:creationId xmlns:a16="http://schemas.microsoft.com/office/drawing/2014/main" id="{E25BAC05-403C-8BE7-9659-871CF0C26D2E}"/>
              </a:ext>
            </a:extLst>
          </p:cNvPr>
          <p:cNvSpPr>
            <a:spLocks noChangeArrowheads="1"/>
          </p:cNvSpPr>
          <p:nvPr/>
        </p:nvSpPr>
        <p:spPr bwMode="auto">
          <a:xfrm>
            <a:off x="3397250" y="220663"/>
            <a:ext cx="5135563" cy="5207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r" eaLnBrk="1" hangingPunct="1"/>
            <a:r>
              <a:rPr lang="es-ES" altLang="es-ES" sz="2800" b="1">
                <a:solidFill>
                  <a:srgbClr val="000000"/>
                </a:solidFill>
                <a:latin typeface="AvantGarde Bk BT" pitchFamily="34" charset="0"/>
              </a:rPr>
              <a:t>MAGNITUDES LIMITADORAS (II)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20482"/>
                                        </p:tgtEl>
                                        <p:attrNameLst>
                                          <p:attrName>style.visibility</p:attrName>
                                        </p:attrNameLst>
                                      </p:cBhvr>
                                      <p:to>
                                        <p:strVal val="visible"/>
                                      </p:to>
                                    </p:set>
                                    <p:anim calcmode="lin" valueType="num">
                                      <p:cBhvr additive="repl">
                                        <p:cTn id="7" dur="500" fill="hold"/>
                                        <p:tgtEl>
                                          <p:spTgt spid="20482"/>
                                        </p:tgtEl>
                                        <p:attrNameLst>
                                          <p:attrName>ppt_x</p:attrName>
                                        </p:attrNameLst>
                                      </p:cBhvr>
                                      <p:tavLst>
                                        <p:tav tm="100000">
                                          <p:val>
                                            <p:strVal val="0-#ppt_w/2"/>
                                          </p:val>
                                        </p:tav>
                                        <p:tav>
                                          <p:val>
                                            <p:strVal val="#ppt_x"/>
                                          </p:val>
                                        </p:tav>
                                      </p:tavLst>
                                    </p:anim>
                                    <p:anim calcmode="lin" valueType="num">
                                      <p:cBhvr additive="repl">
                                        <p:cTn id="8" dur="500" fill="hold"/>
                                        <p:tgtEl>
                                          <p:spTgt spid="20482"/>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20487"/>
                                        </p:tgtEl>
                                        <p:attrNameLst>
                                          <p:attrName>style.visibility</p:attrName>
                                        </p:attrNameLst>
                                      </p:cBhvr>
                                      <p:to>
                                        <p:strVal val="visible"/>
                                      </p:to>
                                    </p:set>
                                    <p:anim calcmode="lin" valueType="num">
                                      <p:cBhvr additive="repl">
                                        <p:cTn id="13" dur="500" fill="hold"/>
                                        <p:tgtEl>
                                          <p:spTgt spid="20487"/>
                                        </p:tgtEl>
                                        <p:attrNameLst>
                                          <p:attrName>ppt_x</p:attrName>
                                        </p:attrNameLst>
                                      </p:cBhvr>
                                      <p:tavLst>
                                        <p:tav tm="100000">
                                          <p:val>
                                            <p:strVal val="0-#ppt_w/2"/>
                                          </p:val>
                                        </p:tav>
                                        <p:tav>
                                          <p:val>
                                            <p:strVal val="#ppt_x"/>
                                          </p:val>
                                        </p:tav>
                                      </p:tavLst>
                                    </p:anim>
                                    <p:anim calcmode="lin" valueType="num">
                                      <p:cBhvr additive="repl">
                                        <p:cTn id="14" dur="500" fill="hold"/>
                                        <p:tgtEl>
                                          <p:spTgt spid="20487"/>
                                        </p:tgtEl>
                                        <p:attrNameLst>
                                          <p:attrName>ppt_y</p:attrName>
                                        </p:attrNameLst>
                                      </p:cBhvr>
                                      <p:tavLst>
                                        <p:tav tm="100000">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additive="repl">
                                        <p:cTn id="18" dur="1" fill="hold">
                                          <p:stCondLst>
                                            <p:cond delay="0"/>
                                          </p:stCondLst>
                                        </p:cTn>
                                        <p:tgtEl>
                                          <p:spTgt spid="20489"/>
                                        </p:tgtEl>
                                        <p:attrNameLst>
                                          <p:attrName>style.visibility</p:attrName>
                                        </p:attrNameLst>
                                      </p:cBhvr>
                                      <p:to>
                                        <p:strVal val="visible"/>
                                      </p:to>
                                    </p:set>
                                    <p:anim calcmode="lin" valueType="num">
                                      <p:cBhvr additive="repl">
                                        <p:cTn id="19" dur="500" fill="hold"/>
                                        <p:tgtEl>
                                          <p:spTgt spid="20489"/>
                                        </p:tgtEl>
                                        <p:attrNameLst>
                                          <p:attrName>ppt_x</p:attrName>
                                        </p:attrNameLst>
                                      </p:cBhvr>
                                      <p:tavLst>
                                        <p:tav tm="100000">
                                          <p:val>
                                            <p:strVal val="0-#ppt_w/2"/>
                                          </p:val>
                                        </p:tav>
                                        <p:tav>
                                          <p:val>
                                            <p:strVal val="#ppt_x"/>
                                          </p:val>
                                        </p:tav>
                                      </p:tavLst>
                                    </p:anim>
                                    <p:anim calcmode="lin" valueType="num">
                                      <p:cBhvr additive="repl">
                                        <p:cTn id="20" dur="500" fill="hold"/>
                                        <p:tgtEl>
                                          <p:spTgt spid="20489"/>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B42864F3-A1AA-3242-8A8B-09CDA5EC928C}"/>
              </a:ext>
            </a:extLst>
          </p:cNvPr>
          <p:cNvSpPr>
            <a:spLocks noChangeArrowheads="1"/>
          </p:cNvSpPr>
          <p:nvPr/>
        </p:nvSpPr>
        <p:spPr bwMode="auto">
          <a:xfrm>
            <a:off x="304800" y="1600200"/>
            <a:ext cx="8534400" cy="3352800"/>
          </a:xfrm>
          <a:prstGeom prst="rect">
            <a:avLst/>
          </a:prstGeom>
          <a:solidFill>
            <a:srgbClr val="FFC000"/>
          </a:solidFill>
          <a:ln w="9525">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10" name="Rectangle 3">
            <a:extLst>
              <a:ext uri="{FF2B5EF4-FFF2-40B4-BE49-F238E27FC236}">
                <a16:creationId xmlns:a16="http://schemas.microsoft.com/office/drawing/2014/main" id="{00D13966-0C47-5442-AE26-11CF2472FF36}"/>
              </a:ext>
            </a:extLst>
          </p:cNvPr>
          <p:cNvSpPr>
            <a:spLocks noChangeArrowheads="1"/>
          </p:cNvSpPr>
          <p:nvPr/>
        </p:nvSpPr>
        <p:spPr bwMode="auto">
          <a:xfrm>
            <a:off x="304800" y="4953000"/>
            <a:ext cx="8534400" cy="1371600"/>
          </a:xfrm>
          <a:prstGeom prst="rect">
            <a:avLst/>
          </a:prstGeom>
          <a:solidFill>
            <a:srgbClr val="DDDDFF"/>
          </a:solidFill>
          <a:ln w="9525">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11" name="Text Box 4">
            <a:extLst>
              <a:ext uri="{FF2B5EF4-FFF2-40B4-BE49-F238E27FC236}">
                <a16:creationId xmlns:a16="http://schemas.microsoft.com/office/drawing/2014/main" id="{F6A38706-0B5D-9748-AA4C-824ADB0EF422}"/>
              </a:ext>
            </a:extLst>
          </p:cNvPr>
          <p:cNvSpPr txBox="1">
            <a:spLocks noChangeArrowheads="1"/>
          </p:cNvSpPr>
          <p:nvPr/>
        </p:nvSpPr>
        <p:spPr bwMode="auto">
          <a:xfrm>
            <a:off x="304800" y="317500"/>
            <a:ext cx="8534400" cy="1262063"/>
          </a:xfrm>
          <a:prstGeom prst="rect">
            <a:avLst/>
          </a:prstGeom>
          <a:solidFill>
            <a:srgbClr val="CCCCFF"/>
          </a:solidFill>
          <a:ln w="38100">
            <a:solidFill>
              <a:schemeClr val="tx1"/>
            </a:solidFill>
            <a:miter lim="800000"/>
            <a:headEnd/>
            <a:tailEnd/>
          </a:ln>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lnSpc>
                <a:spcPct val="100000"/>
              </a:lnSpc>
              <a:spcBef>
                <a:spcPct val="0"/>
              </a:spcBef>
              <a:buFontTx/>
              <a:buNone/>
            </a:pPr>
            <a:r>
              <a:rPr lang="es-ES" altLang="es-ES_tradnl" sz="3200" b="1">
                <a:solidFill>
                  <a:srgbClr val="002060"/>
                </a:solidFill>
                <a:latin typeface="AvantGarde Bk BT" pitchFamily="34" charset="0"/>
              </a:rPr>
              <a:t>PERIODO DE SEMIDESINTEGRACIÓN:</a:t>
            </a:r>
          </a:p>
          <a:p>
            <a:pPr algn="ctr">
              <a:lnSpc>
                <a:spcPct val="100000"/>
              </a:lnSpc>
              <a:spcBef>
                <a:spcPct val="0"/>
              </a:spcBef>
              <a:buFontTx/>
              <a:buNone/>
            </a:pPr>
            <a:r>
              <a:rPr lang="es-ES" altLang="es-ES_tradnl" sz="2400" b="1">
                <a:solidFill>
                  <a:srgbClr val="990000"/>
                </a:solidFill>
                <a:latin typeface="AvantGarde Bk BT" pitchFamily="34" charset="0"/>
              </a:rPr>
              <a:t>Ritmo de desintegración: </a:t>
            </a:r>
            <a:r>
              <a:rPr lang="es-ES" altLang="es-ES_tradnl" sz="2000">
                <a:latin typeface="AvantGarde Bk BT" pitchFamily="34" charset="0"/>
              </a:rPr>
              <a:t>tiempo que ha de transcurrir para que la actividad de la muestra decaiga a la mitad</a:t>
            </a:r>
          </a:p>
        </p:txBody>
      </p:sp>
      <p:grpSp>
        <p:nvGrpSpPr>
          <p:cNvPr id="43012" name="Group 5">
            <a:extLst>
              <a:ext uri="{FF2B5EF4-FFF2-40B4-BE49-F238E27FC236}">
                <a16:creationId xmlns:a16="http://schemas.microsoft.com/office/drawing/2014/main" id="{17ACADB2-A513-2842-8F8E-4B160630ED5D}"/>
              </a:ext>
            </a:extLst>
          </p:cNvPr>
          <p:cNvGrpSpPr>
            <a:grpSpLocks/>
          </p:cNvGrpSpPr>
          <p:nvPr/>
        </p:nvGrpSpPr>
        <p:grpSpPr bwMode="auto">
          <a:xfrm>
            <a:off x="685800" y="2092325"/>
            <a:ext cx="4800600" cy="2632075"/>
            <a:chOff x="1296" y="1200"/>
            <a:chExt cx="3024" cy="1658"/>
          </a:xfrm>
        </p:grpSpPr>
        <p:sp>
          <p:nvSpPr>
            <p:cNvPr id="43016" name="Oval 6" descr="Mármol verde">
              <a:extLst>
                <a:ext uri="{FF2B5EF4-FFF2-40B4-BE49-F238E27FC236}">
                  <a16:creationId xmlns:a16="http://schemas.microsoft.com/office/drawing/2014/main" id="{CB80697A-9073-D54D-AD5F-7824F6B93B8E}"/>
                </a:ext>
              </a:extLst>
            </p:cNvPr>
            <p:cNvSpPr>
              <a:spLocks noChangeArrowheads="1"/>
            </p:cNvSpPr>
            <p:nvPr/>
          </p:nvSpPr>
          <p:spPr bwMode="auto">
            <a:xfrm>
              <a:off x="2045" y="1333"/>
              <a:ext cx="75" cy="70"/>
            </a:xfrm>
            <a:prstGeom prst="ellipse">
              <a:avLst/>
            </a:prstGeom>
            <a:blipFill dpi="0" rotWithShape="0">
              <a:blip r:embed="rId2"/>
              <a:srcRect/>
              <a:tile tx="0" ty="0" sx="100000" sy="100000" flip="none" algn="tl"/>
            </a:blip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17" name="Rectangle 7">
              <a:extLst>
                <a:ext uri="{FF2B5EF4-FFF2-40B4-BE49-F238E27FC236}">
                  <a16:creationId xmlns:a16="http://schemas.microsoft.com/office/drawing/2014/main" id="{93885BFD-E303-534B-BD67-2A5226919422}"/>
                </a:ext>
              </a:extLst>
            </p:cNvPr>
            <p:cNvSpPr>
              <a:spLocks noChangeArrowheads="1"/>
            </p:cNvSpPr>
            <p:nvPr/>
          </p:nvSpPr>
          <p:spPr bwMode="auto">
            <a:xfrm>
              <a:off x="1296" y="1200"/>
              <a:ext cx="905" cy="1113"/>
            </a:xfrm>
            <a:prstGeom prst="rect">
              <a:avLst/>
            </a:prstGeom>
            <a:noFill/>
            <a:ln w="508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18" name="Oval 8">
              <a:extLst>
                <a:ext uri="{FF2B5EF4-FFF2-40B4-BE49-F238E27FC236}">
                  <a16:creationId xmlns:a16="http://schemas.microsoft.com/office/drawing/2014/main" id="{C75C2E78-69E0-A340-B361-E3999295C995}"/>
                </a:ext>
              </a:extLst>
            </p:cNvPr>
            <p:cNvSpPr>
              <a:spLocks noChangeArrowheads="1"/>
            </p:cNvSpPr>
            <p:nvPr/>
          </p:nvSpPr>
          <p:spPr bwMode="auto">
            <a:xfrm>
              <a:off x="1370" y="1274"/>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19" name="Oval 9">
              <a:extLst>
                <a:ext uri="{FF2B5EF4-FFF2-40B4-BE49-F238E27FC236}">
                  <a16:creationId xmlns:a16="http://schemas.microsoft.com/office/drawing/2014/main" id="{788265AF-D857-7C41-BB28-D816E6EC5547}"/>
                </a:ext>
              </a:extLst>
            </p:cNvPr>
            <p:cNvSpPr>
              <a:spLocks noChangeArrowheads="1"/>
            </p:cNvSpPr>
            <p:nvPr/>
          </p:nvSpPr>
          <p:spPr bwMode="auto">
            <a:xfrm>
              <a:off x="1582" y="1274"/>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20" name="Oval 10">
              <a:extLst>
                <a:ext uri="{FF2B5EF4-FFF2-40B4-BE49-F238E27FC236}">
                  <a16:creationId xmlns:a16="http://schemas.microsoft.com/office/drawing/2014/main" id="{A5B3FC9A-222B-A840-9B9F-5B9E93936E37}"/>
                </a:ext>
              </a:extLst>
            </p:cNvPr>
            <p:cNvSpPr>
              <a:spLocks noChangeArrowheads="1"/>
            </p:cNvSpPr>
            <p:nvPr/>
          </p:nvSpPr>
          <p:spPr bwMode="auto">
            <a:xfrm>
              <a:off x="1794" y="1274"/>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21" name="Oval 11">
              <a:extLst>
                <a:ext uri="{FF2B5EF4-FFF2-40B4-BE49-F238E27FC236}">
                  <a16:creationId xmlns:a16="http://schemas.microsoft.com/office/drawing/2014/main" id="{F76C6302-25E6-A24B-993F-56D5A6CBCA97}"/>
                </a:ext>
              </a:extLst>
            </p:cNvPr>
            <p:cNvSpPr>
              <a:spLocks noChangeArrowheads="1"/>
            </p:cNvSpPr>
            <p:nvPr/>
          </p:nvSpPr>
          <p:spPr bwMode="auto">
            <a:xfrm>
              <a:off x="2006" y="1274"/>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22" name="Oval 12">
              <a:extLst>
                <a:ext uri="{FF2B5EF4-FFF2-40B4-BE49-F238E27FC236}">
                  <a16:creationId xmlns:a16="http://schemas.microsoft.com/office/drawing/2014/main" id="{B3EA7C82-33EE-944A-A5B9-85C15D294309}"/>
                </a:ext>
              </a:extLst>
            </p:cNvPr>
            <p:cNvSpPr>
              <a:spLocks noChangeArrowheads="1"/>
            </p:cNvSpPr>
            <p:nvPr/>
          </p:nvSpPr>
          <p:spPr bwMode="auto">
            <a:xfrm>
              <a:off x="1370" y="1444"/>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23" name="Oval 13">
              <a:extLst>
                <a:ext uri="{FF2B5EF4-FFF2-40B4-BE49-F238E27FC236}">
                  <a16:creationId xmlns:a16="http://schemas.microsoft.com/office/drawing/2014/main" id="{D9842130-1A38-5B4D-82D3-BDA17C3A4D5E}"/>
                </a:ext>
              </a:extLst>
            </p:cNvPr>
            <p:cNvSpPr>
              <a:spLocks noChangeArrowheads="1"/>
            </p:cNvSpPr>
            <p:nvPr/>
          </p:nvSpPr>
          <p:spPr bwMode="auto">
            <a:xfrm>
              <a:off x="1582" y="1444"/>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24" name="Oval 14">
              <a:extLst>
                <a:ext uri="{FF2B5EF4-FFF2-40B4-BE49-F238E27FC236}">
                  <a16:creationId xmlns:a16="http://schemas.microsoft.com/office/drawing/2014/main" id="{FFDC2222-2210-0C49-BC3B-A035DA928388}"/>
                </a:ext>
              </a:extLst>
            </p:cNvPr>
            <p:cNvSpPr>
              <a:spLocks noChangeArrowheads="1"/>
            </p:cNvSpPr>
            <p:nvPr/>
          </p:nvSpPr>
          <p:spPr bwMode="auto">
            <a:xfrm>
              <a:off x="1794" y="1444"/>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25" name="Oval 15">
              <a:extLst>
                <a:ext uri="{FF2B5EF4-FFF2-40B4-BE49-F238E27FC236}">
                  <a16:creationId xmlns:a16="http://schemas.microsoft.com/office/drawing/2014/main" id="{E15C9824-3904-FB48-BE77-19DC1F3D3342}"/>
                </a:ext>
              </a:extLst>
            </p:cNvPr>
            <p:cNvSpPr>
              <a:spLocks noChangeArrowheads="1"/>
            </p:cNvSpPr>
            <p:nvPr/>
          </p:nvSpPr>
          <p:spPr bwMode="auto">
            <a:xfrm>
              <a:off x="2006" y="1444"/>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26" name="Oval 16">
              <a:extLst>
                <a:ext uri="{FF2B5EF4-FFF2-40B4-BE49-F238E27FC236}">
                  <a16:creationId xmlns:a16="http://schemas.microsoft.com/office/drawing/2014/main" id="{C81C9F4C-9FE8-CD45-8B73-E2ADAD23CA7F}"/>
                </a:ext>
              </a:extLst>
            </p:cNvPr>
            <p:cNvSpPr>
              <a:spLocks noChangeArrowheads="1"/>
            </p:cNvSpPr>
            <p:nvPr/>
          </p:nvSpPr>
          <p:spPr bwMode="auto">
            <a:xfrm>
              <a:off x="1370" y="1612"/>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27" name="Oval 17">
              <a:extLst>
                <a:ext uri="{FF2B5EF4-FFF2-40B4-BE49-F238E27FC236}">
                  <a16:creationId xmlns:a16="http://schemas.microsoft.com/office/drawing/2014/main" id="{A32F5975-F0FD-5F45-9C25-DF47A3A2BF25}"/>
                </a:ext>
              </a:extLst>
            </p:cNvPr>
            <p:cNvSpPr>
              <a:spLocks noChangeArrowheads="1"/>
            </p:cNvSpPr>
            <p:nvPr/>
          </p:nvSpPr>
          <p:spPr bwMode="auto">
            <a:xfrm>
              <a:off x="1582" y="1612"/>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28" name="Oval 18">
              <a:extLst>
                <a:ext uri="{FF2B5EF4-FFF2-40B4-BE49-F238E27FC236}">
                  <a16:creationId xmlns:a16="http://schemas.microsoft.com/office/drawing/2014/main" id="{BAF84BC4-0338-FC41-94C9-91A68E305156}"/>
                </a:ext>
              </a:extLst>
            </p:cNvPr>
            <p:cNvSpPr>
              <a:spLocks noChangeArrowheads="1"/>
            </p:cNvSpPr>
            <p:nvPr/>
          </p:nvSpPr>
          <p:spPr bwMode="auto">
            <a:xfrm>
              <a:off x="1794" y="1612"/>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29" name="Oval 19">
              <a:extLst>
                <a:ext uri="{FF2B5EF4-FFF2-40B4-BE49-F238E27FC236}">
                  <a16:creationId xmlns:a16="http://schemas.microsoft.com/office/drawing/2014/main" id="{8CE32435-6612-4345-85EF-97E9E50E158E}"/>
                </a:ext>
              </a:extLst>
            </p:cNvPr>
            <p:cNvSpPr>
              <a:spLocks noChangeArrowheads="1"/>
            </p:cNvSpPr>
            <p:nvPr/>
          </p:nvSpPr>
          <p:spPr bwMode="auto">
            <a:xfrm>
              <a:off x="2006" y="1612"/>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30" name="Oval 20">
              <a:extLst>
                <a:ext uri="{FF2B5EF4-FFF2-40B4-BE49-F238E27FC236}">
                  <a16:creationId xmlns:a16="http://schemas.microsoft.com/office/drawing/2014/main" id="{7E8FFBF5-BAA0-C14D-B0E7-E6CD135F9698}"/>
                </a:ext>
              </a:extLst>
            </p:cNvPr>
            <p:cNvSpPr>
              <a:spLocks noChangeArrowheads="1"/>
            </p:cNvSpPr>
            <p:nvPr/>
          </p:nvSpPr>
          <p:spPr bwMode="auto">
            <a:xfrm>
              <a:off x="1370" y="1781"/>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31" name="Oval 21">
              <a:extLst>
                <a:ext uri="{FF2B5EF4-FFF2-40B4-BE49-F238E27FC236}">
                  <a16:creationId xmlns:a16="http://schemas.microsoft.com/office/drawing/2014/main" id="{9407942D-DA6F-D64F-BA79-5703ACD08C08}"/>
                </a:ext>
              </a:extLst>
            </p:cNvPr>
            <p:cNvSpPr>
              <a:spLocks noChangeArrowheads="1"/>
            </p:cNvSpPr>
            <p:nvPr/>
          </p:nvSpPr>
          <p:spPr bwMode="auto">
            <a:xfrm>
              <a:off x="1582" y="1781"/>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32" name="Oval 22">
              <a:extLst>
                <a:ext uri="{FF2B5EF4-FFF2-40B4-BE49-F238E27FC236}">
                  <a16:creationId xmlns:a16="http://schemas.microsoft.com/office/drawing/2014/main" id="{226B1761-BAFD-ED41-BFF4-4CC9DC85D969}"/>
                </a:ext>
              </a:extLst>
            </p:cNvPr>
            <p:cNvSpPr>
              <a:spLocks noChangeArrowheads="1"/>
            </p:cNvSpPr>
            <p:nvPr/>
          </p:nvSpPr>
          <p:spPr bwMode="auto">
            <a:xfrm>
              <a:off x="1794" y="1781"/>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33" name="Oval 23">
              <a:extLst>
                <a:ext uri="{FF2B5EF4-FFF2-40B4-BE49-F238E27FC236}">
                  <a16:creationId xmlns:a16="http://schemas.microsoft.com/office/drawing/2014/main" id="{F0577434-6E04-6248-91A5-760DD8A327FE}"/>
                </a:ext>
              </a:extLst>
            </p:cNvPr>
            <p:cNvSpPr>
              <a:spLocks noChangeArrowheads="1"/>
            </p:cNvSpPr>
            <p:nvPr/>
          </p:nvSpPr>
          <p:spPr bwMode="auto">
            <a:xfrm>
              <a:off x="2006" y="1781"/>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34" name="Oval 24">
              <a:extLst>
                <a:ext uri="{FF2B5EF4-FFF2-40B4-BE49-F238E27FC236}">
                  <a16:creationId xmlns:a16="http://schemas.microsoft.com/office/drawing/2014/main" id="{FB2BCCB2-124A-FA41-B056-FDFCFCFF89C7}"/>
                </a:ext>
              </a:extLst>
            </p:cNvPr>
            <p:cNvSpPr>
              <a:spLocks noChangeArrowheads="1"/>
            </p:cNvSpPr>
            <p:nvPr/>
          </p:nvSpPr>
          <p:spPr bwMode="auto">
            <a:xfrm>
              <a:off x="1370" y="1950"/>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35" name="Oval 25">
              <a:extLst>
                <a:ext uri="{FF2B5EF4-FFF2-40B4-BE49-F238E27FC236}">
                  <a16:creationId xmlns:a16="http://schemas.microsoft.com/office/drawing/2014/main" id="{F4B0E044-BA23-0A46-B8B0-53C06CC8DB6C}"/>
                </a:ext>
              </a:extLst>
            </p:cNvPr>
            <p:cNvSpPr>
              <a:spLocks noChangeArrowheads="1"/>
            </p:cNvSpPr>
            <p:nvPr/>
          </p:nvSpPr>
          <p:spPr bwMode="auto">
            <a:xfrm>
              <a:off x="1582" y="1950"/>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36" name="Oval 26">
              <a:extLst>
                <a:ext uri="{FF2B5EF4-FFF2-40B4-BE49-F238E27FC236}">
                  <a16:creationId xmlns:a16="http://schemas.microsoft.com/office/drawing/2014/main" id="{739159FA-1105-D94A-B4B2-7E8D8492F4A1}"/>
                </a:ext>
              </a:extLst>
            </p:cNvPr>
            <p:cNvSpPr>
              <a:spLocks noChangeArrowheads="1"/>
            </p:cNvSpPr>
            <p:nvPr/>
          </p:nvSpPr>
          <p:spPr bwMode="auto">
            <a:xfrm>
              <a:off x="1794" y="1950"/>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37" name="Oval 27">
              <a:extLst>
                <a:ext uri="{FF2B5EF4-FFF2-40B4-BE49-F238E27FC236}">
                  <a16:creationId xmlns:a16="http://schemas.microsoft.com/office/drawing/2014/main" id="{E7F17A2E-4AA3-DC47-A5AD-5352BE7080B2}"/>
                </a:ext>
              </a:extLst>
            </p:cNvPr>
            <p:cNvSpPr>
              <a:spLocks noChangeArrowheads="1"/>
            </p:cNvSpPr>
            <p:nvPr/>
          </p:nvSpPr>
          <p:spPr bwMode="auto">
            <a:xfrm>
              <a:off x="2006" y="1950"/>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38" name="Oval 28">
              <a:extLst>
                <a:ext uri="{FF2B5EF4-FFF2-40B4-BE49-F238E27FC236}">
                  <a16:creationId xmlns:a16="http://schemas.microsoft.com/office/drawing/2014/main" id="{0DAF97FC-9EFB-0342-8FC8-0E3CC950D484}"/>
                </a:ext>
              </a:extLst>
            </p:cNvPr>
            <p:cNvSpPr>
              <a:spLocks noChangeArrowheads="1"/>
            </p:cNvSpPr>
            <p:nvPr/>
          </p:nvSpPr>
          <p:spPr bwMode="auto">
            <a:xfrm>
              <a:off x="1370" y="2119"/>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39" name="Oval 29">
              <a:extLst>
                <a:ext uri="{FF2B5EF4-FFF2-40B4-BE49-F238E27FC236}">
                  <a16:creationId xmlns:a16="http://schemas.microsoft.com/office/drawing/2014/main" id="{9FB7D200-F503-EC49-9D4D-0826C38084A3}"/>
                </a:ext>
              </a:extLst>
            </p:cNvPr>
            <p:cNvSpPr>
              <a:spLocks noChangeArrowheads="1"/>
            </p:cNvSpPr>
            <p:nvPr/>
          </p:nvSpPr>
          <p:spPr bwMode="auto">
            <a:xfrm>
              <a:off x="1582" y="2119"/>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40" name="Oval 30">
              <a:extLst>
                <a:ext uri="{FF2B5EF4-FFF2-40B4-BE49-F238E27FC236}">
                  <a16:creationId xmlns:a16="http://schemas.microsoft.com/office/drawing/2014/main" id="{41D1ACC6-8BC0-0348-ADEC-DB13D8A01CAC}"/>
                </a:ext>
              </a:extLst>
            </p:cNvPr>
            <p:cNvSpPr>
              <a:spLocks noChangeArrowheads="1"/>
            </p:cNvSpPr>
            <p:nvPr/>
          </p:nvSpPr>
          <p:spPr bwMode="auto">
            <a:xfrm>
              <a:off x="1794" y="2119"/>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41" name="Oval 31">
              <a:extLst>
                <a:ext uri="{FF2B5EF4-FFF2-40B4-BE49-F238E27FC236}">
                  <a16:creationId xmlns:a16="http://schemas.microsoft.com/office/drawing/2014/main" id="{F892C5AA-1BB3-704D-9150-50209A10DC01}"/>
                </a:ext>
              </a:extLst>
            </p:cNvPr>
            <p:cNvSpPr>
              <a:spLocks noChangeArrowheads="1"/>
            </p:cNvSpPr>
            <p:nvPr/>
          </p:nvSpPr>
          <p:spPr bwMode="auto">
            <a:xfrm>
              <a:off x="2006" y="2119"/>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42" name="Rectangle 32">
              <a:extLst>
                <a:ext uri="{FF2B5EF4-FFF2-40B4-BE49-F238E27FC236}">
                  <a16:creationId xmlns:a16="http://schemas.microsoft.com/office/drawing/2014/main" id="{DB6D2A74-7D5D-054E-BFBD-7343C330A92B}"/>
                </a:ext>
              </a:extLst>
            </p:cNvPr>
            <p:cNvSpPr>
              <a:spLocks noChangeArrowheads="1"/>
            </p:cNvSpPr>
            <p:nvPr/>
          </p:nvSpPr>
          <p:spPr bwMode="auto">
            <a:xfrm>
              <a:off x="2356" y="1200"/>
              <a:ext cx="904" cy="1113"/>
            </a:xfrm>
            <a:prstGeom prst="rect">
              <a:avLst/>
            </a:prstGeom>
            <a:noFill/>
            <a:ln w="508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43" name="Oval 33">
              <a:extLst>
                <a:ext uri="{FF2B5EF4-FFF2-40B4-BE49-F238E27FC236}">
                  <a16:creationId xmlns:a16="http://schemas.microsoft.com/office/drawing/2014/main" id="{8B6D8A03-C9ED-8643-A3E0-5DEBE456001F}"/>
                </a:ext>
              </a:extLst>
            </p:cNvPr>
            <p:cNvSpPr>
              <a:spLocks noChangeArrowheads="1"/>
            </p:cNvSpPr>
            <p:nvPr/>
          </p:nvSpPr>
          <p:spPr bwMode="auto">
            <a:xfrm>
              <a:off x="2430" y="1274"/>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44" name="Oval 34">
              <a:extLst>
                <a:ext uri="{FF2B5EF4-FFF2-40B4-BE49-F238E27FC236}">
                  <a16:creationId xmlns:a16="http://schemas.microsoft.com/office/drawing/2014/main" id="{08E413EB-CD35-4044-B262-1268F47F1963}"/>
                </a:ext>
              </a:extLst>
            </p:cNvPr>
            <p:cNvSpPr>
              <a:spLocks noChangeArrowheads="1"/>
            </p:cNvSpPr>
            <p:nvPr/>
          </p:nvSpPr>
          <p:spPr bwMode="auto">
            <a:xfrm>
              <a:off x="2642" y="1274"/>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45" name="Oval 35">
              <a:extLst>
                <a:ext uri="{FF2B5EF4-FFF2-40B4-BE49-F238E27FC236}">
                  <a16:creationId xmlns:a16="http://schemas.microsoft.com/office/drawing/2014/main" id="{5BD8244A-699F-3A42-9AD5-19FA4F8CF57E}"/>
                </a:ext>
              </a:extLst>
            </p:cNvPr>
            <p:cNvSpPr>
              <a:spLocks noChangeArrowheads="1"/>
            </p:cNvSpPr>
            <p:nvPr/>
          </p:nvSpPr>
          <p:spPr bwMode="auto">
            <a:xfrm>
              <a:off x="2854" y="1274"/>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46" name="Oval 36">
              <a:extLst>
                <a:ext uri="{FF2B5EF4-FFF2-40B4-BE49-F238E27FC236}">
                  <a16:creationId xmlns:a16="http://schemas.microsoft.com/office/drawing/2014/main" id="{CFC9AF85-D18E-6149-A3DA-F8961AB57F3F}"/>
                </a:ext>
              </a:extLst>
            </p:cNvPr>
            <p:cNvSpPr>
              <a:spLocks noChangeArrowheads="1"/>
            </p:cNvSpPr>
            <p:nvPr/>
          </p:nvSpPr>
          <p:spPr bwMode="auto">
            <a:xfrm>
              <a:off x="3066" y="1274"/>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47" name="Oval 37">
              <a:extLst>
                <a:ext uri="{FF2B5EF4-FFF2-40B4-BE49-F238E27FC236}">
                  <a16:creationId xmlns:a16="http://schemas.microsoft.com/office/drawing/2014/main" id="{01B590C4-8209-7445-B961-1FB51FC5D3E9}"/>
                </a:ext>
              </a:extLst>
            </p:cNvPr>
            <p:cNvSpPr>
              <a:spLocks noChangeArrowheads="1"/>
            </p:cNvSpPr>
            <p:nvPr/>
          </p:nvSpPr>
          <p:spPr bwMode="auto">
            <a:xfrm>
              <a:off x="2430" y="1444"/>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48" name="Oval 38">
              <a:extLst>
                <a:ext uri="{FF2B5EF4-FFF2-40B4-BE49-F238E27FC236}">
                  <a16:creationId xmlns:a16="http://schemas.microsoft.com/office/drawing/2014/main" id="{440025D6-E45B-954A-9415-11E4C3C135B9}"/>
                </a:ext>
              </a:extLst>
            </p:cNvPr>
            <p:cNvSpPr>
              <a:spLocks noChangeArrowheads="1"/>
            </p:cNvSpPr>
            <p:nvPr/>
          </p:nvSpPr>
          <p:spPr bwMode="auto">
            <a:xfrm>
              <a:off x="2642" y="1444"/>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49" name="Oval 39">
              <a:extLst>
                <a:ext uri="{FF2B5EF4-FFF2-40B4-BE49-F238E27FC236}">
                  <a16:creationId xmlns:a16="http://schemas.microsoft.com/office/drawing/2014/main" id="{740A94E2-AF18-5946-B697-982CB714F03E}"/>
                </a:ext>
              </a:extLst>
            </p:cNvPr>
            <p:cNvSpPr>
              <a:spLocks noChangeArrowheads="1"/>
            </p:cNvSpPr>
            <p:nvPr/>
          </p:nvSpPr>
          <p:spPr bwMode="auto">
            <a:xfrm>
              <a:off x="2854" y="1444"/>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50" name="Oval 40">
              <a:extLst>
                <a:ext uri="{FF2B5EF4-FFF2-40B4-BE49-F238E27FC236}">
                  <a16:creationId xmlns:a16="http://schemas.microsoft.com/office/drawing/2014/main" id="{CB3B98C5-17C6-724D-A189-8F9AE6095369}"/>
                </a:ext>
              </a:extLst>
            </p:cNvPr>
            <p:cNvSpPr>
              <a:spLocks noChangeArrowheads="1"/>
            </p:cNvSpPr>
            <p:nvPr/>
          </p:nvSpPr>
          <p:spPr bwMode="auto">
            <a:xfrm>
              <a:off x="3066" y="1444"/>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51" name="Oval 41">
              <a:extLst>
                <a:ext uri="{FF2B5EF4-FFF2-40B4-BE49-F238E27FC236}">
                  <a16:creationId xmlns:a16="http://schemas.microsoft.com/office/drawing/2014/main" id="{55E85495-255C-284E-BCC1-042457C078D6}"/>
                </a:ext>
              </a:extLst>
            </p:cNvPr>
            <p:cNvSpPr>
              <a:spLocks noChangeArrowheads="1"/>
            </p:cNvSpPr>
            <p:nvPr/>
          </p:nvSpPr>
          <p:spPr bwMode="auto">
            <a:xfrm>
              <a:off x="2430" y="1612"/>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52" name="Oval 42">
              <a:extLst>
                <a:ext uri="{FF2B5EF4-FFF2-40B4-BE49-F238E27FC236}">
                  <a16:creationId xmlns:a16="http://schemas.microsoft.com/office/drawing/2014/main" id="{28C68184-2A20-AD4B-97E5-27FD552C0CDF}"/>
                </a:ext>
              </a:extLst>
            </p:cNvPr>
            <p:cNvSpPr>
              <a:spLocks noChangeArrowheads="1"/>
            </p:cNvSpPr>
            <p:nvPr/>
          </p:nvSpPr>
          <p:spPr bwMode="auto">
            <a:xfrm>
              <a:off x="2642" y="1612"/>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53" name="Oval 43">
              <a:extLst>
                <a:ext uri="{FF2B5EF4-FFF2-40B4-BE49-F238E27FC236}">
                  <a16:creationId xmlns:a16="http://schemas.microsoft.com/office/drawing/2014/main" id="{F3C317CC-3B6A-B845-97D8-2E775DCE46BC}"/>
                </a:ext>
              </a:extLst>
            </p:cNvPr>
            <p:cNvSpPr>
              <a:spLocks noChangeArrowheads="1"/>
            </p:cNvSpPr>
            <p:nvPr/>
          </p:nvSpPr>
          <p:spPr bwMode="auto">
            <a:xfrm>
              <a:off x="2854" y="1612"/>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54" name="Oval 44">
              <a:extLst>
                <a:ext uri="{FF2B5EF4-FFF2-40B4-BE49-F238E27FC236}">
                  <a16:creationId xmlns:a16="http://schemas.microsoft.com/office/drawing/2014/main" id="{009C62A9-DB55-334B-91CA-26C9857B2790}"/>
                </a:ext>
              </a:extLst>
            </p:cNvPr>
            <p:cNvSpPr>
              <a:spLocks noChangeArrowheads="1"/>
            </p:cNvSpPr>
            <p:nvPr/>
          </p:nvSpPr>
          <p:spPr bwMode="auto">
            <a:xfrm>
              <a:off x="3066" y="1612"/>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55" name="Oval 45">
              <a:extLst>
                <a:ext uri="{FF2B5EF4-FFF2-40B4-BE49-F238E27FC236}">
                  <a16:creationId xmlns:a16="http://schemas.microsoft.com/office/drawing/2014/main" id="{61FEBB14-31D8-8946-B568-BEDC3DA95CAC}"/>
                </a:ext>
              </a:extLst>
            </p:cNvPr>
            <p:cNvSpPr>
              <a:spLocks noChangeArrowheads="1"/>
            </p:cNvSpPr>
            <p:nvPr/>
          </p:nvSpPr>
          <p:spPr bwMode="auto">
            <a:xfrm>
              <a:off x="2430" y="1781"/>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56" name="Oval 46">
              <a:extLst>
                <a:ext uri="{FF2B5EF4-FFF2-40B4-BE49-F238E27FC236}">
                  <a16:creationId xmlns:a16="http://schemas.microsoft.com/office/drawing/2014/main" id="{59BFE0F2-3D78-9342-B839-D4B0641B2AB7}"/>
                </a:ext>
              </a:extLst>
            </p:cNvPr>
            <p:cNvSpPr>
              <a:spLocks noChangeArrowheads="1"/>
            </p:cNvSpPr>
            <p:nvPr/>
          </p:nvSpPr>
          <p:spPr bwMode="auto">
            <a:xfrm>
              <a:off x="2642" y="1781"/>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57" name="Oval 47">
              <a:extLst>
                <a:ext uri="{FF2B5EF4-FFF2-40B4-BE49-F238E27FC236}">
                  <a16:creationId xmlns:a16="http://schemas.microsoft.com/office/drawing/2014/main" id="{3918F03B-B14C-2344-9B7D-B45EF0E9F621}"/>
                </a:ext>
              </a:extLst>
            </p:cNvPr>
            <p:cNvSpPr>
              <a:spLocks noChangeArrowheads="1"/>
            </p:cNvSpPr>
            <p:nvPr/>
          </p:nvSpPr>
          <p:spPr bwMode="auto">
            <a:xfrm>
              <a:off x="2854" y="1781"/>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58" name="Oval 48">
              <a:extLst>
                <a:ext uri="{FF2B5EF4-FFF2-40B4-BE49-F238E27FC236}">
                  <a16:creationId xmlns:a16="http://schemas.microsoft.com/office/drawing/2014/main" id="{B7A23F3D-8A4B-E648-8B16-AB136D987D23}"/>
                </a:ext>
              </a:extLst>
            </p:cNvPr>
            <p:cNvSpPr>
              <a:spLocks noChangeArrowheads="1"/>
            </p:cNvSpPr>
            <p:nvPr/>
          </p:nvSpPr>
          <p:spPr bwMode="auto">
            <a:xfrm>
              <a:off x="3066" y="1781"/>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59" name="Oval 49">
              <a:extLst>
                <a:ext uri="{FF2B5EF4-FFF2-40B4-BE49-F238E27FC236}">
                  <a16:creationId xmlns:a16="http://schemas.microsoft.com/office/drawing/2014/main" id="{4098308D-602D-5749-AB14-BB45DE31DB9E}"/>
                </a:ext>
              </a:extLst>
            </p:cNvPr>
            <p:cNvSpPr>
              <a:spLocks noChangeArrowheads="1"/>
            </p:cNvSpPr>
            <p:nvPr/>
          </p:nvSpPr>
          <p:spPr bwMode="auto">
            <a:xfrm>
              <a:off x="2430" y="1950"/>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60" name="Oval 50">
              <a:extLst>
                <a:ext uri="{FF2B5EF4-FFF2-40B4-BE49-F238E27FC236}">
                  <a16:creationId xmlns:a16="http://schemas.microsoft.com/office/drawing/2014/main" id="{0D5E0F35-9AE9-714C-9A70-6739FCAF2A25}"/>
                </a:ext>
              </a:extLst>
            </p:cNvPr>
            <p:cNvSpPr>
              <a:spLocks noChangeArrowheads="1"/>
            </p:cNvSpPr>
            <p:nvPr/>
          </p:nvSpPr>
          <p:spPr bwMode="auto">
            <a:xfrm>
              <a:off x="2642" y="1950"/>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61" name="Oval 51">
              <a:extLst>
                <a:ext uri="{FF2B5EF4-FFF2-40B4-BE49-F238E27FC236}">
                  <a16:creationId xmlns:a16="http://schemas.microsoft.com/office/drawing/2014/main" id="{96AEAA5F-6637-184E-9B1C-F2A900BFCD61}"/>
                </a:ext>
              </a:extLst>
            </p:cNvPr>
            <p:cNvSpPr>
              <a:spLocks noChangeArrowheads="1"/>
            </p:cNvSpPr>
            <p:nvPr/>
          </p:nvSpPr>
          <p:spPr bwMode="auto">
            <a:xfrm>
              <a:off x="2854" y="1950"/>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62" name="Oval 52">
              <a:extLst>
                <a:ext uri="{FF2B5EF4-FFF2-40B4-BE49-F238E27FC236}">
                  <a16:creationId xmlns:a16="http://schemas.microsoft.com/office/drawing/2014/main" id="{4F16C6E5-3BCE-7F4A-AE82-270D9C27F9CA}"/>
                </a:ext>
              </a:extLst>
            </p:cNvPr>
            <p:cNvSpPr>
              <a:spLocks noChangeArrowheads="1"/>
            </p:cNvSpPr>
            <p:nvPr/>
          </p:nvSpPr>
          <p:spPr bwMode="auto">
            <a:xfrm>
              <a:off x="3066" y="1950"/>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63" name="Oval 53">
              <a:extLst>
                <a:ext uri="{FF2B5EF4-FFF2-40B4-BE49-F238E27FC236}">
                  <a16:creationId xmlns:a16="http://schemas.microsoft.com/office/drawing/2014/main" id="{FF584604-CAD6-1643-8E33-C22EB92C11D1}"/>
                </a:ext>
              </a:extLst>
            </p:cNvPr>
            <p:cNvSpPr>
              <a:spLocks noChangeArrowheads="1"/>
            </p:cNvSpPr>
            <p:nvPr/>
          </p:nvSpPr>
          <p:spPr bwMode="auto">
            <a:xfrm>
              <a:off x="2430" y="2119"/>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64" name="Oval 54">
              <a:extLst>
                <a:ext uri="{FF2B5EF4-FFF2-40B4-BE49-F238E27FC236}">
                  <a16:creationId xmlns:a16="http://schemas.microsoft.com/office/drawing/2014/main" id="{5B88FDF7-BB84-7F4C-8BEF-47BCFDF2A923}"/>
                </a:ext>
              </a:extLst>
            </p:cNvPr>
            <p:cNvSpPr>
              <a:spLocks noChangeArrowheads="1"/>
            </p:cNvSpPr>
            <p:nvPr/>
          </p:nvSpPr>
          <p:spPr bwMode="auto">
            <a:xfrm>
              <a:off x="2642" y="2119"/>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65" name="Oval 55">
              <a:extLst>
                <a:ext uri="{FF2B5EF4-FFF2-40B4-BE49-F238E27FC236}">
                  <a16:creationId xmlns:a16="http://schemas.microsoft.com/office/drawing/2014/main" id="{D280C4DB-331C-5849-AC66-2B858D499F6A}"/>
                </a:ext>
              </a:extLst>
            </p:cNvPr>
            <p:cNvSpPr>
              <a:spLocks noChangeArrowheads="1"/>
            </p:cNvSpPr>
            <p:nvPr/>
          </p:nvSpPr>
          <p:spPr bwMode="auto">
            <a:xfrm>
              <a:off x="2854" y="2119"/>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66" name="Oval 56">
              <a:extLst>
                <a:ext uri="{FF2B5EF4-FFF2-40B4-BE49-F238E27FC236}">
                  <a16:creationId xmlns:a16="http://schemas.microsoft.com/office/drawing/2014/main" id="{D774B926-B5F1-A142-B5BA-E8659C1FFCBA}"/>
                </a:ext>
              </a:extLst>
            </p:cNvPr>
            <p:cNvSpPr>
              <a:spLocks noChangeArrowheads="1"/>
            </p:cNvSpPr>
            <p:nvPr/>
          </p:nvSpPr>
          <p:spPr bwMode="auto">
            <a:xfrm>
              <a:off x="3066" y="2119"/>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67" name="Rectangle 57">
              <a:extLst>
                <a:ext uri="{FF2B5EF4-FFF2-40B4-BE49-F238E27FC236}">
                  <a16:creationId xmlns:a16="http://schemas.microsoft.com/office/drawing/2014/main" id="{4F89655B-64DC-8742-86AB-3D12D0DFC37D}"/>
                </a:ext>
              </a:extLst>
            </p:cNvPr>
            <p:cNvSpPr>
              <a:spLocks noChangeArrowheads="1"/>
            </p:cNvSpPr>
            <p:nvPr/>
          </p:nvSpPr>
          <p:spPr bwMode="auto">
            <a:xfrm>
              <a:off x="3416" y="1200"/>
              <a:ext cx="904" cy="1113"/>
            </a:xfrm>
            <a:prstGeom prst="rect">
              <a:avLst/>
            </a:prstGeom>
            <a:noFill/>
            <a:ln w="508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68" name="Oval 58">
              <a:extLst>
                <a:ext uri="{FF2B5EF4-FFF2-40B4-BE49-F238E27FC236}">
                  <a16:creationId xmlns:a16="http://schemas.microsoft.com/office/drawing/2014/main" id="{1EC7DC94-DAF5-6D47-9F3E-106A70381265}"/>
                </a:ext>
              </a:extLst>
            </p:cNvPr>
            <p:cNvSpPr>
              <a:spLocks noChangeArrowheads="1"/>
            </p:cNvSpPr>
            <p:nvPr/>
          </p:nvSpPr>
          <p:spPr bwMode="auto">
            <a:xfrm>
              <a:off x="3490" y="1274"/>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69" name="Oval 59">
              <a:extLst>
                <a:ext uri="{FF2B5EF4-FFF2-40B4-BE49-F238E27FC236}">
                  <a16:creationId xmlns:a16="http://schemas.microsoft.com/office/drawing/2014/main" id="{ED83A2F2-3035-E542-8A8C-0C0F825C9859}"/>
                </a:ext>
              </a:extLst>
            </p:cNvPr>
            <p:cNvSpPr>
              <a:spLocks noChangeArrowheads="1"/>
            </p:cNvSpPr>
            <p:nvPr/>
          </p:nvSpPr>
          <p:spPr bwMode="auto">
            <a:xfrm>
              <a:off x="3702" y="1274"/>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70" name="Oval 60">
              <a:extLst>
                <a:ext uri="{FF2B5EF4-FFF2-40B4-BE49-F238E27FC236}">
                  <a16:creationId xmlns:a16="http://schemas.microsoft.com/office/drawing/2014/main" id="{EF5AD480-C6F5-4A40-90EC-7308BDC04384}"/>
                </a:ext>
              </a:extLst>
            </p:cNvPr>
            <p:cNvSpPr>
              <a:spLocks noChangeArrowheads="1"/>
            </p:cNvSpPr>
            <p:nvPr/>
          </p:nvSpPr>
          <p:spPr bwMode="auto">
            <a:xfrm>
              <a:off x="3914" y="1274"/>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71" name="Oval 61">
              <a:extLst>
                <a:ext uri="{FF2B5EF4-FFF2-40B4-BE49-F238E27FC236}">
                  <a16:creationId xmlns:a16="http://schemas.microsoft.com/office/drawing/2014/main" id="{F72629C8-7260-FE4B-98D2-072A538D05EA}"/>
                </a:ext>
              </a:extLst>
            </p:cNvPr>
            <p:cNvSpPr>
              <a:spLocks noChangeArrowheads="1"/>
            </p:cNvSpPr>
            <p:nvPr/>
          </p:nvSpPr>
          <p:spPr bwMode="auto">
            <a:xfrm>
              <a:off x="4126" y="1274"/>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72" name="Oval 62">
              <a:extLst>
                <a:ext uri="{FF2B5EF4-FFF2-40B4-BE49-F238E27FC236}">
                  <a16:creationId xmlns:a16="http://schemas.microsoft.com/office/drawing/2014/main" id="{19BDEF3B-C123-8640-B6DC-660BBB7ACFD1}"/>
                </a:ext>
              </a:extLst>
            </p:cNvPr>
            <p:cNvSpPr>
              <a:spLocks noChangeArrowheads="1"/>
            </p:cNvSpPr>
            <p:nvPr/>
          </p:nvSpPr>
          <p:spPr bwMode="auto">
            <a:xfrm>
              <a:off x="3490" y="1444"/>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73" name="Oval 63">
              <a:extLst>
                <a:ext uri="{FF2B5EF4-FFF2-40B4-BE49-F238E27FC236}">
                  <a16:creationId xmlns:a16="http://schemas.microsoft.com/office/drawing/2014/main" id="{4C372CD2-895F-994E-B9BA-3F9D00774449}"/>
                </a:ext>
              </a:extLst>
            </p:cNvPr>
            <p:cNvSpPr>
              <a:spLocks noChangeArrowheads="1"/>
            </p:cNvSpPr>
            <p:nvPr/>
          </p:nvSpPr>
          <p:spPr bwMode="auto">
            <a:xfrm>
              <a:off x="3702" y="1444"/>
              <a:ext cx="120" cy="119"/>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74" name="Oval 64">
              <a:extLst>
                <a:ext uri="{FF2B5EF4-FFF2-40B4-BE49-F238E27FC236}">
                  <a16:creationId xmlns:a16="http://schemas.microsoft.com/office/drawing/2014/main" id="{1BD6DF2C-8472-C24C-976B-AF23D6DFC7BB}"/>
                </a:ext>
              </a:extLst>
            </p:cNvPr>
            <p:cNvSpPr>
              <a:spLocks noChangeArrowheads="1"/>
            </p:cNvSpPr>
            <p:nvPr/>
          </p:nvSpPr>
          <p:spPr bwMode="auto">
            <a:xfrm>
              <a:off x="3914" y="1444"/>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75" name="Oval 65">
              <a:extLst>
                <a:ext uri="{FF2B5EF4-FFF2-40B4-BE49-F238E27FC236}">
                  <a16:creationId xmlns:a16="http://schemas.microsoft.com/office/drawing/2014/main" id="{3F2623E6-DAF9-BC4D-8B66-1B46D0451C3A}"/>
                </a:ext>
              </a:extLst>
            </p:cNvPr>
            <p:cNvSpPr>
              <a:spLocks noChangeArrowheads="1"/>
            </p:cNvSpPr>
            <p:nvPr/>
          </p:nvSpPr>
          <p:spPr bwMode="auto">
            <a:xfrm>
              <a:off x="4126" y="1444"/>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76" name="Oval 66">
              <a:extLst>
                <a:ext uri="{FF2B5EF4-FFF2-40B4-BE49-F238E27FC236}">
                  <a16:creationId xmlns:a16="http://schemas.microsoft.com/office/drawing/2014/main" id="{DC6F50EB-26A0-1843-8255-808A2F3A4B81}"/>
                </a:ext>
              </a:extLst>
            </p:cNvPr>
            <p:cNvSpPr>
              <a:spLocks noChangeArrowheads="1"/>
            </p:cNvSpPr>
            <p:nvPr/>
          </p:nvSpPr>
          <p:spPr bwMode="auto">
            <a:xfrm>
              <a:off x="3490" y="1612"/>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77" name="Oval 67">
              <a:extLst>
                <a:ext uri="{FF2B5EF4-FFF2-40B4-BE49-F238E27FC236}">
                  <a16:creationId xmlns:a16="http://schemas.microsoft.com/office/drawing/2014/main" id="{E5EB71F0-2260-6A45-B389-2E4D7501E574}"/>
                </a:ext>
              </a:extLst>
            </p:cNvPr>
            <p:cNvSpPr>
              <a:spLocks noChangeArrowheads="1"/>
            </p:cNvSpPr>
            <p:nvPr/>
          </p:nvSpPr>
          <p:spPr bwMode="auto">
            <a:xfrm>
              <a:off x="3702" y="1612"/>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78" name="Oval 68">
              <a:extLst>
                <a:ext uri="{FF2B5EF4-FFF2-40B4-BE49-F238E27FC236}">
                  <a16:creationId xmlns:a16="http://schemas.microsoft.com/office/drawing/2014/main" id="{18215865-DCCB-994F-AF93-DF921C88BBDB}"/>
                </a:ext>
              </a:extLst>
            </p:cNvPr>
            <p:cNvSpPr>
              <a:spLocks noChangeArrowheads="1"/>
            </p:cNvSpPr>
            <p:nvPr/>
          </p:nvSpPr>
          <p:spPr bwMode="auto">
            <a:xfrm>
              <a:off x="3914" y="1612"/>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79" name="Oval 69">
              <a:extLst>
                <a:ext uri="{FF2B5EF4-FFF2-40B4-BE49-F238E27FC236}">
                  <a16:creationId xmlns:a16="http://schemas.microsoft.com/office/drawing/2014/main" id="{53F7ACDC-5CAF-F14C-ACF3-4DEEB2C83841}"/>
                </a:ext>
              </a:extLst>
            </p:cNvPr>
            <p:cNvSpPr>
              <a:spLocks noChangeArrowheads="1"/>
            </p:cNvSpPr>
            <p:nvPr/>
          </p:nvSpPr>
          <p:spPr bwMode="auto">
            <a:xfrm>
              <a:off x="4126" y="1612"/>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80" name="Oval 70">
              <a:extLst>
                <a:ext uri="{FF2B5EF4-FFF2-40B4-BE49-F238E27FC236}">
                  <a16:creationId xmlns:a16="http://schemas.microsoft.com/office/drawing/2014/main" id="{82A84AA8-DF2C-A74A-B33D-743983185E83}"/>
                </a:ext>
              </a:extLst>
            </p:cNvPr>
            <p:cNvSpPr>
              <a:spLocks noChangeArrowheads="1"/>
            </p:cNvSpPr>
            <p:nvPr/>
          </p:nvSpPr>
          <p:spPr bwMode="auto">
            <a:xfrm>
              <a:off x="3490" y="1781"/>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81" name="Oval 71">
              <a:extLst>
                <a:ext uri="{FF2B5EF4-FFF2-40B4-BE49-F238E27FC236}">
                  <a16:creationId xmlns:a16="http://schemas.microsoft.com/office/drawing/2014/main" id="{8610AA11-9FEE-744A-A029-10FB6B3B211E}"/>
                </a:ext>
              </a:extLst>
            </p:cNvPr>
            <p:cNvSpPr>
              <a:spLocks noChangeArrowheads="1"/>
            </p:cNvSpPr>
            <p:nvPr/>
          </p:nvSpPr>
          <p:spPr bwMode="auto">
            <a:xfrm>
              <a:off x="3702" y="1781"/>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82" name="Oval 72">
              <a:extLst>
                <a:ext uri="{FF2B5EF4-FFF2-40B4-BE49-F238E27FC236}">
                  <a16:creationId xmlns:a16="http://schemas.microsoft.com/office/drawing/2014/main" id="{5A57C99B-8503-C548-A9AF-193C38A72CEC}"/>
                </a:ext>
              </a:extLst>
            </p:cNvPr>
            <p:cNvSpPr>
              <a:spLocks noChangeArrowheads="1"/>
            </p:cNvSpPr>
            <p:nvPr/>
          </p:nvSpPr>
          <p:spPr bwMode="auto">
            <a:xfrm>
              <a:off x="3914" y="1781"/>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83" name="Oval 73">
              <a:extLst>
                <a:ext uri="{FF2B5EF4-FFF2-40B4-BE49-F238E27FC236}">
                  <a16:creationId xmlns:a16="http://schemas.microsoft.com/office/drawing/2014/main" id="{45737304-2027-BC4C-9890-2C518A501C15}"/>
                </a:ext>
              </a:extLst>
            </p:cNvPr>
            <p:cNvSpPr>
              <a:spLocks noChangeArrowheads="1"/>
            </p:cNvSpPr>
            <p:nvPr/>
          </p:nvSpPr>
          <p:spPr bwMode="auto">
            <a:xfrm>
              <a:off x="4126" y="1781"/>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84" name="Oval 74">
              <a:extLst>
                <a:ext uri="{FF2B5EF4-FFF2-40B4-BE49-F238E27FC236}">
                  <a16:creationId xmlns:a16="http://schemas.microsoft.com/office/drawing/2014/main" id="{240801D2-2C5C-7442-A2D0-C64050554875}"/>
                </a:ext>
              </a:extLst>
            </p:cNvPr>
            <p:cNvSpPr>
              <a:spLocks noChangeArrowheads="1"/>
            </p:cNvSpPr>
            <p:nvPr/>
          </p:nvSpPr>
          <p:spPr bwMode="auto">
            <a:xfrm>
              <a:off x="3490" y="1950"/>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85" name="Oval 75">
              <a:extLst>
                <a:ext uri="{FF2B5EF4-FFF2-40B4-BE49-F238E27FC236}">
                  <a16:creationId xmlns:a16="http://schemas.microsoft.com/office/drawing/2014/main" id="{FE7F57DC-3FAC-7C42-91F8-FF94676CF42F}"/>
                </a:ext>
              </a:extLst>
            </p:cNvPr>
            <p:cNvSpPr>
              <a:spLocks noChangeArrowheads="1"/>
            </p:cNvSpPr>
            <p:nvPr/>
          </p:nvSpPr>
          <p:spPr bwMode="auto">
            <a:xfrm>
              <a:off x="3702" y="1950"/>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86" name="Oval 76">
              <a:extLst>
                <a:ext uri="{FF2B5EF4-FFF2-40B4-BE49-F238E27FC236}">
                  <a16:creationId xmlns:a16="http://schemas.microsoft.com/office/drawing/2014/main" id="{4F4C8845-FBB3-134E-B6A8-A62A77608982}"/>
                </a:ext>
              </a:extLst>
            </p:cNvPr>
            <p:cNvSpPr>
              <a:spLocks noChangeArrowheads="1"/>
            </p:cNvSpPr>
            <p:nvPr/>
          </p:nvSpPr>
          <p:spPr bwMode="auto">
            <a:xfrm>
              <a:off x="3914" y="1950"/>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87" name="Oval 77">
              <a:extLst>
                <a:ext uri="{FF2B5EF4-FFF2-40B4-BE49-F238E27FC236}">
                  <a16:creationId xmlns:a16="http://schemas.microsoft.com/office/drawing/2014/main" id="{3FDC3EC4-FE9F-0D4A-9EB3-A38B87AD9A1F}"/>
                </a:ext>
              </a:extLst>
            </p:cNvPr>
            <p:cNvSpPr>
              <a:spLocks noChangeArrowheads="1"/>
            </p:cNvSpPr>
            <p:nvPr/>
          </p:nvSpPr>
          <p:spPr bwMode="auto">
            <a:xfrm>
              <a:off x="4126" y="1950"/>
              <a:ext cx="120" cy="119"/>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88" name="Oval 78">
              <a:extLst>
                <a:ext uri="{FF2B5EF4-FFF2-40B4-BE49-F238E27FC236}">
                  <a16:creationId xmlns:a16="http://schemas.microsoft.com/office/drawing/2014/main" id="{81947529-8B38-8544-AE06-C0C98419F456}"/>
                </a:ext>
              </a:extLst>
            </p:cNvPr>
            <p:cNvSpPr>
              <a:spLocks noChangeArrowheads="1"/>
            </p:cNvSpPr>
            <p:nvPr/>
          </p:nvSpPr>
          <p:spPr bwMode="auto">
            <a:xfrm>
              <a:off x="3490" y="2119"/>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89" name="Oval 79">
              <a:extLst>
                <a:ext uri="{FF2B5EF4-FFF2-40B4-BE49-F238E27FC236}">
                  <a16:creationId xmlns:a16="http://schemas.microsoft.com/office/drawing/2014/main" id="{C9E09828-1FAD-6E4B-9F46-7F86DC8D6CBB}"/>
                </a:ext>
              </a:extLst>
            </p:cNvPr>
            <p:cNvSpPr>
              <a:spLocks noChangeArrowheads="1"/>
            </p:cNvSpPr>
            <p:nvPr/>
          </p:nvSpPr>
          <p:spPr bwMode="auto">
            <a:xfrm>
              <a:off x="3702" y="2119"/>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90" name="Oval 80">
              <a:extLst>
                <a:ext uri="{FF2B5EF4-FFF2-40B4-BE49-F238E27FC236}">
                  <a16:creationId xmlns:a16="http://schemas.microsoft.com/office/drawing/2014/main" id="{58A6248E-4E27-AF4F-B94E-D87953A9D4F5}"/>
                </a:ext>
              </a:extLst>
            </p:cNvPr>
            <p:cNvSpPr>
              <a:spLocks noChangeArrowheads="1"/>
            </p:cNvSpPr>
            <p:nvPr/>
          </p:nvSpPr>
          <p:spPr bwMode="auto">
            <a:xfrm>
              <a:off x="3914" y="2119"/>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91" name="Oval 81">
              <a:extLst>
                <a:ext uri="{FF2B5EF4-FFF2-40B4-BE49-F238E27FC236}">
                  <a16:creationId xmlns:a16="http://schemas.microsoft.com/office/drawing/2014/main" id="{CA7755AB-5835-7142-BC87-C01C8E9BF6D2}"/>
                </a:ext>
              </a:extLst>
            </p:cNvPr>
            <p:cNvSpPr>
              <a:spLocks noChangeArrowheads="1"/>
            </p:cNvSpPr>
            <p:nvPr/>
          </p:nvSpPr>
          <p:spPr bwMode="auto">
            <a:xfrm>
              <a:off x="4126" y="2119"/>
              <a:ext cx="120" cy="120"/>
            </a:xfrm>
            <a:prstGeom prst="ellipse">
              <a:avLst/>
            </a:prstGeom>
            <a:solidFill>
              <a:schemeClr val="tx2"/>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92" name="Line 82">
              <a:extLst>
                <a:ext uri="{FF2B5EF4-FFF2-40B4-BE49-F238E27FC236}">
                  <a16:creationId xmlns:a16="http://schemas.microsoft.com/office/drawing/2014/main" id="{3D312767-BEE0-7545-8CB3-9FF72140AF7D}"/>
                </a:ext>
              </a:extLst>
            </p:cNvPr>
            <p:cNvSpPr>
              <a:spLocks noChangeShapeType="1"/>
            </p:cNvSpPr>
            <p:nvPr/>
          </p:nvSpPr>
          <p:spPr bwMode="auto">
            <a:xfrm>
              <a:off x="1709" y="2559"/>
              <a:ext cx="109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43093" name="Line 83">
              <a:extLst>
                <a:ext uri="{FF2B5EF4-FFF2-40B4-BE49-F238E27FC236}">
                  <a16:creationId xmlns:a16="http://schemas.microsoft.com/office/drawing/2014/main" id="{9FE41793-CD04-D340-B55B-06B94E79714B}"/>
                </a:ext>
              </a:extLst>
            </p:cNvPr>
            <p:cNvSpPr>
              <a:spLocks noChangeShapeType="1"/>
            </p:cNvSpPr>
            <p:nvPr/>
          </p:nvSpPr>
          <p:spPr bwMode="auto">
            <a:xfrm>
              <a:off x="2854" y="2559"/>
              <a:ext cx="109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s-ES"/>
            </a:p>
          </p:txBody>
        </p:sp>
        <p:sp>
          <p:nvSpPr>
            <p:cNvPr id="43094" name="Rectangle 84">
              <a:extLst>
                <a:ext uri="{FF2B5EF4-FFF2-40B4-BE49-F238E27FC236}">
                  <a16:creationId xmlns:a16="http://schemas.microsoft.com/office/drawing/2014/main" id="{7601DF8F-AB8C-A64A-8618-234312DBDCE9}"/>
                </a:ext>
              </a:extLst>
            </p:cNvPr>
            <p:cNvSpPr>
              <a:spLocks noChangeArrowheads="1"/>
            </p:cNvSpPr>
            <p:nvPr/>
          </p:nvSpPr>
          <p:spPr bwMode="auto">
            <a:xfrm>
              <a:off x="2164" y="2320"/>
              <a:ext cx="228"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7620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7620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_tradnl" altLang="es-ES_tradnl" sz="1200" b="1">
                  <a:latin typeface="Times New Roman" panose="02020603050405020304" pitchFamily="18" charset="0"/>
                </a:rPr>
                <a:t>t</a:t>
              </a:r>
              <a:r>
                <a:rPr lang="es-ES_tradnl" altLang="es-ES_tradnl" sz="1200" b="1" baseline="-25000">
                  <a:latin typeface="Times New Roman" panose="02020603050405020304" pitchFamily="18" charset="0"/>
                </a:rPr>
                <a:t>1/2</a:t>
              </a:r>
            </a:p>
          </p:txBody>
        </p:sp>
        <p:sp>
          <p:nvSpPr>
            <p:cNvPr id="43095" name="Rectangle 85">
              <a:extLst>
                <a:ext uri="{FF2B5EF4-FFF2-40B4-BE49-F238E27FC236}">
                  <a16:creationId xmlns:a16="http://schemas.microsoft.com/office/drawing/2014/main" id="{6C8B9F70-0EF3-C143-8519-9B39F82D5BCF}"/>
                </a:ext>
              </a:extLst>
            </p:cNvPr>
            <p:cNvSpPr>
              <a:spLocks noChangeArrowheads="1"/>
            </p:cNvSpPr>
            <p:nvPr/>
          </p:nvSpPr>
          <p:spPr bwMode="auto">
            <a:xfrm>
              <a:off x="3182" y="2320"/>
              <a:ext cx="228"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7620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7620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_tradnl" altLang="es-ES_tradnl" sz="1200" b="1">
                  <a:latin typeface="Times New Roman" panose="02020603050405020304" pitchFamily="18" charset="0"/>
                </a:rPr>
                <a:t>t</a:t>
              </a:r>
              <a:r>
                <a:rPr lang="es-ES_tradnl" altLang="es-ES_tradnl" sz="1200" b="1" baseline="-25000">
                  <a:latin typeface="Times New Roman" panose="02020603050405020304" pitchFamily="18" charset="0"/>
                </a:rPr>
                <a:t>1/2</a:t>
              </a:r>
            </a:p>
          </p:txBody>
        </p:sp>
        <p:sp>
          <p:nvSpPr>
            <p:cNvPr id="43096" name="Oval 86">
              <a:extLst>
                <a:ext uri="{FF2B5EF4-FFF2-40B4-BE49-F238E27FC236}">
                  <a16:creationId xmlns:a16="http://schemas.microsoft.com/office/drawing/2014/main" id="{431667EF-45DE-D748-95A4-755987925645}"/>
                </a:ext>
              </a:extLst>
            </p:cNvPr>
            <p:cNvSpPr>
              <a:spLocks noChangeArrowheads="1"/>
            </p:cNvSpPr>
            <p:nvPr/>
          </p:nvSpPr>
          <p:spPr bwMode="auto">
            <a:xfrm>
              <a:off x="1879" y="2683"/>
              <a:ext cx="120" cy="120"/>
            </a:xfrm>
            <a:prstGeom prst="ellipse">
              <a:avLst/>
            </a:prstGeom>
            <a:solidFill>
              <a:srgbClr val="A2FFA3"/>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97" name="Oval 87">
              <a:extLst>
                <a:ext uri="{FF2B5EF4-FFF2-40B4-BE49-F238E27FC236}">
                  <a16:creationId xmlns:a16="http://schemas.microsoft.com/office/drawing/2014/main" id="{71277C5D-C662-3A4A-B8B9-12238577D250}"/>
                </a:ext>
              </a:extLst>
            </p:cNvPr>
            <p:cNvSpPr>
              <a:spLocks noChangeArrowheads="1"/>
            </p:cNvSpPr>
            <p:nvPr/>
          </p:nvSpPr>
          <p:spPr bwMode="auto">
            <a:xfrm>
              <a:off x="2896" y="2683"/>
              <a:ext cx="120" cy="120"/>
            </a:xfrm>
            <a:prstGeom prst="ellipse">
              <a:avLst/>
            </a:prstGeom>
            <a:solidFill>
              <a:schemeClr val="tx1"/>
            </a:solidFill>
            <a:ln w="12700">
              <a:solidFill>
                <a:schemeClr val="tx1"/>
              </a:solidFill>
              <a:round/>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43098" name="Rectangle 88">
              <a:extLst>
                <a:ext uri="{FF2B5EF4-FFF2-40B4-BE49-F238E27FC236}">
                  <a16:creationId xmlns:a16="http://schemas.microsoft.com/office/drawing/2014/main" id="{7275C8AA-703B-3C47-849C-EB2DCA9E2A64}"/>
                </a:ext>
              </a:extLst>
            </p:cNvPr>
            <p:cNvSpPr>
              <a:spLocks noChangeArrowheads="1"/>
            </p:cNvSpPr>
            <p:nvPr/>
          </p:nvSpPr>
          <p:spPr bwMode="auto">
            <a:xfrm>
              <a:off x="1994" y="2668"/>
              <a:ext cx="876"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7620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7620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_tradnl" altLang="es-ES_tradnl" sz="1400" b="1">
                  <a:latin typeface="Times New Roman" panose="02020603050405020304" pitchFamily="18" charset="0"/>
                </a:rPr>
                <a:t>núcleo inestable</a:t>
              </a:r>
            </a:p>
          </p:txBody>
        </p:sp>
        <p:sp>
          <p:nvSpPr>
            <p:cNvPr id="43099" name="Rectangle 89">
              <a:extLst>
                <a:ext uri="{FF2B5EF4-FFF2-40B4-BE49-F238E27FC236}">
                  <a16:creationId xmlns:a16="http://schemas.microsoft.com/office/drawing/2014/main" id="{C2C31A5D-86E7-414A-8AC0-EB43A61C6E61}"/>
                </a:ext>
              </a:extLst>
            </p:cNvPr>
            <p:cNvSpPr>
              <a:spLocks noChangeArrowheads="1"/>
            </p:cNvSpPr>
            <p:nvPr/>
          </p:nvSpPr>
          <p:spPr bwMode="auto">
            <a:xfrm>
              <a:off x="3055" y="2668"/>
              <a:ext cx="78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defTabSz="7620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7620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7620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_tradnl" altLang="es-ES_tradnl" sz="1400" b="1">
                  <a:latin typeface="Times New Roman" panose="02020603050405020304" pitchFamily="18" charset="0"/>
                </a:rPr>
                <a:t>núcleo estable</a:t>
              </a:r>
            </a:p>
          </p:txBody>
        </p:sp>
      </p:grpSp>
      <p:sp>
        <p:nvSpPr>
          <p:cNvPr id="43013" name="Rectangle 90">
            <a:extLst>
              <a:ext uri="{FF2B5EF4-FFF2-40B4-BE49-F238E27FC236}">
                <a16:creationId xmlns:a16="http://schemas.microsoft.com/office/drawing/2014/main" id="{ED489562-88D0-754B-AD64-72702E75EE05}"/>
              </a:ext>
            </a:extLst>
          </p:cNvPr>
          <p:cNvSpPr>
            <a:spLocks noChangeArrowheads="1"/>
          </p:cNvSpPr>
          <p:nvPr/>
        </p:nvSpPr>
        <p:spPr bwMode="auto">
          <a:xfrm>
            <a:off x="482600" y="5092700"/>
            <a:ext cx="45466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defTabSz="7620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7620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defTabSz="7620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7620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7620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_tradnl" altLang="es-ES_tradnl" sz="1600" b="1" baseline="30000">
                <a:latin typeface="AvantGarde Bk BT" pitchFamily="34" charset="0"/>
              </a:rPr>
              <a:t>232</a:t>
            </a:r>
            <a:r>
              <a:rPr lang="es-ES_tradnl" altLang="es-ES_tradnl" sz="1600" b="1">
                <a:latin typeface="AvantGarde Bk BT" pitchFamily="34" charset="0"/>
              </a:rPr>
              <a:t>Th(torio)	 </a:t>
            </a:r>
            <a:r>
              <a:rPr lang="es-ES_tradnl" altLang="es-ES_tradnl" sz="2000" b="1">
                <a:latin typeface="AvantGarde Bk BT" pitchFamily="34" charset="0"/>
              </a:rPr>
              <a:t>T</a:t>
            </a:r>
            <a:r>
              <a:rPr lang="es-ES_tradnl" altLang="es-ES_tradnl" sz="2000" b="1" baseline="-25000">
                <a:latin typeface="AvantGarde Bk BT" pitchFamily="34" charset="0"/>
              </a:rPr>
              <a:t>1/2 </a:t>
            </a:r>
            <a:r>
              <a:rPr lang="es-ES_tradnl" altLang="es-ES_tradnl" sz="1600" b="1">
                <a:latin typeface="AvantGarde Bk BT" pitchFamily="34" charset="0"/>
              </a:rPr>
              <a:t>= 14.000 M. de años</a:t>
            </a:r>
          </a:p>
          <a:p>
            <a:pPr>
              <a:lnSpc>
                <a:spcPct val="100000"/>
              </a:lnSpc>
              <a:spcBef>
                <a:spcPct val="0"/>
              </a:spcBef>
              <a:buFontTx/>
              <a:buNone/>
            </a:pPr>
            <a:r>
              <a:rPr lang="es-ES_tradnl" altLang="es-ES_tradnl" sz="1600" b="1" baseline="30000">
                <a:latin typeface="AvantGarde Bk BT" pitchFamily="34" charset="0"/>
              </a:rPr>
              <a:t>137</a:t>
            </a:r>
            <a:r>
              <a:rPr lang="es-ES_tradnl" altLang="es-ES_tradnl" sz="1600" b="1">
                <a:latin typeface="AvantGarde Bk BT" pitchFamily="34" charset="0"/>
              </a:rPr>
              <a:t>Cs (cesio)	 </a:t>
            </a:r>
            <a:r>
              <a:rPr lang="es-ES_tradnl" altLang="es-ES_tradnl" sz="2000" b="1">
                <a:latin typeface="AvantGarde Bk BT" pitchFamily="34" charset="0"/>
              </a:rPr>
              <a:t>T</a:t>
            </a:r>
            <a:r>
              <a:rPr lang="es-ES_tradnl" altLang="es-ES_tradnl" sz="2000" b="1" baseline="-25000">
                <a:latin typeface="AvantGarde Bk BT" pitchFamily="34" charset="0"/>
              </a:rPr>
              <a:t>1/2 </a:t>
            </a:r>
            <a:r>
              <a:rPr lang="es-ES_tradnl" altLang="es-ES_tradnl" sz="1600" b="1">
                <a:latin typeface="AvantGarde Bk BT" pitchFamily="34" charset="0"/>
              </a:rPr>
              <a:t>= 30,2 años</a:t>
            </a:r>
          </a:p>
          <a:p>
            <a:pPr>
              <a:lnSpc>
                <a:spcPct val="100000"/>
              </a:lnSpc>
              <a:spcBef>
                <a:spcPct val="0"/>
              </a:spcBef>
              <a:buFontTx/>
              <a:buNone/>
            </a:pPr>
            <a:r>
              <a:rPr lang="es-ES_tradnl" altLang="es-ES_tradnl" sz="1600" b="1" baseline="30000">
                <a:latin typeface="AvantGarde Bk BT" pitchFamily="34" charset="0"/>
              </a:rPr>
              <a:t>60</a:t>
            </a:r>
            <a:r>
              <a:rPr lang="es-ES_tradnl" altLang="es-ES_tradnl" sz="1600" b="1">
                <a:latin typeface="AvantGarde Bk BT" pitchFamily="34" charset="0"/>
              </a:rPr>
              <a:t>Co (cobalto)	 </a:t>
            </a:r>
            <a:r>
              <a:rPr lang="es-ES_tradnl" altLang="es-ES_tradnl" sz="2000" b="1">
                <a:latin typeface="AvantGarde Bk BT" pitchFamily="34" charset="0"/>
              </a:rPr>
              <a:t>T</a:t>
            </a:r>
            <a:r>
              <a:rPr lang="es-ES_tradnl" altLang="es-ES_tradnl" sz="2000" b="1" baseline="-25000">
                <a:latin typeface="AvantGarde Bk BT" pitchFamily="34" charset="0"/>
              </a:rPr>
              <a:t>1/2 </a:t>
            </a:r>
            <a:r>
              <a:rPr lang="es-ES_tradnl" altLang="es-ES_tradnl" sz="1600" b="1">
                <a:latin typeface="AvantGarde Bk BT" pitchFamily="34" charset="0"/>
              </a:rPr>
              <a:t>= 5,26 años</a:t>
            </a:r>
          </a:p>
        </p:txBody>
      </p:sp>
      <p:sp>
        <p:nvSpPr>
          <p:cNvPr id="43014" name="Text Box 91">
            <a:extLst>
              <a:ext uri="{FF2B5EF4-FFF2-40B4-BE49-F238E27FC236}">
                <a16:creationId xmlns:a16="http://schemas.microsoft.com/office/drawing/2014/main" id="{2BC7F9DC-D95A-0447-8684-986E953F4327}"/>
              </a:ext>
            </a:extLst>
          </p:cNvPr>
          <p:cNvSpPr txBox="1">
            <a:spLocks noChangeArrowheads="1"/>
          </p:cNvSpPr>
          <p:nvPr/>
        </p:nvSpPr>
        <p:spPr bwMode="auto">
          <a:xfrm>
            <a:off x="4841875" y="5227638"/>
            <a:ext cx="385762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_tradnl" altLang="es-ES_tradnl" sz="1600" b="1" baseline="30000">
                <a:latin typeface="AvantGarde Bk BT" pitchFamily="34" charset="0"/>
              </a:rPr>
              <a:t>222</a:t>
            </a:r>
            <a:r>
              <a:rPr lang="es-ES_tradnl" altLang="es-ES_tradnl" sz="1600" b="1">
                <a:latin typeface="AvantGarde Bk BT" pitchFamily="34" charset="0"/>
              </a:rPr>
              <a:t>Rn (radón)	 </a:t>
            </a:r>
            <a:r>
              <a:rPr lang="es-ES_tradnl" altLang="es-ES_tradnl" sz="2000" b="1">
                <a:latin typeface="AvantGarde Bk BT" pitchFamily="34" charset="0"/>
              </a:rPr>
              <a:t>T</a:t>
            </a:r>
            <a:r>
              <a:rPr lang="es-ES_tradnl" altLang="es-ES_tradnl" sz="2000" b="1" baseline="-25000">
                <a:latin typeface="AvantGarde Bk BT" pitchFamily="34" charset="0"/>
              </a:rPr>
              <a:t>1/2 </a:t>
            </a:r>
            <a:r>
              <a:rPr lang="es-ES_tradnl" altLang="es-ES_tradnl" sz="1600" b="1">
                <a:latin typeface="AvantGarde Bk BT" pitchFamily="34" charset="0"/>
              </a:rPr>
              <a:t>= 4 días</a:t>
            </a:r>
          </a:p>
          <a:p>
            <a:pPr>
              <a:lnSpc>
                <a:spcPct val="100000"/>
              </a:lnSpc>
              <a:spcBef>
                <a:spcPct val="0"/>
              </a:spcBef>
              <a:buFontTx/>
              <a:buNone/>
            </a:pPr>
            <a:r>
              <a:rPr lang="es-ES_tradnl" altLang="es-ES_tradnl" sz="1600" b="1" baseline="30000">
                <a:latin typeface="AvantGarde Bk BT" pitchFamily="34" charset="0"/>
              </a:rPr>
              <a:t>124</a:t>
            </a:r>
            <a:r>
              <a:rPr lang="es-ES_tradnl" altLang="es-ES_tradnl" sz="1600" b="1">
                <a:latin typeface="AvantGarde Bk BT" pitchFamily="34" charset="0"/>
              </a:rPr>
              <a:t>In (indio)	 </a:t>
            </a:r>
            <a:r>
              <a:rPr lang="es-ES_tradnl" altLang="es-ES_tradnl" sz="2000" b="1">
                <a:latin typeface="AvantGarde Bk BT" pitchFamily="34" charset="0"/>
              </a:rPr>
              <a:t>T</a:t>
            </a:r>
            <a:r>
              <a:rPr lang="es-ES_tradnl" altLang="es-ES_tradnl" sz="2000" b="1" baseline="-25000">
                <a:latin typeface="AvantGarde Bk BT" pitchFamily="34" charset="0"/>
              </a:rPr>
              <a:t>1/2 </a:t>
            </a:r>
            <a:r>
              <a:rPr lang="es-ES_tradnl" altLang="es-ES_tradnl" sz="1600" b="1">
                <a:latin typeface="AvantGarde Bk BT" pitchFamily="34" charset="0"/>
              </a:rPr>
              <a:t>= 3 segundos</a:t>
            </a:r>
          </a:p>
          <a:p>
            <a:pPr>
              <a:lnSpc>
                <a:spcPct val="100000"/>
              </a:lnSpc>
              <a:spcBef>
                <a:spcPct val="50000"/>
              </a:spcBef>
              <a:buFontTx/>
              <a:buNone/>
            </a:pPr>
            <a:endParaRPr lang="es-ES" altLang="es-ES_tradnl" sz="2400">
              <a:latin typeface="Times New Roman" panose="02020603050405020304" pitchFamily="18" charset="0"/>
            </a:endParaRPr>
          </a:p>
        </p:txBody>
      </p:sp>
      <p:sp>
        <p:nvSpPr>
          <p:cNvPr id="43015" name="Text Box 92">
            <a:extLst>
              <a:ext uri="{FF2B5EF4-FFF2-40B4-BE49-F238E27FC236}">
                <a16:creationId xmlns:a16="http://schemas.microsoft.com/office/drawing/2014/main" id="{B3B519C2-EC04-7843-9F21-8D9B6EA115FB}"/>
              </a:ext>
            </a:extLst>
          </p:cNvPr>
          <p:cNvSpPr txBox="1">
            <a:spLocks noChangeArrowheads="1"/>
          </p:cNvSpPr>
          <p:nvPr/>
        </p:nvSpPr>
        <p:spPr bwMode="auto">
          <a:xfrm>
            <a:off x="5956300" y="2478088"/>
            <a:ext cx="2654300" cy="1477962"/>
          </a:xfrm>
          <a:prstGeom prst="rect">
            <a:avLst/>
          </a:prstGeom>
          <a:solidFill>
            <a:srgbClr val="FFFF99"/>
          </a:solidFill>
          <a:ln w="9525">
            <a:solidFill>
              <a:schemeClr val="tx1"/>
            </a:solidFill>
            <a:miter lim="800000"/>
            <a:headEnd/>
            <a:tailEnd/>
          </a:ln>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lnSpc>
                <a:spcPct val="100000"/>
              </a:lnSpc>
              <a:spcBef>
                <a:spcPct val="50000"/>
              </a:spcBef>
              <a:buFontTx/>
              <a:buNone/>
            </a:pPr>
            <a:r>
              <a:rPr lang="es-ES_tradnl" altLang="es-ES_tradnl" sz="2000" b="1">
                <a:solidFill>
                  <a:srgbClr val="990000"/>
                </a:solidFill>
                <a:latin typeface="AvantGarde Bk BT" pitchFamily="34" charset="0"/>
              </a:rPr>
              <a:t>T</a:t>
            </a:r>
            <a:r>
              <a:rPr lang="es-ES_tradnl" altLang="es-ES_tradnl" sz="2000" b="1" baseline="-25000">
                <a:solidFill>
                  <a:srgbClr val="990000"/>
                </a:solidFill>
                <a:latin typeface="AvantGarde Bk BT" pitchFamily="34" charset="0"/>
              </a:rPr>
              <a:t>1/2 </a:t>
            </a:r>
            <a:r>
              <a:rPr lang="es-ES_tradnl" altLang="es-ES_tradnl" sz="2000" b="1">
                <a:solidFill>
                  <a:srgbClr val="990000"/>
                </a:solidFill>
                <a:latin typeface="AvantGarde Bk BT" pitchFamily="34" charset="0"/>
              </a:rPr>
              <a:t>= ln ( 2)/ </a:t>
            </a:r>
            <a:r>
              <a:rPr lang="es-ES_tradnl" altLang="es-ES_tradnl" sz="2000" b="1">
                <a:solidFill>
                  <a:srgbClr val="990000"/>
                </a:solidFill>
                <a:latin typeface="Symbol" pitchFamily="2" charset="2"/>
              </a:rPr>
              <a:t>l</a:t>
            </a:r>
          </a:p>
          <a:p>
            <a:pPr algn="ctr">
              <a:lnSpc>
                <a:spcPct val="100000"/>
              </a:lnSpc>
              <a:spcBef>
                <a:spcPct val="50000"/>
              </a:spcBef>
              <a:buFontTx/>
              <a:buNone/>
            </a:pPr>
            <a:r>
              <a:rPr lang="es-ES_tradnl" altLang="es-ES_tradnl" sz="1800" b="1">
                <a:solidFill>
                  <a:srgbClr val="990000"/>
                </a:solidFill>
                <a:latin typeface="AvantGarde Bk BT" pitchFamily="34" charset="0"/>
              </a:rPr>
              <a:t>A mayor </a:t>
            </a:r>
            <a:r>
              <a:rPr lang="es-ES_tradnl" altLang="es-ES_tradnl" sz="1800" b="1">
                <a:solidFill>
                  <a:srgbClr val="990000"/>
                </a:solidFill>
                <a:latin typeface="Symbol" pitchFamily="2" charset="2"/>
              </a:rPr>
              <a:t>l </a:t>
            </a:r>
            <a:r>
              <a:rPr lang="es-ES_tradnl" altLang="es-ES_tradnl" sz="1800" b="1">
                <a:solidFill>
                  <a:srgbClr val="990000"/>
                </a:solidFill>
                <a:latin typeface="AvantGarde Bk BT" pitchFamily="34" charset="0"/>
              </a:rPr>
              <a:t>menor t</a:t>
            </a:r>
            <a:r>
              <a:rPr lang="es-ES_tradnl" altLang="es-ES_tradnl" sz="1800" b="1" baseline="-25000">
                <a:solidFill>
                  <a:srgbClr val="990000"/>
                </a:solidFill>
                <a:latin typeface="AvantGarde Bk BT" pitchFamily="34" charset="0"/>
              </a:rPr>
              <a:t>1/2</a:t>
            </a:r>
            <a:r>
              <a:rPr lang="es-ES_tradnl" altLang="es-ES_tradnl" sz="1600" b="1" baseline="-25000">
                <a:solidFill>
                  <a:srgbClr val="990000"/>
                </a:solidFill>
                <a:latin typeface="AvantGarde Bk BT" pitchFamily="34" charset="0"/>
              </a:rPr>
              <a:t> </a:t>
            </a:r>
          </a:p>
          <a:p>
            <a:pPr algn="ctr">
              <a:lnSpc>
                <a:spcPct val="100000"/>
              </a:lnSpc>
              <a:spcBef>
                <a:spcPct val="50000"/>
              </a:spcBef>
              <a:buFontTx/>
              <a:buNone/>
            </a:pPr>
            <a:r>
              <a:rPr lang="es-ES_tradnl" altLang="es-ES_tradnl" sz="1800" b="1">
                <a:solidFill>
                  <a:srgbClr val="990000"/>
                </a:solidFill>
                <a:latin typeface="AvantGarde Bk BT" pitchFamily="34" charset="0"/>
              </a:rPr>
              <a:t>A menor </a:t>
            </a:r>
            <a:r>
              <a:rPr lang="es-ES_tradnl" altLang="es-ES_tradnl" sz="1800" b="1">
                <a:solidFill>
                  <a:srgbClr val="990000"/>
                </a:solidFill>
                <a:latin typeface="Symbol" pitchFamily="2" charset="2"/>
              </a:rPr>
              <a:t>l </a:t>
            </a:r>
            <a:r>
              <a:rPr lang="es-ES_tradnl" altLang="es-ES_tradnl" sz="1800" b="1">
                <a:solidFill>
                  <a:srgbClr val="990000"/>
                </a:solidFill>
                <a:latin typeface="AvantGarde Bk BT" pitchFamily="34" charset="0"/>
              </a:rPr>
              <a:t>mayor t</a:t>
            </a:r>
            <a:r>
              <a:rPr lang="es-ES_tradnl" altLang="es-ES_tradnl" sz="1800" b="1" baseline="-25000">
                <a:solidFill>
                  <a:srgbClr val="990000"/>
                </a:solidFill>
                <a:latin typeface="AvantGarde Bk BT" pitchFamily="34" charset="0"/>
              </a:rPr>
              <a:t>1/2</a:t>
            </a:r>
            <a:r>
              <a:rPr lang="es-ES_tradnl" altLang="es-ES_tradnl" sz="1600" b="1" baseline="-25000">
                <a:solidFill>
                  <a:srgbClr val="990000"/>
                </a:solidFill>
                <a:latin typeface="AvantGarde Bk BT" pitchFamily="34" charset="0"/>
              </a:rPr>
              <a:t> </a:t>
            </a:r>
            <a:endParaRPr lang="es-ES" altLang="es-ES_tradnl" sz="1600" b="1" baseline="-25000">
              <a:solidFill>
                <a:srgbClr val="990000"/>
              </a:solidFill>
              <a:latin typeface="AvantGarde Bk BT" pitchFamily="34" charset="0"/>
            </a:endParaRPr>
          </a:p>
          <a:p>
            <a:pPr algn="ctr">
              <a:lnSpc>
                <a:spcPct val="100000"/>
              </a:lnSpc>
              <a:spcBef>
                <a:spcPct val="50000"/>
              </a:spcBef>
              <a:buFontTx/>
              <a:buNone/>
            </a:pPr>
            <a:endParaRPr lang="es-ES" altLang="es-ES_tradnl" sz="1600" b="1" baseline="-25000">
              <a:solidFill>
                <a:srgbClr val="990000"/>
              </a:solidFill>
              <a:latin typeface="Times New Roman" panose="02020603050405020304" pitchFamily="18" charset="0"/>
            </a:endParaRPr>
          </a:p>
        </p:txBody>
      </p:sp>
    </p:spTree>
    <p:extLst>
      <p:ext uri="{BB962C8B-B14F-4D97-AF65-F5344CB8AC3E}">
        <p14:creationId xmlns:p14="http://schemas.microsoft.com/office/powerpoint/2010/main" val="421961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4DCB02-2BC9-FC47-A065-28137D2B0F04}"/>
              </a:ext>
            </a:extLst>
          </p:cNvPr>
          <p:cNvSpPr>
            <a:spLocks noGrp="1"/>
          </p:cNvSpPr>
          <p:nvPr>
            <p:ph type="title"/>
          </p:nvPr>
        </p:nvSpPr>
        <p:spPr>
          <a:xfrm>
            <a:off x="457200" y="274638"/>
            <a:ext cx="7620000" cy="1143000"/>
          </a:xfrm>
        </p:spPr>
        <p:txBody>
          <a:bodyPr anchor="ctr">
            <a:normAutofit/>
          </a:bodyPr>
          <a:lstStyle/>
          <a:p>
            <a:pPr algn="ctr"/>
            <a:r>
              <a:rPr lang="en-US" dirty="0"/>
              <a:t>La </a:t>
            </a:r>
            <a:r>
              <a:rPr lang="en-US" dirty="0" err="1"/>
              <a:t>corteza</a:t>
            </a:r>
            <a:r>
              <a:rPr lang="en-US" dirty="0"/>
              <a:t> </a:t>
            </a:r>
            <a:r>
              <a:rPr lang="en-US" dirty="0" err="1"/>
              <a:t>atómica</a:t>
            </a:r>
            <a:endParaRPr lang="es-ES" dirty="0"/>
          </a:p>
        </p:txBody>
      </p:sp>
      <p:sp>
        <p:nvSpPr>
          <p:cNvPr id="4" name="Marcador de pie de página 3">
            <a:extLst>
              <a:ext uri="{FF2B5EF4-FFF2-40B4-BE49-F238E27FC236}">
                <a16:creationId xmlns:a16="http://schemas.microsoft.com/office/drawing/2014/main" id="{7FE26A43-ACF5-79FE-7862-5DBF6081028F}"/>
              </a:ext>
            </a:extLst>
          </p:cNvPr>
          <p:cNvSpPr>
            <a:spLocks noGrp="1"/>
          </p:cNvSpPr>
          <p:nvPr>
            <p:ph type="ftr" sz="quarter" idx="11"/>
          </p:nvPr>
        </p:nvSpPr>
        <p:spPr>
          <a:xfrm rot="16200000">
            <a:off x="7057330" y="3519180"/>
            <a:ext cx="3426441" cy="365760"/>
          </a:xfrm>
        </p:spPr>
        <p:txBody>
          <a:bodyPr anchor="ctr">
            <a:normAutofit/>
          </a:bodyPr>
          <a:lstStyle/>
          <a:p>
            <a:pPr>
              <a:spcAft>
                <a:spcPts val="600"/>
              </a:spcAft>
            </a:pPr>
            <a:r>
              <a:rPr lang="es-ES" dirty="0"/>
              <a:t>Escuela Universitaria de Enfermería Clínica </a:t>
            </a:r>
            <a:r>
              <a:rPr lang="es-ES" dirty="0" err="1"/>
              <a:t>Mompía</a:t>
            </a:r>
            <a:endParaRPr lang="es-ES" dirty="0"/>
          </a:p>
        </p:txBody>
      </p:sp>
      <p:sp>
        <p:nvSpPr>
          <p:cNvPr id="5" name="Marcador de número de diapositiva 4">
            <a:extLst>
              <a:ext uri="{FF2B5EF4-FFF2-40B4-BE49-F238E27FC236}">
                <a16:creationId xmlns:a16="http://schemas.microsoft.com/office/drawing/2014/main" id="{DA921A96-1539-FB1A-945F-F77380A2FFF0}"/>
              </a:ext>
            </a:extLst>
          </p:cNvPr>
          <p:cNvSpPr>
            <a:spLocks noGrp="1"/>
          </p:cNvSpPr>
          <p:nvPr>
            <p:ph type="sldNum" sz="quarter" idx="12"/>
          </p:nvPr>
        </p:nvSpPr>
        <p:spPr>
          <a:xfrm>
            <a:off x="8531788" y="5648960"/>
            <a:ext cx="548640" cy="396240"/>
          </a:xfrm>
        </p:spPr>
        <p:txBody>
          <a:bodyPr anchor="ctr">
            <a:normAutofit/>
          </a:bodyPr>
          <a:lstStyle/>
          <a:p>
            <a:pPr>
              <a:spcAft>
                <a:spcPts val="600"/>
              </a:spcAft>
            </a:pPr>
            <a:fld id="{5DF3DBC8-15DC-49EF-AFFC-BBF543251B4F}" type="slidenum">
              <a:rPr lang="es-ES" smtClean="0"/>
              <a:pPr>
                <a:spcAft>
                  <a:spcPts val="600"/>
                </a:spcAft>
              </a:pPr>
              <a:t>12</a:t>
            </a:fld>
            <a:endParaRPr lang="es-ES" dirty="0"/>
          </a:p>
        </p:txBody>
      </p:sp>
      <p:pic>
        <p:nvPicPr>
          <p:cNvPr id="1026" name="Picture 2">
            <a:extLst>
              <a:ext uri="{FF2B5EF4-FFF2-40B4-BE49-F238E27FC236}">
                <a16:creationId xmlns:a16="http://schemas.microsoft.com/office/drawing/2014/main" id="{6975B40E-C5A2-823D-2B5A-E36A6529B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1256645"/>
            <a:ext cx="3924300" cy="207010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2338BB9B-8F9F-CAA0-BFC2-BF1691DEC5E7}"/>
              </a:ext>
            </a:extLst>
          </p:cNvPr>
          <p:cNvSpPr txBox="1"/>
          <p:nvPr/>
        </p:nvSpPr>
        <p:spPr>
          <a:xfrm>
            <a:off x="683568" y="3293089"/>
            <a:ext cx="7283152" cy="1015663"/>
          </a:xfrm>
          <a:prstGeom prst="rect">
            <a:avLst/>
          </a:prstGeom>
          <a:noFill/>
        </p:spPr>
        <p:txBody>
          <a:bodyPr wrap="square" rtlCol="0">
            <a:spAutoFit/>
          </a:bodyPr>
          <a:lstStyle/>
          <a:p>
            <a:pPr algn="just"/>
            <a:r>
              <a:rPr lang="es-ES" sz="2000" dirty="0"/>
              <a:t>Cuando un átomo no es perturbado externamente, los electrones ocupan siempre las </a:t>
            </a:r>
            <a:r>
              <a:rPr lang="es-ES" sz="2000" b="1" dirty="0"/>
              <a:t>capas más cercanas al núcleo</a:t>
            </a:r>
            <a:r>
              <a:rPr lang="es-ES" sz="2000" dirty="0"/>
              <a:t>. Se dice que el átomo está en su </a:t>
            </a:r>
            <a:r>
              <a:rPr lang="es-ES" sz="2000" b="1" dirty="0">
                <a:solidFill>
                  <a:srgbClr val="9999FF"/>
                </a:solidFill>
              </a:rPr>
              <a:t>estado fundamental</a:t>
            </a:r>
            <a:r>
              <a:rPr lang="es-ES" sz="2000" dirty="0"/>
              <a:t>.</a:t>
            </a:r>
          </a:p>
        </p:txBody>
      </p:sp>
      <p:pic>
        <p:nvPicPr>
          <p:cNvPr id="1028" name="Picture 4" descr="Regla de Hund | La Guía de Química">
            <a:extLst>
              <a:ext uri="{FF2B5EF4-FFF2-40B4-BE49-F238E27FC236}">
                <a16:creationId xmlns:a16="http://schemas.microsoft.com/office/drawing/2014/main" id="{8039ECE4-090E-373E-4B46-AB3DD9612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193" y="4292940"/>
            <a:ext cx="3597095" cy="237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318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a:extLst>
              <a:ext uri="{FF2B5EF4-FFF2-40B4-BE49-F238E27FC236}">
                <a16:creationId xmlns:a16="http://schemas.microsoft.com/office/drawing/2014/main" id="{6697259B-BAFE-4E4A-824F-F4894491E28A}"/>
              </a:ext>
            </a:extLst>
          </p:cNvPr>
          <p:cNvSpPr txBox="1">
            <a:spLocks noChangeArrowheads="1"/>
          </p:cNvSpPr>
          <p:nvPr/>
        </p:nvSpPr>
        <p:spPr bwMode="auto">
          <a:xfrm>
            <a:off x="185986" y="5229200"/>
            <a:ext cx="7842398" cy="93610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a:lnSpc>
                <a:spcPct val="100000"/>
              </a:lnSpc>
              <a:spcBef>
                <a:spcPct val="50000"/>
              </a:spcBef>
              <a:buFontTx/>
              <a:buNone/>
            </a:pPr>
            <a:r>
              <a:rPr lang="es-ES_tradnl" altLang="es-ES_tradnl" sz="1800" b="1" dirty="0">
                <a:latin typeface="AvantGarde Bk BT" pitchFamily="34" charset="0"/>
              </a:rPr>
              <a:t>El átomo se </a:t>
            </a:r>
            <a:r>
              <a:rPr lang="es-ES_tradnl" altLang="es-ES_tradnl" sz="1800" b="1" dirty="0" err="1">
                <a:solidFill>
                  <a:srgbClr val="002060"/>
                </a:solidFill>
                <a:latin typeface="AvantGarde Bk BT" pitchFamily="34" charset="0"/>
              </a:rPr>
              <a:t>desexcitará</a:t>
            </a:r>
            <a:r>
              <a:rPr lang="es-ES_tradnl" altLang="es-ES_tradnl" sz="1800" b="1" dirty="0">
                <a:solidFill>
                  <a:srgbClr val="002060"/>
                </a:solidFill>
                <a:latin typeface="AvantGarde Bk BT" pitchFamily="34" charset="0"/>
              </a:rPr>
              <a:t> -</a:t>
            </a:r>
            <a:r>
              <a:rPr lang="es-ES_tradnl" altLang="es-ES_tradnl" sz="1800" dirty="0">
                <a:latin typeface="AvantGarde Bk BT" pitchFamily="34" charset="0"/>
              </a:rPr>
              <a:t>un electrón de un nivel energético superior pasa a ocupar la vacante en el nivel energético inferior- </a:t>
            </a:r>
            <a:r>
              <a:rPr lang="es-ES_tradnl" altLang="es-ES_tradnl" sz="1800" b="1" dirty="0">
                <a:latin typeface="AvantGarde Bk BT" pitchFamily="34" charset="0"/>
              </a:rPr>
              <a:t>emitiendo un fotón de energía</a:t>
            </a:r>
            <a:r>
              <a:rPr lang="es-ES_tradnl" altLang="es-ES_tradnl" sz="1800" dirty="0">
                <a:latin typeface="AvantGarde Bk BT" pitchFamily="34" charset="0"/>
              </a:rPr>
              <a:t> igual a la diferencia de energía de los niveles inicial y final.</a:t>
            </a:r>
          </a:p>
        </p:txBody>
      </p:sp>
      <p:sp>
        <p:nvSpPr>
          <p:cNvPr id="30723" name="Text Box 4">
            <a:extLst>
              <a:ext uri="{FF2B5EF4-FFF2-40B4-BE49-F238E27FC236}">
                <a16:creationId xmlns:a16="http://schemas.microsoft.com/office/drawing/2014/main" id="{34868402-D4BD-A54E-A05C-25F5D559E655}"/>
              </a:ext>
            </a:extLst>
          </p:cNvPr>
          <p:cNvSpPr txBox="1">
            <a:spLocks noChangeArrowheads="1"/>
          </p:cNvSpPr>
          <p:nvPr/>
        </p:nvSpPr>
        <p:spPr bwMode="auto">
          <a:xfrm>
            <a:off x="397174" y="4365104"/>
            <a:ext cx="7315200" cy="36988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lnSpc>
                <a:spcPct val="100000"/>
              </a:lnSpc>
              <a:spcBef>
                <a:spcPct val="50000"/>
              </a:spcBef>
              <a:buFontTx/>
              <a:buNone/>
            </a:pPr>
            <a:r>
              <a:rPr lang="es-ES_tradnl" altLang="es-ES_tradnl" sz="1800" b="1" dirty="0">
                <a:latin typeface="AvantGarde Bk BT" pitchFamily="34" charset="0"/>
              </a:rPr>
              <a:t>Átomo </a:t>
            </a:r>
            <a:r>
              <a:rPr lang="es-ES_tradnl" altLang="es-ES_tradnl" sz="1800" b="1" dirty="0">
                <a:solidFill>
                  <a:srgbClr val="990000"/>
                </a:solidFill>
                <a:latin typeface="AvantGarde Bk BT" pitchFamily="34" charset="0"/>
              </a:rPr>
              <a:t>excitado</a:t>
            </a:r>
            <a:r>
              <a:rPr lang="es-ES_tradnl" altLang="es-ES_tradnl" sz="1800" dirty="0">
                <a:latin typeface="AvantGarde Bk BT" pitchFamily="34" charset="0"/>
              </a:rPr>
              <a:t>: el electrón está en niveles energéticos superiores</a:t>
            </a:r>
          </a:p>
        </p:txBody>
      </p:sp>
      <p:graphicFrame>
        <p:nvGraphicFramePr>
          <p:cNvPr id="30724" name="Object 5">
            <a:extLst>
              <a:ext uri="{FF2B5EF4-FFF2-40B4-BE49-F238E27FC236}">
                <a16:creationId xmlns:a16="http://schemas.microsoft.com/office/drawing/2014/main" id="{77C6C908-287D-FF45-90EC-207786617AEF}"/>
              </a:ext>
            </a:extLst>
          </p:cNvPr>
          <p:cNvGraphicFramePr>
            <a:graphicFrameLocks noChangeAspect="1"/>
          </p:cNvGraphicFramePr>
          <p:nvPr>
            <p:extLst>
              <p:ext uri="{D42A27DB-BD31-4B8C-83A1-F6EECF244321}">
                <p14:modId xmlns:p14="http://schemas.microsoft.com/office/powerpoint/2010/main" val="257569146"/>
              </p:ext>
            </p:extLst>
          </p:nvPr>
        </p:nvGraphicFramePr>
        <p:xfrm>
          <a:off x="395536" y="908720"/>
          <a:ext cx="8147050" cy="3144838"/>
        </p:xfrm>
        <a:graphic>
          <a:graphicData uri="http://schemas.openxmlformats.org/presentationml/2006/ole">
            <mc:AlternateContent xmlns:mc="http://schemas.openxmlformats.org/markup-compatibility/2006">
              <mc:Choice xmlns:v="urn:schemas-microsoft-com:vml" Requires="v">
                <p:oleObj name="Picture" r:id="rId2" imgW="2540000" imgH="1422400" progId="Word.Picture.8">
                  <p:embed/>
                </p:oleObj>
              </mc:Choice>
              <mc:Fallback>
                <p:oleObj name="Picture" r:id="rId2" imgW="2540000" imgH="1422400" progId="Word.Picture.8">
                  <p:embed/>
                  <p:pic>
                    <p:nvPicPr>
                      <p:cNvPr id="30724" name="Object 5">
                        <a:extLst>
                          <a:ext uri="{FF2B5EF4-FFF2-40B4-BE49-F238E27FC236}">
                            <a16:creationId xmlns:a16="http://schemas.microsoft.com/office/drawing/2014/main" id="{77C6C908-287D-FF45-90EC-207786617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908720"/>
                        <a:ext cx="8147050" cy="314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Marcador de pie de página 3">
            <a:extLst>
              <a:ext uri="{FF2B5EF4-FFF2-40B4-BE49-F238E27FC236}">
                <a16:creationId xmlns:a16="http://schemas.microsoft.com/office/drawing/2014/main" id="{38B56785-124C-F6BB-7D42-92C6B6AEAB06}"/>
              </a:ext>
            </a:extLst>
          </p:cNvPr>
          <p:cNvSpPr>
            <a:spLocks noGrp="1"/>
          </p:cNvSpPr>
          <p:nvPr>
            <p:ph type="ftr" sz="quarter" idx="11"/>
          </p:nvPr>
        </p:nvSpPr>
        <p:spPr>
          <a:xfrm rot="16200000">
            <a:off x="7057330" y="3519180"/>
            <a:ext cx="3426441" cy="365760"/>
          </a:xfrm>
        </p:spPr>
        <p:txBody>
          <a:bodyPr anchor="ctr">
            <a:normAutofit/>
          </a:bodyPr>
          <a:lstStyle/>
          <a:p>
            <a:pPr>
              <a:spcAft>
                <a:spcPts val="600"/>
              </a:spcAft>
            </a:pPr>
            <a:r>
              <a:rPr lang="es-ES" dirty="0"/>
              <a:t>Escuela Universitaria de Enfermería Clínica </a:t>
            </a:r>
            <a:r>
              <a:rPr lang="es-ES" dirty="0" err="1"/>
              <a:t>Mompía</a:t>
            </a:r>
            <a:endParaRPr lang="es-ES" dirty="0"/>
          </a:p>
        </p:txBody>
      </p:sp>
      <p:sp>
        <p:nvSpPr>
          <p:cNvPr id="3" name="Marcador de número de diapositiva 4">
            <a:extLst>
              <a:ext uri="{FF2B5EF4-FFF2-40B4-BE49-F238E27FC236}">
                <a16:creationId xmlns:a16="http://schemas.microsoft.com/office/drawing/2014/main" id="{B9A6E6C6-FEC3-10C5-72B3-12A887F37ECF}"/>
              </a:ext>
            </a:extLst>
          </p:cNvPr>
          <p:cNvSpPr>
            <a:spLocks noGrp="1"/>
          </p:cNvSpPr>
          <p:nvPr>
            <p:ph type="sldNum" sz="quarter" idx="12"/>
          </p:nvPr>
        </p:nvSpPr>
        <p:spPr>
          <a:xfrm>
            <a:off x="8531788" y="5648960"/>
            <a:ext cx="548640" cy="396240"/>
          </a:xfrm>
        </p:spPr>
        <p:txBody>
          <a:bodyPr anchor="ctr">
            <a:normAutofit/>
          </a:bodyPr>
          <a:lstStyle/>
          <a:p>
            <a:pPr>
              <a:spcAft>
                <a:spcPts val="600"/>
              </a:spcAft>
            </a:pPr>
            <a:fld id="{5DF3DBC8-15DC-49EF-AFFC-BBF543251B4F}" type="slidenum">
              <a:rPr lang="es-ES" smtClean="0"/>
              <a:pPr>
                <a:spcAft>
                  <a:spcPts val="600"/>
                </a:spcAft>
              </a:pPr>
              <a:t>13</a:t>
            </a:fld>
            <a:endParaRPr lang="es-ES" dirty="0"/>
          </a:p>
        </p:txBody>
      </p:sp>
    </p:spTree>
    <p:extLst>
      <p:ext uri="{BB962C8B-B14F-4D97-AF65-F5344CB8AC3E}">
        <p14:creationId xmlns:p14="http://schemas.microsoft.com/office/powerpoint/2010/main" val="3538574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CAC31217-3B28-6EC2-B854-6E1FA16AD6BD}"/>
              </a:ext>
            </a:extLst>
          </p:cNvPr>
          <p:cNvSpPr>
            <a:spLocks noGrp="1"/>
          </p:cNvSpPr>
          <p:nvPr>
            <p:ph type="ftr" sz="quarter" idx="11"/>
          </p:nvPr>
        </p:nvSpPr>
        <p:spPr/>
        <p:txBody>
          <a:bodyPr/>
          <a:lstStyle/>
          <a:p>
            <a:r>
              <a:rPr lang="es-ES" dirty="0"/>
              <a:t>Escuela Universitaria de Enfermería Clínica </a:t>
            </a:r>
            <a:r>
              <a:rPr lang="es-ES" dirty="0" err="1"/>
              <a:t>Mompía</a:t>
            </a:r>
            <a:endParaRPr lang="es-ES" dirty="0"/>
          </a:p>
        </p:txBody>
      </p:sp>
      <p:sp>
        <p:nvSpPr>
          <p:cNvPr id="3" name="Marcador de número de diapositiva 2">
            <a:extLst>
              <a:ext uri="{FF2B5EF4-FFF2-40B4-BE49-F238E27FC236}">
                <a16:creationId xmlns:a16="http://schemas.microsoft.com/office/drawing/2014/main" id="{B6DC33A3-C16F-1D56-634D-010A8B123198}"/>
              </a:ext>
            </a:extLst>
          </p:cNvPr>
          <p:cNvSpPr>
            <a:spLocks noGrp="1"/>
          </p:cNvSpPr>
          <p:nvPr>
            <p:ph type="sldNum" sz="quarter" idx="12"/>
          </p:nvPr>
        </p:nvSpPr>
        <p:spPr/>
        <p:txBody>
          <a:bodyPr/>
          <a:lstStyle/>
          <a:p>
            <a:fld id="{5DF3DBC8-15DC-49EF-AFFC-BBF543251B4F}" type="slidenum">
              <a:rPr lang="es-ES" smtClean="0"/>
              <a:t>14</a:t>
            </a:fld>
            <a:endParaRPr lang="es-ES"/>
          </a:p>
        </p:txBody>
      </p:sp>
      <p:pic>
        <p:nvPicPr>
          <p:cNvPr id="6" name="Imagen 5" descr="Tabla&#10;&#10;Descripción generada automáticamente con confianza baja">
            <a:extLst>
              <a:ext uri="{FF2B5EF4-FFF2-40B4-BE49-F238E27FC236}">
                <a16:creationId xmlns:a16="http://schemas.microsoft.com/office/drawing/2014/main" id="{BEA9075A-AC8F-1F97-1134-DEFFAE27B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764704"/>
            <a:ext cx="7772400" cy="2182660"/>
          </a:xfrm>
          <a:prstGeom prst="rect">
            <a:avLst/>
          </a:prstGeom>
        </p:spPr>
      </p:pic>
      <p:pic>
        <p:nvPicPr>
          <p:cNvPr id="3074" name="Picture 2" descr="Electric potential energy">
            <a:extLst>
              <a:ext uri="{FF2B5EF4-FFF2-40B4-BE49-F238E27FC236}">
                <a16:creationId xmlns:a16="http://schemas.microsoft.com/office/drawing/2014/main" id="{259C72AB-A82A-9657-205A-C22600E82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429000"/>
            <a:ext cx="2942881" cy="233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8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0F0B195E-D2B0-1B55-163E-CD5D7D8E97D2}"/>
              </a:ext>
            </a:extLst>
          </p:cNvPr>
          <p:cNvSpPr>
            <a:spLocks noGrp="1"/>
          </p:cNvSpPr>
          <p:nvPr>
            <p:ph type="ftr" sz="quarter" idx="11"/>
          </p:nvPr>
        </p:nvSpPr>
        <p:spPr/>
        <p:txBody>
          <a:bodyPr/>
          <a:lstStyle/>
          <a:p>
            <a:r>
              <a:rPr lang="es-ES" dirty="0"/>
              <a:t>Escuela Universitaria de Enfermería Clínica </a:t>
            </a:r>
            <a:r>
              <a:rPr lang="es-ES" dirty="0" err="1"/>
              <a:t>Mompía</a:t>
            </a:r>
            <a:endParaRPr lang="es-ES" dirty="0"/>
          </a:p>
        </p:txBody>
      </p:sp>
      <p:sp>
        <p:nvSpPr>
          <p:cNvPr id="3" name="Marcador de número de diapositiva 2">
            <a:extLst>
              <a:ext uri="{FF2B5EF4-FFF2-40B4-BE49-F238E27FC236}">
                <a16:creationId xmlns:a16="http://schemas.microsoft.com/office/drawing/2014/main" id="{86D46BF4-8428-6E63-CAC8-0C744DD064CF}"/>
              </a:ext>
            </a:extLst>
          </p:cNvPr>
          <p:cNvSpPr>
            <a:spLocks noGrp="1"/>
          </p:cNvSpPr>
          <p:nvPr>
            <p:ph type="sldNum" sz="quarter" idx="12"/>
          </p:nvPr>
        </p:nvSpPr>
        <p:spPr/>
        <p:txBody>
          <a:bodyPr/>
          <a:lstStyle/>
          <a:p>
            <a:fld id="{5DF3DBC8-15DC-49EF-AFFC-BBF543251B4F}" type="slidenum">
              <a:rPr lang="es-ES" smtClean="0"/>
              <a:t>15</a:t>
            </a:fld>
            <a:endParaRPr lang="es-ES" dirty="0"/>
          </a:p>
        </p:txBody>
      </p:sp>
      <p:sp>
        <p:nvSpPr>
          <p:cNvPr id="7" name="CuadroTexto 6">
            <a:extLst>
              <a:ext uri="{FF2B5EF4-FFF2-40B4-BE49-F238E27FC236}">
                <a16:creationId xmlns:a16="http://schemas.microsoft.com/office/drawing/2014/main" id="{DE2D8C50-3408-4846-08F3-3C29B0097BC2}"/>
              </a:ext>
            </a:extLst>
          </p:cNvPr>
          <p:cNvSpPr txBox="1"/>
          <p:nvPr/>
        </p:nvSpPr>
        <p:spPr>
          <a:xfrm>
            <a:off x="827584" y="836712"/>
            <a:ext cx="6030416" cy="1015663"/>
          </a:xfrm>
          <a:prstGeom prst="rect">
            <a:avLst/>
          </a:prstGeom>
          <a:noFill/>
        </p:spPr>
        <p:txBody>
          <a:bodyPr wrap="square">
            <a:spAutoFit/>
          </a:bodyPr>
          <a:lstStyle/>
          <a:p>
            <a:r>
              <a:rPr lang="es-ES" sz="2000" dirty="0"/>
              <a:t>La energía necesaria para provocar la excitación de un electrón y que salte de una capa con energía U1 a una capa más alta con energía U2 tiene un valor:</a:t>
            </a:r>
          </a:p>
        </p:txBody>
      </p:sp>
      <p:pic>
        <p:nvPicPr>
          <p:cNvPr id="11" name="Imagen 10" descr="Imagen en blanco y negro&#10;&#10;Descripción generada automáticamente con confianza baja">
            <a:extLst>
              <a:ext uri="{FF2B5EF4-FFF2-40B4-BE49-F238E27FC236}">
                <a16:creationId xmlns:a16="http://schemas.microsoft.com/office/drawing/2014/main" id="{F9540245-C950-4DE3-9A84-D0B499D31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789" y="2458419"/>
            <a:ext cx="2114277" cy="720080"/>
          </a:xfrm>
          <a:prstGeom prst="rect">
            <a:avLst/>
          </a:prstGeom>
          <a:ln>
            <a:solidFill>
              <a:srgbClr val="00A499"/>
            </a:solidFill>
          </a:ln>
        </p:spPr>
      </p:pic>
      <p:sp>
        <p:nvSpPr>
          <p:cNvPr id="15" name="CuadroTexto 14">
            <a:extLst>
              <a:ext uri="{FF2B5EF4-FFF2-40B4-BE49-F238E27FC236}">
                <a16:creationId xmlns:a16="http://schemas.microsoft.com/office/drawing/2014/main" id="{654E81D1-3C31-BAE9-D483-0634C0834B6F}"/>
              </a:ext>
            </a:extLst>
          </p:cNvPr>
          <p:cNvSpPr txBox="1"/>
          <p:nvPr/>
        </p:nvSpPr>
        <p:spPr>
          <a:xfrm>
            <a:off x="755576" y="3809510"/>
            <a:ext cx="6336704" cy="1631216"/>
          </a:xfrm>
          <a:prstGeom prst="rect">
            <a:avLst/>
          </a:prstGeom>
          <a:noFill/>
        </p:spPr>
        <p:txBody>
          <a:bodyPr wrap="square">
            <a:spAutoFit/>
          </a:bodyPr>
          <a:lstStyle/>
          <a:p>
            <a:pPr algn="just"/>
            <a:r>
              <a:rPr lang="es-ES" sz="2000" dirty="0"/>
              <a:t>En el caso de que la energía de la radiación incidente tenga una energía </a:t>
            </a:r>
            <a:r>
              <a:rPr lang="es-ES" sz="2000" b="1" dirty="0"/>
              <a:t>superior</a:t>
            </a:r>
            <a:r>
              <a:rPr lang="es-ES" sz="2000" dirty="0"/>
              <a:t> al valor de la energía potencial del electrón, se producirá una </a:t>
            </a:r>
            <a:r>
              <a:rPr lang="es-ES" sz="2000" b="1" dirty="0"/>
              <a:t>ionización</a:t>
            </a:r>
            <a:r>
              <a:rPr lang="es-ES" sz="2000" dirty="0"/>
              <a:t> y el electrón saldrá despedido con una </a:t>
            </a:r>
            <a:r>
              <a:rPr lang="es-ES" sz="2000" b="1" dirty="0"/>
              <a:t>energía cinética </a:t>
            </a:r>
            <a:r>
              <a:rPr lang="es-ES" sz="2000" dirty="0"/>
              <a:t>igual a la diferencia de los dos valores.</a:t>
            </a:r>
          </a:p>
        </p:txBody>
      </p:sp>
      <p:pic>
        <p:nvPicPr>
          <p:cNvPr id="16" name="Imagen 15" descr="Un dibujo de una persona&#10;&#10;Descripción generada automáticamente con confianza baja">
            <a:extLst>
              <a:ext uri="{FF2B5EF4-FFF2-40B4-BE49-F238E27FC236}">
                <a16:creationId xmlns:a16="http://schemas.microsoft.com/office/drawing/2014/main" id="{F0379A9E-82BD-BB5E-AAA5-5021505AC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5652637"/>
            <a:ext cx="2146300" cy="838200"/>
          </a:xfrm>
          <a:prstGeom prst="rect">
            <a:avLst/>
          </a:prstGeom>
          <a:ln>
            <a:solidFill>
              <a:srgbClr val="00A499"/>
            </a:solidFill>
          </a:ln>
        </p:spPr>
      </p:pic>
    </p:spTree>
    <p:extLst>
      <p:ext uri="{BB962C8B-B14F-4D97-AF65-F5344CB8AC3E}">
        <p14:creationId xmlns:p14="http://schemas.microsoft.com/office/powerpoint/2010/main" val="192158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a:extLst>
              <a:ext uri="{FF2B5EF4-FFF2-40B4-BE49-F238E27FC236}">
                <a16:creationId xmlns:a16="http://schemas.microsoft.com/office/drawing/2014/main" id="{03C153B0-C7BB-3C4A-BF78-66A4CE8D917F}"/>
              </a:ext>
            </a:extLst>
          </p:cNvPr>
          <p:cNvSpPr txBox="1">
            <a:spLocks noChangeArrowheads="1"/>
          </p:cNvSpPr>
          <p:nvPr/>
        </p:nvSpPr>
        <p:spPr bwMode="auto">
          <a:xfrm>
            <a:off x="411163" y="5170489"/>
            <a:ext cx="7761237" cy="127727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lnSpc>
                <a:spcPct val="100000"/>
              </a:lnSpc>
              <a:spcBef>
                <a:spcPct val="50000"/>
              </a:spcBef>
              <a:buFontTx/>
              <a:buNone/>
            </a:pPr>
            <a:r>
              <a:rPr lang="es-ES_tradnl" altLang="es-ES_tradnl" sz="2200" b="1" dirty="0">
                <a:latin typeface="AvantGarde Bk BT" pitchFamily="34" charset="0"/>
              </a:rPr>
              <a:t>Átomo </a:t>
            </a:r>
            <a:r>
              <a:rPr lang="es-ES_tradnl" altLang="es-ES_tradnl" sz="2200" b="1" dirty="0">
                <a:solidFill>
                  <a:srgbClr val="990033"/>
                </a:solidFill>
                <a:latin typeface="AvantGarde Bk BT" pitchFamily="34" charset="0"/>
              </a:rPr>
              <a:t>ionizado</a:t>
            </a:r>
            <a:r>
              <a:rPr lang="es-ES_tradnl" altLang="es-ES_tradnl" sz="2200" dirty="0">
                <a:latin typeface="AvantGarde Bk BT" pitchFamily="34" charset="0"/>
              </a:rPr>
              <a:t>: un electrón adquiere </a:t>
            </a:r>
            <a:r>
              <a:rPr lang="es-ES_tradnl" altLang="es-ES_tradnl" sz="2200" dirty="0">
                <a:solidFill>
                  <a:srgbClr val="002060"/>
                </a:solidFill>
                <a:latin typeface="AvantGarde Bk BT" pitchFamily="34" charset="0"/>
              </a:rPr>
              <a:t>energía suficiente </a:t>
            </a:r>
            <a:r>
              <a:rPr lang="es-ES_tradnl" altLang="es-ES_tradnl" sz="2200" dirty="0">
                <a:latin typeface="AvantGarde Bk BT" pitchFamily="34" charset="0"/>
              </a:rPr>
              <a:t>(potencial de ionización) y </a:t>
            </a:r>
            <a:r>
              <a:rPr lang="es-ES_tradnl" altLang="es-ES_tradnl" sz="2200" dirty="0">
                <a:solidFill>
                  <a:srgbClr val="002060"/>
                </a:solidFill>
                <a:latin typeface="AvantGarde Bk BT" pitchFamily="34" charset="0"/>
              </a:rPr>
              <a:t>se escapa del átomo</a:t>
            </a:r>
            <a:r>
              <a:rPr lang="es-ES_tradnl" altLang="es-ES_tradnl" sz="2200" dirty="0">
                <a:solidFill>
                  <a:srgbClr val="003399"/>
                </a:solidFill>
                <a:latin typeface="AvantGarde Bk BT" pitchFamily="34" charset="0"/>
              </a:rPr>
              <a:t>.</a:t>
            </a:r>
            <a:r>
              <a:rPr lang="es-ES_tradnl" altLang="es-ES_tradnl" sz="2200" dirty="0">
                <a:latin typeface="AvantGarde Bk BT" pitchFamily="34" charset="0"/>
              </a:rPr>
              <a:t> </a:t>
            </a:r>
          </a:p>
          <a:p>
            <a:pPr algn="ctr">
              <a:lnSpc>
                <a:spcPct val="100000"/>
              </a:lnSpc>
              <a:spcBef>
                <a:spcPct val="50000"/>
              </a:spcBef>
              <a:buFontTx/>
              <a:buNone/>
            </a:pPr>
            <a:r>
              <a:rPr lang="es-ES_tradnl" altLang="es-ES_tradnl" sz="2200" dirty="0">
                <a:latin typeface="AvantGarde Bk BT" pitchFamily="34" charset="0"/>
              </a:rPr>
              <a:t>El </a:t>
            </a:r>
            <a:r>
              <a:rPr lang="es-ES_tradnl" altLang="es-ES_tradnl" sz="2200" dirty="0">
                <a:solidFill>
                  <a:srgbClr val="990033"/>
                </a:solidFill>
                <a:latin typeface="AvantGarde Bk BT" pitchFamily="34" charset="0"/>
              </a:rPr>
              <a:t>átomo</a:t>
            </a:r>
            <a:r>
              <a:rPr lang="es-ES_tradnl" altLang="es-ES_tradnl" sz="2200" dirty="0">
                <a:latin typeface="AvantGarde Bk BT" pitchFamily="34" charset="0"/>
              </a:rPr>
              <a:t> queda cargado </a:t>
            </a:r>
            <a:r>
              <a:rPr lang="es-ES_tradnl" altLang="es-ES_tradnl" sz="2200" dirty="0">
                <a:solidFill>
                  <a:srgbClr val="990033"/>
                </a:solidFill>
                <a:latin typeface="AvantGarde Bk BT" pitchFamily="34" charset="0"/>
              </a:rPr>
              <a:t>positivamente</a:t>
            </a:r>
            <a:r>
              <a:rPr lang="es-ES_tradnl" altLang="es-ES_tradnl" sz="2200" dirty="0">
                <a:latin typeface="AvantGarde Bk BT" pitchFamily="34" charset="0"/>
              </a:rPr>
              <a:t>.</a:t>
            </a:r>
          </a:p>
        </p:txBody>
      </p:sp>
      <p:grpSp>
        <p:nvGrpSpPr>
          <p:cNvPr id="31747" name="Group 7">
            <a:extLst>
              <a:ext uri="{FF2B5EF4-FFF2-40B4-BE49-F238E27FC236}">
                <a16:creationId xmlns:a16="http://schemas.microsoft.com/office/drawing/2014/main" id="{D1F27CE7-6961-4F49-9BF7-3AF6B127A7A4}"/>
              </a:ext>
            </a:extLst>
          </p:cNvPr>
          <p:cNvGrpSpPr>
            <a:grpSpLocks noChangeAspect="1"/>
          </p:cNvGrpSpPr>
          <p:nvPr/>
        </p:nvGrpSpPr>
        <p:grpSpPr bwMode="auto">
          <a:xfrm>
            <a:off x="2019300" y="366713"/>
            <a:ext cx="5105400" cy="4719638"/>
            <a:chOff x="1272" y="231"/>
            <a:chExt cx="3216" cy="2973"/>
          </a:xfrm>
        </p:grpSpPr>
        <p:sp>
          <p:nvSpPr>
            <p:cNvPr id="31748" name="AutoShape 6">
              <a:extLst>
                <a:ext uri="{FF2B5EF4-FFF2-40B4-BE49-F238E27FC236}">
                  <a16:creationId xmlns:a16="http://schemas.microsoft.com/office/drawing/2014/main" id="{6437B993-BFE3-1A4B-A0FF-3BFAD78569B7}"/>
                </a:ext>
              </a:extLst>
            </p:cNvPr>
            <p:cNvSpPr>
              <a:spLocks noChangeAspect="1" noChangeArrowheads="1" noTextEdit="1"/>
            </p:cNvSpPr>
            <p:nvPr/>
          </p:nvSpPr>
          <p:spPr bwMode="auto">
            <a:xfrm>
              <a:off x="1272" y="628"/>
              <a:ext cx="3216" cy="2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p>
          </p:txBody>
        </p:sp>
        <p:sp>
          <p:nvSpPr>
            <p:cNvPr id="31749" name="Freeform 8">
              <a:extLst>
                <a:ext uri="{FF2B5EF4-FFF2-40B4-BE49-F238E27FC236}">
                  <a16:creationId xmlns:a16="http://schemas.microsoft.com/office/drawing/2014/main" id="{DC8422F5-ACEB-8F42-8912-F9867B0D90F8}"/>
                </a:ext>
              </a:extLst>
            </p:cNvPr>
            <p:cNvSpPr>
              <a:spLocks/>
            </p:cNvSpPr>
            <p:nvPr/>
          </p:nvSpPr>
          <p:spPr bwMode="auto">
            <a:xfrm>
              <a:off x="1730" y="855"/>
              <a:ext cx="2142" cy="1960"/>
            </a:xfrm>
            <a:custGeom>
              <a:avLst/>
              <a:gdLst>
                <a:gd name="T0" fmla="*/ 2135 w 2142"/>
                <a:gd name="T1" fmla="*/ 881 h 1960"/>
                <a:gd name="T2" fmla="*/ 2096 w 2142"/>
                <a:gd name="T3" fmla="*/ 689 h 1960"/>
                <a:gd name="T4" fmla="*/ 2011 w 2142"/>
                <a:gd name="T5" fmla="*/ 512 h 1960"/>
                <a:gd name="T6" fmla="*/ 1902 w 2142"/>
                <a:gd name="T7" fmla="*/ 355 h 1960"/>
                <a:gd name="T8" fmla="*/ 1754 w 2142"/>
                <a:gd name="T9" fmla="*/ 220 h 1960"/>
                <a:gd name="T10" fmla="*/ 1584 w 2142"/>
                <a:gd name="T11" fmla="*/ 114 h 1960"/>
                <a:gd name="T12" fmla="*/ 1390 w 2142"/>
                <a:gd name="T13" fmla="*/ 43 h 1960"/>
                <a:gd name="T14" fmla="*/ 1180 w 2142"/>
                <a:gd name="T15" fmla="*/ 0 h 1960"/>
                <a:gd name="T16" fmla="*/ 963 w 2142"/>
                <a:gd name="T17" fmla="*/ 0 h 1960"/>
                <a:gd name="T18" fmla="*/ 753 w 2142"/>
                <a:gd name="T19" fmla="*/ 43 h 1960"/>
                <a:gd name="T20" fmla="*/ 559 w 2142"/>
                <a:gd name="T21" fmla="*/ 114 h 1960"/>
                <a:gd name="T22" fmla="*/ 388 w 2142"/>
                <a:gd name="T23" fmla="*/ 220 h 1960"/>
                <a:gd name="T24" fmla="*/ 248 w 2142"/>
                <a:gd name="T25" fmla="*/ 355 h 1960"/>
                <a:gd name="T26" fmla="*/ 132 w 2142"/>
                <a:gd name="T27" fmla="*/ 512 h 1960"/>
                <a:gd name="T28" fmla="*/ 47 w 2142"/>
                <a:gd name="T29" fmla="*/ 689 h 1960"/>
                <a:gd name="T30" fmla="*/ 8 w 2142"/>
                <a:gd name="T31" fmla="*/ 881 h 1960"/>
                <a:gd name="T32" fmla="*/ 8 w 2142"/>
                <a:gd name="T33" fmla="*/ 1080 h 1960"/>
                <a:gd name="T34" fmla="*/ 47 w 2142"/>
                <a:gd name="T35" fmla="*/ 1271 h 1960"/>
                <a:gd name="T36" fmla="*/ 132 w 2142"/>
                <a:gd name="T37" fmla="*/ 1449 h 1960"/>
                <a:gd name="T38" fmla="*/ 248 w 2142"/>
                <a:gd name="T39" fmla="*/ 1605 h 1960"/>
                <a:gd name="T40" fmla="*/ 388 w 2142"/>
                <a:gd name="T41" fmla="*/ 1733 h 1960"/>
                <a:gd name="T42" fmla="*/ 559 w 2142"/>
                <a:gd name="T43" fmla="*/ 1840 h 1960"/>
                <a:gd name="T44" fmla="*/ 753 w 2142"/>
                <a:gd name="T45" fmla="*/ 1918 h 1960"/>
                <a:gd name="T46" fmla="*/ 963 w 2142"/>
                <a:gd name="T47" fmla="*/ 1953 h 1960"/>
                <a:gd name="T48" fmla="*/ 1180 w 2142"/>
                <a:gd name="T49" fmla="*/ 1953 h 1960"/>
                <a:gd name="T50" fmla="*/ 1390 w 2142"/>
                <a:gd name="T51" fmla="*/ 1918 h 1960"/>
                <a:gd name="T52" fmla="*/ 1584 w 2142"/>
                <a:gd name="T53" fmla="*/ 1840 h 1960"/>
                <a:gd name="T54" fmla="*/ 1754 w 2142"/>
                <a:gd name="T55" fmla="*/ 1733 h 1960"/>
                <a:gd name="T56" fmla="*/ 1902 w 2142"/>
                <a:gd name="T57" fmla="*/ 1605 h 1960"/>
                <a:gd name="T58" fmla="*/ 2011 w 2142"/>
                <a:gd name="T59" fmla="*/ 1449 h 1960"/>
                <a:gd name="T60" fmla="*/ 2096 w 2142"/>
                <a:gd name="T61" fmla="*/ 1271 h 1960"/>
                <a:gd name="T62" fmla="*/ 2135 w 2142"/>
                <a:gd name="T63" fmla="*/ 1080 h 19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142" h="1960">
                  <a:moveTo>
                    <a:pt x="2142" y="980"/>
                  </a:moveTo>
                  <a:lnTo>
                    <a:pt x="2135" y="881"/>
                  </a:lnTo>
                  <a:lnTo>
                    <a:pt x="2119" y="781"/>
                  </a:lnTo>
                  <a:lnTo>
                    <a:pt x="2096" y="689"/>
                  </a:lnTo>
                  <a:lnTo>
                    <a:pt x="2057" y="597"/>
                  </a:lnTo>
                  <a:lnTo>
                    <a:pt x="2011" y="512"/>
                  </a:lnTo>
                  <a:lnTo>
                    <a:pt x="1964" y="433"/>
                  </a:lnTo>
                  <a:lnTo>
                    <a:pt x="1902" y="355"/>
                  </a:lnTo>
                  <a:lnTo>
                    <a:pt x="1832" y="284"/>
                  </a:lnTo>
                  <a:lnTo>
                    <a:pt x="1754" y="220"/>
                  </a:lnTo>
                  <a:lnTo>
                    <a:pt x="1669" y="164"/>
                  </a:lnTo>
                  <a:lnTo>
                    <a:pt x="1584" y="114"/>
                  </a:lnTo>
                  <a:lnTo>
                    <a:pt x="1490" y="78"/>
                  </a:lnTo>
                  <a:lnTo>
                    <a:pt x="1390" y="43"/>
                  </a:lnTo>
                  <a:lnTo>
                    <a:pt x="1289" y="22"/>
                  </a:lnTo>
                  <a:lnTo>
                    <a:pt x="1180" y="0"/>
                  </a:lnTo>
                  <a:lnTo>
                    <a:pt x="1071" y="0"/>
                  </a:lnTo>
                  <a:lnTo>
                    <a:pt x="963" y="0"/>
                  </a:lnTo>
                  <a:lnTo>
                    <a:pt x="854" y="22"/>
                  </a:lnTo>
                  <a:lnTo>
                    <a:pt x="753" y="43"/>
                  </a:lnTo>
                  <a:lnTo>
                    <a:pt x="652" y="78"/>
                  </a:lnTo>
                  <a:lnTo>
                    <a:pt x="559" y="114"/>
                  </a:lnTo>
                  <a:lnTo>
                    <a:pt x="474" y="164"/>
                  </a:lnTo>
                  <a:lnTo>
                    <a:pt x="388" y="220"/>
                  </a:lnTo>
                  <a:lnTo>
                    <a:pt x="311" y="284"/>
                  </a:lnTo>
                  <a:lnTo>
                    <a:pt x="248" y="355"/>
                  </a:lnTo>
                  <a:lnTo>
                    <a:pt x="186" y="433"/>
                  </a:lnTo>
                  <a:lnTo>
                    <a:pt x="132" y="512"/>
                  </a:lnTo>
                  <a:lnTo>
                    <a:pt x="85" y="597"/>
                  </a:lnTo>
                  <a:lnTo>
                    <a:pt x="47" y="689"/>
                  </a:lnTo>
                  <a:lnTo>
                    <a:pt x="23" y="781"/>
                  </a:lnTo>
                  <a:lnTo>
                    <a:pt x="8" y="881"/>
                  </a:lnTo>
                  <a:lnTo>
                    <a:pt x="0" y="980"/>
                  </a:lnTo>
                  <a:lnTo>
                    <a:pt x="8" y="1080"/>
                  </a:lnTo>
                  <a:lnTo>
                    <a:pt x="23" y="1179"/>
                  </a:lnTo>
                  <a:lnTo>
                    <a:pt x="47" y="1271"/>
                  </a:lnTo>
                  <a:lnTo>
                    <a:pt x="85" y="1364"/>
                  </a:lnTo>
                  <a:lnTo>
                    <a:pt x="132" y="1449"/>
                  </a:lnTo>
                  <a:lnTo>
                    <a:pt x="186" y="1527"/>
                  </a:lnTo>
                  <a:lnTo>
                    <a:pt x="248" y="1605"/>
                  </a:lnTo>
                  <a:lnTo>
                    <a:pt x="311" y="1676"/>
                  </a:lnTo>
                  <a:lnTo>
                    <a:pt x="388" y="1733"/>
                  </a:lnTo>
                  <a:lnTo>
                    <a:pt x="474" y="1790"/>
                  </a:lnTo>
                  <a:lnTo>
                    <a:pt x="559" y="1840"/>
                  </a:lnTo>
                  <a:lnTo>
                    <a:pt x="652" y="1882"/>
                  </a:lnTo>
                  <a:lnTo>
                    <a:pt x="753" y="1918"/>
                  </a:lnTo>
                  <a:lnTo>
                    <a:pt x="854" y="1939"/>
                  </a:lnTo>
                  <a:lnTo>
                    <a:pt x="963" y="1953"/>
                  </a:lnTo>
                  <a:lnTo>
                    <a:pt x="1071" y="1960"/>
                  </a:lnTo>
                  <a:lnTo>
                    <a:pt x="1180" y="1953"/>
                  </a:lnTo>
                  <a:lnTo>
                    <a:pt x="1289" y="1939"/>
                  </a:lnTo>
                  <a:lnTo>
                    <a:pt x="1390" y="1918"/>
                  </a:lnTo>
                  <a:lnTo>
                    <a:pt x="1490" y="1882"/>
                  </a:lnTo>
                  <a:lnTo>
                    <a:pt x="1584" y="1840"/>
                  </a:lnTo>
                  <a:lnTo>
                    <a:pt x="1669" y="1790"/>
                  </a:lnTo>
                  <a:lnTo>
                    <a:pt x="1754" y="1733"/>
                  </a:lnTo>
                  <a:lnTo>
                    <a:pt x="1832" y="1676"/>
                  </a:lnTo>
                  <a:lnTo>
                    <a:pt x="1902" y="1605"/>
                  </a:lnTo>
                  <a:lnTo>
                    <a:pt x="1964" y="1527"/>
                  </a:lnTo>
                  <a:lnTo>
                    <a:pt x="2011" y="1449"/>
                  </a:lnTo>
                  <a:lnTo>
                    <a:pt x="2057" y="1364"/>
                  </a:lnTo>
                  <a:lnTo>
                    <a:pt x="2096" y="1271"/>
                  </a:lnTo>
                  <a:lnTo>
                    <a:pt x="2119" y="1179"/>
                  </a:lnTo>
                  <a:lnTo>
                    <a:pt x="2135" y="1080"/>
                  </a:lnTo>
                  <a:lnTo>
                    <a:pt x="2142" y="9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750" name="Freeform 9">
              <a:extLst>
                <a:ext uri="{FF2B5EF4-FFF2-40B4-BE49-F238E27FC236}">
                  <a16:creationId xmlns:a16="http://schemas.microsoft.com/office/drawing/2014/main" id="{4E1FA90E-D1A8-CD49-9510-94CDE56C3EEE}"/>
                </a:ext>
              </a:extLst>
            </p:cNvPr>
            <p:cNvSpPr>
              <a:spLocks/>
            </p:cNvSpPr>
            <p:nvPr/>
          </p:nvSpPr>
          <p:spPr bwMode="auto">
            <a:xfrm>
              <a:off x="1730" y="855"/>
              <a:ext cx="2142" cy="1960"/>
            </a:xfrm>
            <a:custGeom>
              <a:avLst/>
              <a:gdLst>
                <a:gd name="T0" fmla="*/ 2147483646 w 276"/>
                <a:gd name="T1" fmla="*/ 802383238 h 276"/>
                <a:gd name="T2" fmla="*/ 2147483646 w 276"/>
                <a:gd name="T3" fmla="*/ 627555541 h 276"/>
                <a:gd name="T4" fmla="*/ 2147483646 w 276"/>
                <a:gd name="T5" fmla="*/ 465441441 h 276"/>
                <a:gd name="T6" fmla="*/ 2147483646 w 276"/>
                <a:gd name="T7" fmla="*/ 323340362 h 276"/>
                <a:gd name="T8" fmla="*/ 2147483646 w 276"/>
                <a:gd name="T9" fmla="*/ 200328731 h 276"/>
                <a:gd name="T10" fmla="*/ 2147483646 w 276"/>
                <a:gd name="T11" fmla="*/ 103886391 h 276"/>
                <a:gd name="T12" fmla="*/ 2147483646 w 276"/>
                <a:gd name="T13" fmla="*/ 39120009 h 276"/>
                <a:gd name="T14" fmla="*/ 2001071867 w 276"/>
                <a:gd name="T15" fmla="*/ 0 h 276"/>
                <a:gd name="T16" fmla="*/ 1631371414 w 276"/>
                <a:gd name="T17" fmla="*/ 0 h 276"/>
                <a:gd name="T18" fmla="*/ 1276958756 w 276"/>
                <a:gd name="T19" fmla="*/ 39120009 h 276"/>
                <a:gd name="T20" fmla="*/ 947885919 w 276"/>
                <a:gd name="T21" fmla="*/ 103886391 h 276"/>
                <a:gd name="T22" fmla="*/ 657920469 w 276"/>
                <a:gd name="T23" fmla="*/ 200328731 h 276"/>
                <a:gd name="T24" fmla="*/ 420630966 w 276"/>
                <a:gd name="T25" fmla="*/ 323340362 h 276"/>
                <a:gd name="T26" fmla="*/ 223747080 w 276"/>
                <a:gd name="T27" fmla="*/ 465441441 h 276"/>
                <a:gd name="T28" fmla="*/ 79763982 w 276"/>
                <a:gd name="T29" fmla="*/ 627555541 h 276"/>
                <a:gd name="T30" fmla="*/ 13542360 w 276"/>
                <a:gd name="T31" fmla="*/ 802383238 h 276"/>
                <a:gd name="T32" fmla="*/ 13542360 w 276"/>
                <a:gd name="T33" fmla="*/ 982701817 h 276"/>
                <a:gd name="T34" fmla="*/ 79763982 w 276"/>
                <a:gd name="T35" fmla="*/ 1157656651 h 276"/>
                <a:gd name="T36" fmla="*/ 223747080 w 276"/>
                <a:gd name="T37" fmla="*/ 1319767875 h 276"/>
                <a:gd name="T38" fmla="*/ 420630966 w 276"/>
                <a:gd name="T39" fmla="*/ 1461871773 h 276"/>
                <a:gd name="T40" fmla="*/ 657920469 w 276"/>
                <a:gd name="T41" fmla="*/ 1578469340 h 276"/>
                <a:gd name="T42" fmla="*/ 947885919 w 276"/>
                <a:gd name="T43" fmla="*/ 1675041288 h 276"/>
                <a:gd name="T44" fmla="*/ 1276958756 w 276"/>
                <a:gd name="T45" fmla="*/ 1745964684 h 276"/>
                <a:gd name="T46" fmla="*/ 1631371414 w 276"/>
                <a:gd name="T47" fmla="*/ 1778800542 h 276"/>
                <a:gd name="T48" fmla="*/ 2001071867 w 276"/>
                <a:gd name="T49" fmla="*/ 1778800542 h 276"/>
                <a:gd name="T50" fmla="*/ 2147483646 w 276"/>
                <a:gd name="T51" fmla="*/ 1745964684 h 276"/>
                <a:gd name="T52" fmla="*/ 2147483646 w 276"/>
                <a:gd name="T53" fmla="*/ 1675041288 h 276"/>
                <a:gd name="T54" fmla="*/ 2147483646 w 276"/>
                <a:gd name="T55" fmla="*/ 1578469340 h 276"/>
                <a:gd name="T56" fmla="*/ 2147483646 w 276"/>
                <a:gd name="T57" fmla="*/ 1461871773 h 276"/>
                <a:gd name="T58" fmla="*/ 2147483646 w 276"/>
                <a:gd name="T59" fmla="*/ 1319767875 h 276"/>
                <a:gd name="T60" fmla="*/ 2147483646 w 276"/>
                <a:gd name="T61" fmla="*/ 1157656651 h 276"/>
                <a:gd name="T62" fmla="*/ 2147483646 w 276"/>
                <a:gd name="T63" fmla="*/ 982701817 h 2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76" h="276">
                  <a:moveTo>
                    <a:pt x="276" y="138"/>
                  </a:moveTo>
                  <a:lnTo>
                    <a:pt x="275" y="124"/>
                  </a:lnTo>
                  <a:lnTo>
                    <a:pt x="273" y="110"/>
                  </a:lnTo>
                  <a:lnTo>
                    <a:pt x="270" y="97"/>
                  </a:lnTo>
                  <a:lnTo>
                    <a:pt x="265" y="84"/>
                  </a:lnTo>
                  <a:lnTo>
                    <a:pt x="259" y="72"/>
                  </a:lnTo>
                  <a:lnTo>
                    <a:pt x="253" y="61"/>
                  </a:lnTo>
                  <a:lnTo>
                    <a:pt x="245" y="50"/>
                  </a:lnTo>
                  <a:lnTo>
                    <a:pt x="236" y="40"/>
                  </a:lnTo>
                  <a:lnTo>
                    <a:pt x="226" y="31"/>
                  </a:lnTo>
                  <a:lnTo>
                    <a:pt x="215" y="23"/>
                  </a:lnTo>
                  <a:lnTo>
                    <a:pt x="204" y="16"/>
                  </a:lnTo>
                  <a:lnTo>
                    <a:pt x="192" y="11"/>
                  </a:lnTo>
                  <a:lnTo>
                    <a:pt x="179" y="6"/>
                  </a:lnTo>
                  <a:lnTo>
                    <a:pt x="166" y="3"/>
                  </a:lnTo>
                  <a:lnTo>
                    <a:pt x="152" y="0"/>
                  </a:lnTo>
                  <a:lnTo>
                    <a:pt x="138" y="0"/>
                  </a:lnTo>
                  <a:lnTo>
                    <a:pt x="124" y="0"/>
                  </a:lnTo>
                  <a:lnTo>
                    <a:pt x="110" y="3"/>
                  </a:lnTo>
                  <a:lnTo>
                    <a:pt x="97" y="6"/>
                  </a:lnTo>
                  <a:lnTo>
                    <a:pt x="84" y="11"/>
                  </a:lnTo>
                  <a:lnTo>
                    <a:pt x="72" y="16"/>
                  </a:lnTo>
                  <a:lnTo>
                    <a:pt x="61" y="23"/>
                  </a:lnTo>
                  <a:lnTo>
                    <a:pt x="50" y="31"/>
                  </a:lnTo>
                  <a:lnTo>
                    <a:pt x="40" y="40"/>
                  </a:lnTo>
                  <a:lnTo>
                    <a:pt x="32" y="50"/>
                  </a:lnTo>
                  <a:lnTo>
                    <a:pt x="24" y="61"/>
                  </a:lnTo>
                  <a:lnTo>
                    <a:pt x="17" y="72"/>
                  </a:lnTo>
                  <a:lnTo>
                    <a:pt x="11" y="84"/>
                  </a:lnTo>
                  <a:lnTo>
                    <a:pt x="6" y="97"/>
                  </a:lnTo>
                  <a:lnTo>
                    <a:pt x="3" y="110"/>
                  </a:lnTo>
                  <a:lnTo>
                    <a:pt x="1" y="124"/>
                  </a:lnTo>
                  <a:lnTo>
                    <a:pt x="0" y="138"/>
                  </a:lnTo>
                  <a:lnTo>
                    <a:pt x="1" y="152"/>
                  </a:lnTo>
                  <a:lnTo>
                    <a:pt x="3" y="166"/>
                  </a:lnTo>
                  <a:lnTo>
                    <a:pt x="6" y="179"/>
                  </a:lnTo>
                  <a:lnTo>
                    <a:pt x="11" y="192"/>
                  </a:lnTo>
                  <a:lnTo>
                    <a:pt x="17" y="204"/>
                  </a:lnTo>
                  <a:lnTo>
                    <a:pt x="24" y="215"/>
                  </a:lnTo>
                  <a:lnTo>
                    <a:pt x="32" y="226"/>
                  </a:lnTo>
                  <a:lnTo>
                    <a:pt x="40" y="236"/>
                  </a:lnTo>
                  <a:lnTo>
                    <a:pt x="50" y="244"/>
                  </a:lnTo>
                  <a:lnTo>
                    <a:pt x="61" y="252"/>
                  </a:lnTo>
                  <a:lnTo>
                    <a:pt x="72" y="259"/>
                  </a:lnTo>
                  <a:lnTo>
                    <a:pt x="84" y="265"/>
                  </a:lnTo>
                  <a:lnTo>
                    <a:pt x="97" y="270"/>
                  </a:lnTo>
                  <a:lnTo>
                    <a:pt x="110" y="273"/>
                  </a:lnTo>
                  <a:lnTo>
                    <a:pt x="124" y="275"/>
                  </a:lnTo>
                  <a:lnTo>
                    <a:pt x="138" y="276"/>
                  </a:lnTo>
                  <a:lnTo>
                    <a:pt x="152" y="275"/>
                  </a:lnTo>
                  <a:lnTo>
                    <a:pt x="166" y="273"/>
                  </a:lnTo>
                  <a:lnTo>
                    <a:pt x="179" y="270"/>
                  </a:lnTo>
                  <a:lnTo>
                    <a:pt x="192" y="265"/>
                  </a:lnTo>
                  <a:lnTo>
                    <a:pt x="204" y="259"/>
                  </a:lnTo>
                  <a:lnTo>
                    <a:pt x="215" y="252"/>
                  </a:lnTo>
                  <a:lnTo>
                    <a:pt x="226" y="244"/>
                  </a:lnTo>
                  <a:lnTo>
                    <a:pt x="236" y="236"/>
                  </a:lnTo>
                  <a:lnTo>
                    <a:pt x="245" y="226"/>
                  </a:lnTo>
                  <a:lnTo>
                    <a:pt x="253" y="215"/>
                  </a:lnTo>
                  <a:lnTo>
                    <a:pt x="259" y="204"/>
                  </a:lnTo>
                  <a:lnTo>
                    <a:pt x="265" y="192"/>
                  </a:lnTo>
                  <a:lnTo>
                    <a:pt x="270" y="179"/>
                  </a:lnTo>
                  <a:lnTo>
                    <a:pt x="273" y="166"/>
                  </a:lnTo>
                  <a:lnTo>
                    <a:pt x="275" y="152"/>
                  </a:lnTo>
                  <a:lnTo>
                    <a:pt x="276" y="138"/>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1751" name="Freeform 10">
              <a:extLst>
                <a:ext uri="{FF2B5EF4-FFF2-40B4-BE49-F238E27FC236}">
                  <a16:creationId xmlns:a16="http://schemas.microsoft.com/office/drawing/2014/main" id="{C1774BB3-9136-D945-ABEE-B0E310397D1D}"/>
                </a:ext>
              </a:extLst>
            </p:cNvPr>
            <p:cNvSpPr>
              <a:spLocks/>
            </p:cNvSpPr>
            <p:nvPr/>
          </p:nvSpPr>
          <p:spPr bwMode="auto">
            <a:xfrm>
              <a:off x="2002" y="1104"/>
              <a:ext cx="1591" cy="1456"/>
            </a:xfrm>
            <a:custGeom>
              <a:avLst/>
              <a:gdLst>
                <a:gd name="T0" fmla="*/ 1591 w 1591"/>
                <a:gd name="T1" fmla="*/ 653 h 1456"/>
                <a:gd name="T2" fmla="*/ 1560 w 1591"/>
                <a:gd name="T3" fmla="*/ 511 h 1456"/>
                <a:gd name="T4" fmla="*/ 1498 w 1591"/>
                <a:gd name="T5" fmla="*/ 383 h 1456"/>
                <a:gd name="T6" fmla="*/ 1412 w 1591"/>
                <a:gd name="T7" fmla="*/ 270 h 1456"/>
                <a:gd name="T8" fmla="*/ 1304 w 1591"/>
                <a:gd name="T9" fmla="*/ 170 h 1456"/>
                <a:gd name="T10" fmla="*/ 1180 w 1591"/>
                <a:gd name="T11" fmla="*/ 92 h 1456"/>
                <a:gd name="T12" fmla="*/ 1032 w 1591"/>
                <a:gd name="T13" fmla="*/ 35 h 1456"/>
                <a:gd name="T14" fmla="*/ 877 w 1591"/>
                <a:gd name="T15" fmla="*/ 7 h 1456"/>
                <a:gd name="T16" fmla="*/ 722 w 1591"/>
                <a:gd name="T17" fmla="*/ 7 h 1456"/>
                <a:gd name="T18" fmla="*/ 566 w 1591"/>
                <a:gd name="T19" fmla="*/ 35 h 1456"/>
                <a:gd name="T20" fmla="*/ 419 w 1591"/>
                <a:gd name="T21" fmla="*/ 92 h 1456"/>
                <a:gd name="T22" fmla="*/ 295 w 1591"/>
                <a:gd name="T23" fmla="*/ 170 h 1456"/>
                <a:gd name="T24" fmla="*/ 186 w 1591"/>
                <a:gd name="T25" fmla="*/ 270 h 1456"/>
                <a:gd name="T26" fmla="*/ 101 w 1591"/>
                <a:gd name="T27" fmla="*/ 383 h 1456"/>
                <a:gd name="T28" fmla="*/ 39 w 1591"/>
                <a:gd name="T29" fmla="*/ 511 h 1456"/>
                <a:gd name="T30" fmla="*/ 7 w 1591"/>
                <a:gd name="T31" fmla="*/ 653 h 1456"/>
                <a:gd name="T32" fmla="*/ 7 w 1591"/>
                <a:gd name="T33" fmla="*/ 802 h 1456"/>
                <a:gd name="T34" fmla="*/ 39 w 1591"/>
                <a:gd name="T35" fmla="*/ 944 h 1456"/>
                <a:gd name="T36" fmla="*/ 101 w 1591"/>
                <a:gd name="T37" fmla="*/ 1079 h 1456"/>
                <a:gd name="T38" fmla="*/ 186 w 1591"/>
                <a:gd name="T39" fmla="*/ 1193 h 1456"/>
                <a:gd name="T40" fmla="*/ 295 w 1591"/>
                <a:gd name="T41" fmla="*/ 1292 h 1456"/>
                <a:gd name="T42" fmla="*/ 419 w 1591"/>
                <a:gd name="T43" fmla="*/ 1370 h 1456"/>
                <a:gd name="T44" fmla="*/ 566 w 1591"/>
                <a:gd name="T45" fmla="*/ 1427 h 1456"/>
                <a:gd name="T46" fmla="*/ 722 w 1591"/>
                <a:gd name="T47" fmla="*/ 1456 h 1456"/>
                <a:gd name="T48" fmla="*/ 877 w 1591"/>
                <a:gd name="T49" fmla="*/ 1456 h 1456"/>
                <a:gd name="T50" fmla="*/ 1032 w 1591"/>
                <a:gd name="T51" fmla="*/ 1427 h 1456"/>
                <a:gd name="T52" fmla="*/ 1180 w 1591"/>
                <a:gd name="T53" fmla="*/ 1370 h 1456"/>
                <a:gd name="T54" fmla="*/ 1304 w 1591"/>
                <a:gd name="T55" fmla="*/ 1292 h 1456"/>
                <a:gd name="T56" fmla="*/ 1412 w 1591"/>
                <a:gd name="T57" fmla="*/ 1193 h 1456"/>
                <a:gd name="T58" fmla="*/ 1498 w 1591"/>
                <a:gd name="T59" fmla="*/ 1079 h 1456"/>
                <a:gd name="T60" fmla="*/ 1560 w 1591"/>
                <a:gd name="T61" fmla="*/ 944 h 1456"/>
                <a:gd name="T62" fmla="*/ 1591 w 1591"/>
                <a:gd name="T63" fmla="*/ 802 h 14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591" h="1456">
                  <a:moveTo>
                    <a:pt x="1591" y="731"/>
                  </a:moveTo>
                  <a:lnTo>
                    <a:pt x="1591" y="653"/>
                  </a:lnTo>
                  <a:lnTo>
                    <a:pt x="1576" y="582"/>
                  </a:lnTo>
                  <a:lnTo>
                    <a:pt x="1560" y="511"/>
                  </a:lnTo>
                  <a:lnTo>
                    <a:pt x="1529" y="447"/>
                  </a:lnTo>
                  <a:lnTo>
                    <a:pt x="1498" y="383"/>
                  </a:lnTo>
                  <a:lnTo>
                    <a:pt x="1459" y="319"/>
                  </a:lnTo>
                  <a:lnTo>
                    <a:pt x="1412" y="270"/>
                  </a:lnTo>
                  <a:lnTo>
                    <a:pt x="1358" y="213"/>
                  </a:lnTo>
                  <a:lnTo>
                    <a:pt x="1304" y="170"/>
                  </a:lnTo>
                  <a:lnTo>
                    <a:pt x="1242" y="128"/>
                  </a:lnTo>
                  <a:lnTo>
                    <a:pt x="1180" y="92"/>
                  </a:lnTo>
                  <a:lnTo>
                    <a:pt x="1110" y="57"/>
                  </a:lnTo>
                  <a:lnTo>
                    <a:pt x="1032" y="35"/>
                  </a:lnTo>
                  <a:lnTo>
                    <a:pt x="962" y="14"/>
                  </a:lnTo>
                  <a:lnTo>
                    <a:pt x="877" y="7"/>
                  </a:lnTo>
                  <a:lnTo>
                    <a:pt x="799" y="0"/>
                  </a:lnTo>
                  <a:lnTo>
                    <a:pt x="722" y="7"/>
                  </a:lnTo>
                  <a:lnTo>
                    <a:pt x="636" y="14"/>
                  </a:lnTo>
                  <a:lnTo>
                    <a:pt x="566" y="35"/>
                  </a:lnTo>
                  <a:lnTo>
                    <a:pt x="489" y="57"/>
                  </a:lnTo>
                  <a:lnTo>
                    <a:pt x="419" y="92"/>
                  </a:lnTo>
                  <a:lnTo>
                    <a:pt x="357" y="128"/>
                  </a:lnTo>
                  <a:lnTo>
                    <a:pt x="295" y="170"/>
                  </a:lnTo>
                  <a:lnTo>
                    <a:pt x="240" y="213"/>
                  </a:lnTo>
                  <a:lnTo>
                    <a:pt x="186" y="270"/>
                  </a:lnTo>
                  <a:lnTo>
                    <a:pt x="139" y="319"/>
                  </a:lnTo>
                  <a:lnTo>
                    <a:pt x="101" y="383"/>
                  </a:lnTo>
                  <a:lnTo>
                    <a:pt x="70" y="447"/>
                  </a:lnTo>
                  <a:lnTo>
                    <a:pt x="39" y="511"/>
                  </a:lnTo>
                  <a:lnTo>
                    <a:pt x="23" y="582"/>
                  </a:lnTo>
                  <a:lnTo>
                    <a:pt x="7" y="653"/>
                  </a:lnTo>
                  <a:lnTo>
                    <a:pt x="0" y="731"/>
                  </a:lnTo>
                  <a:lnTo>
                    <a:pt x="7" y="802"/>
                  </a:lnTo>
                  <a:lnTo>
                    <a:pt x="23" y="873"/>
                  </a:lnTo>
                  <a:lnTo>
                    <a:pt x="39" y="944"/>
                  </a:lnTo>
                  <a:lnTo>
                    <a:pt x="70" y="1015"/>
                  </a:lnTo>
                  <a:lnTo>
                    <a:pt x="101" y="1079"/>
                  </a:lnTo>
                  <a:lnTo>
                    <a:pt x="139" y="1136"/>
                  </a:lnTo>
                  <a:lnTo>
                    <a:pt x="186" y="1193"/>
                  </a:lnTo>
                  <a:lnTo>
                    <a:pt x="240" y="1243"/>
                  </a:lnTo>
                  <a:lnTo>
                    <a:pt x="295" y="1292"/>
                  </a:lnTo>
                  <a:lnTo>
                    <a:pt x="357" y="1335"/>
                  </a:lnTo>
                  <a:lnTo>
                    <a:pt x="419" y="1370"/>
                  </a:lnTo>
                  <a:lnTo>
                    <a:pt x="489" y="1399"/>
                  </a:lnTo>
                  <a:lnTo>
                    <a:pt x="566" y="1427"/>
                  </a:lnTo>
                  <a:lnTo>
                    <a:pt x="636" y="1441"/>
                  </a:lnTo>
                  <a:lnTo>
                    <a:pt x="722" y="1456"/>
                  </a:lnTo>
                  <a:lnTo>
                    <a:pt x="799" y="1456"/>
                  </a:lnTo>
                  <a:lnTo>
                    <a:pt x="877" y="1456"/>
                  </a:lnTo>
                  <a:lnTo>
                    <a:pt x="962" y="1441"/>
                  </a:lnTo>
                  <a:lnTo>
                    <a:pt x="1032" y="1427"/>
                  </a:lnTo>
                  <a:lnTo>
                    <a:pt x="1110" y="1399"/>
                  </a:lnTo>
                  <a:lnTo>
                    <a:pt x="1180" y="1370"/>
                  </a:lnTo>
                  <a:lnTo>
                    <a:pt x="1242" y="1335"/>
                  </a:lnTo>
                  <a:lnTo>
                    <a:pt x="1304" y="1292"/>
                  </a:lnTo>
                  <a:lnTo>
                    <a:pt x="1358" y="1243"/>
                  </a:lnTo>
                  <a:lnTo>
                    <a:pt x="1412" y="1193"/>
                  </a:lnTo>
                  <a:lnTo>
                    <a:pt x="1459" y="1136"/>
                  </a:lnTo>
                  <a:lnTo>
                    <a:pt x="1498" y="1079"/>
                  </a:lnTo>
                  <a:lnTo>
                    <a:pt x="1529" y="1015"/>
                  </a:lnTo>
                  <a:lnTo>
                    <a:pt x="1560" y="944"/>
                  </a:lnTo>
                  <a:lnTo>
                    <a:pt x="1576" y="873"/>
                  </a:lnTo>
                  <a:lnTo>
                    <a:pt x="1591" y="802"/>
                  </a:lnTo>
                  <a:lnTo>
                    <a:pt x="1591" y="7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752" name="Freeform 11">
              <a:extLst>
                <a:ext uri="{FF2B5EF4-FFF2-40B4-BE49-F238E27FC236}">
                  <a16:creationId xmlns:a16="http://schemas.microsoft.com/office/drawing/2014/main" id="{38EE707F-3CF7-6842-912E-496BCF960563}"/>
                </a:ext>
              </a:extLst>
            </p:cNvPr>
            <p:cNvSpPr>
              <a:spLocks/>
            </p:cNvSpPr>
            <p:nvPr/>
          </p:nvSpPr>
          <p:spPr bwMode="auto">
            <a:xfrm>
              <a:off x="2002" y="1104"/>
              <a:ext cx="1591" cy="1456"/>
            </a:xfrm>
            <a:custGeom>
              <a:avLst/>
              <a:gdLst>
                <a:gd name="T0" fmla="*/ 2147483646 w 205"/>
                <a:gd name="T1" fmla="*/ 595351681 h 205"/>
                <a:gd name="T2" fmla="*/ 2147483646 w 205"/>
                <a:gd name="T3" fmla="*/ 465838492 h 205"/>
                <a:gd name="T4" fmla="*/ 2147483646 w 205"/>
                <a:gd name="T5" fmla="*/ 350043835 h 205"/>
                <a:gd name="T6" fmla="*/ 2147483646 w 205"/>
                <a:gd name="T7" fmla="*/ 246193499 h 205"/>
                <a:gd name="T8" fmla="*/ 2147483646 w 205"/>
                <a:gd name="T9" fmla="*/ 154941774 h 205"/>
                <a:gd name="T10" fmla="*/ 2001235695 w 205"/>
                <a:gd name="T11" fmla="*/ 83823554 h 205"/>
                <a:gd name="T12" fmla="*/ 1750164548 w 205"/>
                <a:gd name="T13" fmla="*/ 32856764 h 205"/>
                <a:gd name="T14" fmla="*/ 1487262780 w 205"/>
                <a:gd name="T15" fmla="*/ 6414994 h 205"/>
                <a:gd name="T16" fmla="*/ 1224393724 w 205"/>
                <a:gd name="T17" fmla="*/ 6414994 h 205"/>
                <a:gd name="T18" fmla="*/ 961495270 w 205"/>
                <a:gd name="T19" fmla="*/ 32856764 h 205"/>
                <a:gd name="T20" fmla="*/ 710645653 w 205"/>
                <a:gd name="T21" fmla="*/ 83823554 h 205"/>
                <a:gd name="T22" fmla="*/ 500204680 w 205"/>
                <a:gd name="T23" fmla="*/ 154941774 h 205"/>
                <a:gd name="T24" fmla="*/ 315550907 w 205"/>
                <a:gd name="T25" fmla="*/ 246193499 h 205"/>
                <a:gd name="T26" fmla="*/ 171335225 w 205"/>
                <a:gd name="T27" fmla="*/ 350043835 h 205"/>
                <a:gd name="T28" fmla="*/ 66225297 w 205"/>
                <a:gd name="T29" fmla="*/ 465838492 h 205"/>
                <a:gd name="T30" fmla="*/ 13543391 w 205"/>
                <a:gd name="T31" fmla="*/ 595351681 h 205"/>
                <a:gd name="T32" fmla="*/ 13543391 w 205"/>
                <a:gd name="T33" fmla="*/ 732058419 h 205"/>
                <a:gd name="T34" fmla="*/ 66225297 w 205"/>
                <a:gd name="T35" fmla="*/ 861589563 h 205"/>
                <a:gd name="T36" fmla="*/ 171335225 w 205"/>
                <a:gd name="T37" fmla="*/ 984687395 h 205"/>
                <a:gd name="T38" fmla="*/ 315550907 w 205"/>
                <a:gd name="T39" fmla="*/ 1087634109 h 205"/>
                <a:gd name="T40" fmla="*/ 500204680 w 205"/>
                <a:gd name="T41" fmla="*/ 1178776222 h 205"/>
                <a:gd name="T42" fmla="*/ 710645653 w 205"/>
                <a:gd name="T43" fmla="*/ 1249876885 h 205"/>
                <a:gd name="T44" fmla="*/ 961495270 w 205"/>
                <a:gd name="T45" fmla="*/ 1301874467 h 205"/>
                <a:gd name="T46" fmla="*/ 1224393724 w 205"/>
                <a:gd name="T47" fmla="*/ 1327412621 h 205"/>
                <a:gd name="T48" fmla="*/ 1487262780 w 205"/>
                <a:gd name="T49" fmla="*/ 1327412621 h 205"/>
                <a:gd name="T50" fmla="*/ 1750164548 w 205"/>
                <a:gd name="T51" fmla="*/ 1301874467 h 205"/>
                <a:gd name="T52" fmla="*/ 2001235695 w 205"/>
                <a:gd name="T53" fmla="*/ 1249876885 h 205"/>
                <a:gd name="T54" fmla="*/ 2147483646 w 205"/>
                <a:gd name="T55" fmla="*/ 1178776222 h 205"/>
                <a:gd name="T56" fmla="*/ 2147483646 w 205"/>
                <a:gd name="T57" fmla="*/ 1087634109 h 205"/>
                <a:gd name="T58" fmla="*/ 2147483646 w 205"/>
                <a:gd name="T59" fmla="*/ 984687395 h 205"/>
                <a:gd name="T60" fmla="*/ 2147483646 w 205"/>
                <a:gd name="T61" fmla="*/ 861589563 h 205"/>
                <a:gd name="T62" fmla="*/ 2147483646 w 205"/>
                <a:gd name="T63" fmla="*/ 732058419 h 2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05" h="205">
                  <a:moveTo>
                    <a:pt x="205" y="103"/>
                  </a:moveTo>
                  <a:lnTo>
                    <a:pt x="205" y="92"/>
                  </a:lnTo>
                  <a:lnTo>
                    <a:pt x="203" y="82"/>
                  </a:lnTo>
                  <a:lnTo>
                    <a:pt x="201" y="72"/>
                  </a:lnTo>
                  <a:lnTo>
                    <a:pt x="197" y="63"/>
                  </a:lnTo>
                  <a:lnTo>
                    <a:pt x="193" y="54"/>
                  </a:lnTo>
                  <a:lnTo>
                    <a:pt x="188" y="45"/>
                  </a:lnTo>
                  <a:lnTo>
                    <a:pt x="182" y="38"/>
                  </a:lnTo>
                  <a:lnTo>
                    <a:pt x="175" y="30"/>
                  </a:lnTo>
                  <a:lnTo>
                    <a:pt x="168" y="24"/>
                  </a:lnTo>
                  <a:lnTo>
                    <a:pt x="160" y="18"/>
                  </a:lnTo>
                  <a:lnTo>
                    <a:pt x="152" y="13"/>
                  </a:lnTo>
                  <a:lnTo>
                    <a:pt x="143" y="8"/>
                  </a:lnTo>
                  <a:lnTo>
                    <a:pt x="133" y="5"/>
                  </a:lnTo>
                  <a:lnTo>
                    <a:pt x="124" y="2"/>
                  </a:lnTo>
                  <a:lnTo>
                    <a:pt x="113" y="1"/>
                  </a:lnTo>
                  <a:lnTo>
                    <a:pt x="103" y="0"/>
                  </a:lnTo>
                  <a:lnTo>
                    <a:pt x="93" y="1"/>
                  </a:lnTo>
                  <a:lnTo>
                    <a:pt x="82" y="2"/>
                  </a:lnTo>
                  <a:lnTo>
                    <a:pt x="73" y="5"/>
                  </a:lnTo>
                  <a:lnTo>
                    <a:pt x="63" y="8"/>
                  </a:lnTo>
                  <a:lnTo>
                    <a:pt x="54" y="13"/>
                  </a:lnTo>
                  <a:lnTo>
                    <a:pt x="46" y="18"/>
                  </a:lnTo>
                  <a:lnTo>
                    <a:pt x="38" y="24"/>
                  </a:lnTo>
                  <a:lnTo>
                    <a:pt x="31" y="30"/>
                  </a:lnTo>
                  <a:lnTo>
                    <a:pt x="24" y="38"/>
                  </a:lnTo>
                  <a:lnTo>
                    <a:pt x="18" y="45"/>
                  </a:lnTo>
                  <a:lnTo>
                    <a:pt x="13" y="54"/>
                  </a:lnTo>
                  <a:lnTo>
                    <a:pt x="9" y="63"/>
                  </a:lnTo>
                  <a:lnTo>
                    <a:pt x="5" y="72"/>
                  </a:lnTo>
                  <a:lnTo>
                    <a:pt x="3" y="82"/>
                  </a:lnTo>
                  <a:lnTo>
                    <a:pt x="1" y="92"/>
                  </a:lnTo>
                  <a:lnTo>
                    <a:pt x="0" y="103"/>
                  </a:lnTo>
                  <a:lnTo>
                    <a:pt x="1" y="113"/>
                  </a:lnTo>
                  <a:lnTo>
                    <a:pt x="3" y="123"/>
                  </a:lnTo>
                  <a:lnTo>
                    <a:pt x="5" y="133"/>
                  </a:lnTo>
                  <a:lnTo>
                    <a:pt x="9" y="143"/>
                  </a:lnTo>
                  <a:lnTo>
                    <a:pt x="13" y="152"/>
                  </a:lnTo>
                  <a:lnTo>
                    <a:pt x="18" y="160"/>
                  </a:lnTo>
                  <a:lnTo>
                    <a:pt x="24" y="168"/>
                  </a:lnTo>
                  <a:lnTo>
                    <a:pt x="31" y="175"/>
                  </a:lnTo>
                  <a:lnTo>
                    <a:pt x="38" y="182"/>
                  </a:lnTo>
                  <a:lnTo>
                    <a:pt x="46" y="188"/>
                  </a:lnTo>
                  <a:lnTo>
                    <a:pt x="54" y="193"/>
                  </a:lnTo>
                  <a:lnTo>
                    <a:pt x="63" y="197"/>
                  </a:lnTo>
                  <a:lnTo>
                    <a:pt x="73" y="201"/>
                  </a:lnTo>
                  <a:lnTo>
                    <a:pt x="82" y="203"/>
                  </a:lnTo>
                  <a:lnTo>
                    <a:pt x="93" y="205"/>
                  </a:lnTo>
                  <a:lnTo>
                    <a:pt x="103" y="205"/>
                  </a:lnTo>
                  <a:lnTo>
                    <a:pt x="113" y="205"/>
                  </a:lnTo>
                  <a:lnTo>
                    <a:pt x="124" y="203"/>
                  </a:lnTo>
                  <a:lnTo>
                    <a:pt x="133" y="201"/>
                  </a:lnTo>
                  <a:lnTo>
                    <a:pt x="143" y="197"/>
                  </a:lnTo>
                  <a:lnTo>
                    <a:pt x="152" y="193"/>
                  </a:lnTo>
                  <a:lnTo>
                    <a:pt x="160" y="188"/>
                  </a:lnTo>
                  <a:lnTo>
                    <a:pt x="168" y="182"/>
                  </a:lnTo>
                  <a:lnTo>
                    <a:pt x="175" y="175"/>
                  </a:lnTo>
                  <a:lnTo>
                    <a:pt x="182" y="168"/>
                  </a:lnTo>
                  <a:lnTo>
                    <a:pt x="188" y="160"/>
                  </a:lnTo>
                  <a:lnTo>
                    <a:pt x="193" y="152"/>
                  </a:lnTo>
                  <a:lnTo>
                    <a:pt x="197" y="143"/>
                  </a:lnTo>
                  <a:lnTo>
                    <a:pt x="201" y="133"/>
                  </a:lnTo>
                  <a:lnTo>
                    <a:pt x="203" y="123"/>
                  </a:lnTo>
                  <a:lnTo>
                    <a:pt x="205" y="113"/>
                  </a:lnTo>
                  <a:lnTo>
                    <a:pt x="205" y="103"/>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1753" name="Freeform 12">
              <a:extLst>
                <a:ext uri="{FF2B5EF4-FFF2-40B4-BE49-F238E27FC236}">
                  <a16:creationId xmlns:a16="http://schemas.microsoft.com/office/drawing/2014/main" id="{2F3E6F0D-3594-C340-BF27-0BF3C0698FEF}"/>
                </a:ext>
              </a:extLst>
            </p:cNvPr>
            <p:cNvSpPr>
              <a:spLocks/>
            </p:cNvSpPr>
            <p:nvPr/>
          </p:nvSpPr>
          <p:spPr bwMode="auto">
            <a:xfrm>
              <a:off x="2227" y="1310"/>
              <a:ext cx="1149" cy="1051"/>
            </a:xfrm>
            <a:custGeom>
              <a:avLst/>
              <a:gdLst>
                <a:gd name="T0" fmla="*/ 1149 w 1149"/>
                <a:gd name="T1" fmla="*/ 468 h 1051"/>
                <a:gd name="T2" fmla="*/ 1125 w 1149"/>
                <a:gd name="T3" fmla="*/ 369 h 1051"/>
                <a:gd name="T4" fmla="*/ 1079 w 1149"/>
                <a:gd name="T5" fmla="*/ 277 h 1051"/>
                <a:gd name="T6" fmla="*/ 1017 w 1149"/>
                <a:gd name="T7" fmla="*/ 191 h 1051"/>
                <a:gd name="T8" fmla="*/ 939 w 1149"/>
                <a:gd name="T9" fmla="*/ 120 h 1051"/>
                <a:gd name="T10" fmla="*/ 846 w 1149"/>
                <a:gd name="T11" fmla="*/ 64 h 1051"/>
                <a:gd name="T12" fmla="*/ 745 w 1149"/>
                <a:gd name="T13" fmla="*/ 21 h 1051"/>
                <a:gd name="T14" fmla="*/ 636 w 1149"/>
                <a:gd name="T15" fmla="*/ 0 h 1051"/>
                <a:gd name="T16" fmla="*/ 520 w 1149"/>
                <a:gd name="T17" fmla="*/ 0 h 1051"/>
                <a:gd name="T18" fmla="*/ 403 w 1149"/>
                <a:gd name="T19" fmla="*/ 21 h 1051"/>
                <a:gd name="T20" fmla="*/ 303 w 1149"/>
                <a:gd name="T21" fmla="*/ 64 h 1051"/>
                <a:gd name="T22" fmla="*/ 209 w 1149"/>
                <a:gd name="T23" fmla="*/ 120 h 1051"/>
                <a:gd name="T24" fmla="*/ 132 w 1149"/>
                <a:gd name="T25" fmla="*/ 191 h 1051"/>
                <a:gd name="T26" fmla="*/ 70 w 1149"/>
                <a:gd name="T27" fmla="*/ 277 h 1051"/>
                <a:gd name="T28" fmla="*/ 23 w 1149"/>
                <a:gd name="T29" fmla="*/ 369 h 1051"/>
                <a:gd name="T30" fmla="*/ 0 w 1149"/>
                <a:gd name="T31" fmla="*/ 468 h 1051"/>
                <a:gd name="T32" fmla="*/ 0 w 1149"/>
                <a:gd name="T33" fmla="*/ 575 h 1051"/>
                <a:gd name="T34" fmla="*/ 23 w 1149"/>
                <a:gd name="T35" fmla="*/ 682 h 1051"/>
                <a:gd name="T36" fmla="*/ 70 w 1149"/>
                <a:gd name="T37" fmla="*/ 774 h 1051"/>
                <a:gd name="T38" fmla="*/ 132 w 1149"/>
                <a:gd name="T39" fmla="*/ 859 h 1051"/>
                <a:gd name="T40" fmla="*/ 209 w 1149"/>
                <a:gd name="T41" fmla="*/ 930 h 1051"/>
                <a:gd name="T42" fmla="*/ 303 w 1149"/>
                <a:gd name="T43" fmla="*/ 987 h 1051"/>
                <a:gd name="T44" fmla="*/ 403 w 1149"/>
                <a:gd name="T45" fmla="*/ 1022 h 1051"/>
                <a:gd name="T46" fmla="*/ 520 w 1149"/>
                <a:gd name="T47" fmla="*/ 1044 h 1051"/>
                <a:gd name="T48" fmla="*/ 636 w 1149"/>
                <a:gd name="T49" fmla="*/ 1044 h 1051"/>
                <a:gd name="T50" fmla="*/ 745 w 1149"/>
                <a:gd name="T51" fmla="*/ 1022 h 1051"/>
                <a:gd name="T52" fmla="*/ 846 w 1149"/>
                <a:gd name="T53" fmla="*/ 987 h 1051"/>
                <a:gd name="T54" fmla="*/ 939 w 1149"/>
                <a:gd name="T55" fmla="*/ 930 h 1051"/>
                <a:gd name="T56" fmla="*/ 1017 w 1149"/>
                <a:gd name="T57" fmla="*/ 859 h 1051"/>
                <a:gd name="T58" fmla="*/ 1079 w 1149"/>
                <a:gd name="T59" fmla="*/ 774 h 1051"/>
                <a:gd name="T60" fmla="*/ 1125 w 1149"/>
                <a:gd name="T61" fmla="*/ 682 h 1051"/>
                <a:gd name="T62" fmla="*/ 1149 w 1149"/>
                <a:gd name="T63" fmla="*/ 575 h 105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49" h="1051">
                  <a:moveTo>
                    <a:pt x="1149" y="525"/>
                  </a:moveTo>
                  <a:lnTo>
                    <a:pt x="1149" y="468"/>
                  </a:lnTo>
                  <a:lnTo>
                    <a:pt x="1133" y="419"/>
                  </a:lnTo>
                  <a:lnTo>
                    <a:pt x="1125" y="369"/>
                  </a:lnTo>
                  <a:lnTo>
                    <a:pt x="1102" y="319"/>
                  </a:lnTo>
                  <a:lnTo>
                    <a:pt x="1079" y="277"/>
                  </a:lnTo>
                  <a:lnTo>
                    <a:pt x="1048" y="227"/>
                  </a:lnTo>
                  <a:lnTo>
                    <a:pt x="1017" y="191"/>
                  </a:lnTo>
                  <a:lnTo>
                    <a:pt x="978" y="156"/>
                  </a:lnTo>
                  <a:lnTo>
                    <a:pt x="939" y="120"/>
                  </a:lnTo>
                  <a:lnTo>
                    <a:pt x="893" y="85"/>
                  </a:lnTo>
                  <a:lnTo>
                    <a:pt x="846" y="64"/>
                  </a:lnTo>
                  <a:lnTo>
                    <a:pt x="799" y="42"/>
                  </a:lnTo>
                  <a:lnTo>
                    <a:pt x="745" y="21"/>
                  </a:lnTo>
                  <a:lnTo>
                    <a:pt x="691" y="7"/>
                  </a:lnTo>
                  <a:lnTo>
                    <a:pt x="636" y="0"/>
                  </a:lnTo>
                  <a:lnTo>
                    <a:pt x="574" y="0"/>
                  </a:lnTo>
                  <a:lnTo>
                    <a:pt x="520" y="0"/>
                  </a:lnTo>
                  <a:lnTo>
                    <a:pt x="458" y="7"/>
                  </a:lnTo>
                  <a:lnTo>
                    <a:pt x="403" y="21"/>
                  </a:lnTo>
                  <a:lnTo>
                    <a:pt x="349" y="42"/>
                  </a:lnTo>
                  <a:lnTo>
                    <a:pt x="303" y="64"/>
                  </a:lnTo>
                  <a:lnTo>
                    <a:pt x="256" y="85"/>
                  </a:lnTo>
                  <a:lnTo>
                    <a:pt x="209" y="120"/>
                  </a:lnTo>
                  <a:lnTo>
                    <a:pt x="171" y="156"/>
                  </a:lnTo>
                  <a:lnTo>
                    <a:pt x="132" y="191"/>
                  </a:lnTo>
                  <a:lnTo>
                    <a:pt x="101" y="227"/>
                  </a:lnTo>
                  <a:lnTo>
                    <a:pt x="70" y="277"/>
                  </a:lnTo>
                  <a:lnTo>
                    <a:pt x="46" y="319"/>
                  </a:lnTo>
                  <a:lnTo>
                    <a:pt x="23" y="369"/>
                  </a:lnTo>
                  <a:lnTo>
                    <a:pt x="15" y="419"/>
                  </a:lnTo>
                  <a:lnTo>
                    <a:pt x="0" y="468"/>
                  </a:lnTo>
                  <a:lnTo>
                    <a:pt x="0" y="525"/>
                  </a:lnTo>
                  <a:lnTo>
                    <a:pt x="0" y="575"/>
                  </a:lnTo>
                  <a:lnTo>
                    <a:pt x="15" y="632"/>
                  </a:lnTo>
                  <a:lnTo>
                    <a:pt x="23" y="682"/>
                  </a:lnTo>
                  <a:lnTo>
                    <a:pt x="46" y="731"/>
                  </a:lnTo>
                  <a:lnTo>
                    <a:pt x="70" y="774"/>
                  </a:lnTo>
                  <a:lnTo>
                    <a:pt x="101" y="816"/>
                  </a:lnTo>
                  <a:lnTo>
                    <a:pt x="132" y="859"/>
                  </a:lnTo>
                  <a:lnTo>
                    <a:pt x="171" y="895"/>
                  </a:lnTo>
                  <a:lnTo>
                    <a:pt x="209" y="930"/>
                  </a:lnTo>
                  <a:lnTo>
                    <a:pt x="256" y="958"/>
                  </a:lnTo>
                  <a:lnTo>
                    <a:pt x="303" y="987"/>
                  </a:lnTo>
                  <a:lnTo>
                    <a:pt x="349" y="1008"/>
                  </a:lnTo>
                  <a:lnTo>
                    <a:pt x="403" y="1022"/>
                  </a:lnTo>
                  <a:lnTo>
                    <a:pt x="458" y="1037"/>
                  </a:lnTo>
                  <a:lnTo>
                    <a:pt x="520" y="1044"/>
                  </a:lnTo>
                  <a:lnTo>
                    <a:pt x="574" y="1051"/>
                  </a:lnTo>
                  <a:lnTo>
                    <a:pt x="636" y="1044"/>
                  </a:lnTo>
                  <a:lnTo>
                    <a:pt x="691" y="1037"/>
                  </a:lnTo>
                  <a:lnTo>
                    <a:pt x="745" y="1022"/>
                  </a:lnTo>
                  <a:lnTo>
                    <a:pt x="799" y="1008"/>
                  </a:lnTo>
                  <a:lnTo>
                    <a:pt x="846" y="987"/>
                  </a:lnTo>
                  <a:lnTo>
                    <a:pt x="893" y="958"/>
                  </a:lnTo>
                  <a:lnTo>
                    <a:pt x="939" y="930"/>
                  </a:lnTo>
                  <a:lnTo>
                    <a:pt x="978" y="895"/>
                  </a:lnTo>
                  <a:lnTo>
                    <a:pt x="1017" y="859"/>
                  </a:lnTo>
                  <a:lnTo>
                    <a:pt x="1048" y="816"/>
                  </a:lnTo>
                  <a:lnTo>
                    <a:pt x="1079" y="774"/>
                  </a:lnTo>
                  <a:lnTo>
                    <a:pt x="1102" y="731"/>
                  </a:lnTo>
                  <a:lnTo>
                    <a:pt x="1125" y="682"/>
                  </a:lnTo>
                  <a:lnTo>
                    <a:pt x="1133" y="632"/>
                  </a:lnTo>
                  <a:lnTo>
                    <a:pt x="1149" y="575"/>
                  </a:lnTo>
                  <a:lnTo>
                    <a:pt x="1149" y="5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754" name="Freeform 13">
              <a:extLst>
                <a:ext uri="{FF2B5EF4-FFF2-40B4-BE49-F238E27FC236}">
                  <a16:creationId xmlns:a16="http://schemas.microsoft.com/office/drawing/2014/main" id="{D1D0B8B2-B6EF-E441-844D-58EDF2588B66}"/>
                </a:ext>
              </a:extLst>
            </p:cNvPr>
            <p:cNvSpPr>
              <a:spLocks/>
            </p:cNvSpPr>
            <p:nvPr/>
          </p:nvSpPr>
          <p:spPr bwMode="auto">
            <a:xfrm>
              <a:off x="2227" y="1310"/>
              <a:ext cx="1149" cy="1051"/>
            </a:xfrm>
            <a:custGeom>
              <a:avLst/>
              <a:gdLst>
                <a:gd name="T0" fmla="*/ 1953069098 w 148"/>
                <a:gd name="T1" fmla="*/ 427195510 h 148"/>
                <a:gd name="T2" fmla="*/ 1914093395 w 148"/>
                <a:gd name="T3" fmla="*/ 336015047 h 148"/>
                <a:gd name="T4" fmla="*/ 1834165966 w 148"/>
                <a:gd name="T5" fmla="*/ 252255438 h 148"/>
                <a:gd name="T6" fmla="*/ 1728631372 w 148"/>
                <a:gd name="T7" fmla="*/ 174797562 h 148"/>
                <a:gd name="T8" fmla="*/ 1596164117 w 148"/>
                <a:gd name="T9" fmla="*/ 110162014 h 148"/>
                <a:gd name="T10" fmla="*/ 1438085473 w 148"/>
                <a:gd name="T11" fmla="*/ 58224186 h 148"/>
                <a:gd name="T12" fmla="*/ 1266417397 w 148"/>
                <a:gd name="T13" fmla="*/ 19106157 h 148"/>
                <a:gd name="T14" fmla="*/ 1082731650 w 148"/>
                <a:gd name="T15" fmla="*/ 0 h 148"/>
                <a:gd name="T16" fmla="*/ 883901571 w 148"/>
                <a:gd name="T17" fmla="*/ 0 h 148"/>
                <a:gd name="T18" fmla="*/ 686625910 w 148"/>
                <a:gd name="T19" fmla="*/ 19106157 h 148"/>
                <a:gd name="T20" fmla="*/ 514983143 w 148"/>
                <a:gd name="T21" fmla="*/ 58224186 h 148"/>
                <a:gd name="T22" fmla="*/ 356904989 w 148"/>
                <a:gd name="T23" fmla="*/ 110162014 h 148"/>
                <a:gd name="T24" fmla="*/ 224437182 w 148"/>
                <a:gd name="T25" fmla="*/ 174797562 h 148"/>
                <a:gd name="T26" fmla="*/ 118903132 w 148"/>
                <a:gd name="T27" fmla="*/ 252255438 h 148"/>
                <a:gd name="T28" fmla="*/ 39200759 w 148"/>
                <a:gd name="T29" fmla="*/ 336015047 h 148"/>
                <a:gd name="T30" fmla="*/ 0 w 148"/>
                <a:gd name="T31" fmla="*/ 427195510 h 148"/>
                <a:gd name="T32" fmla="*/ 0 w 148"/>
                <a:gd name="T33" fmla="*/ 523635285 h 148"/>
                <a:gd name="T34" fmla="*/ 39200759 w 148"/>
                <a:gd name="T35" fmla="*/ 621102106 h 148"/>
                <a:gd name="T36" fmla="*/ 118903132 w 148"/>
                <a:gd name="T37" fmla="*/ 704843812 h 148"/>
                <a:gd name="T38" fmla="*/ 224437182 w 148"/>
                <a:gd name="T39" fmla="*/ 782299167 h 148"/>
                <a:gd name="T40" fmla="*/ 356904989 w 148"/>
                <a:gd name="T41" fmla="*/ 846934715 h 148"/>
                <a:gd name="T42" fmla="*/ 514983143 w 148"/>
                <a:gd name="T43" fmla="*/ 898875015 h 148"/>
                <a:gd name="T44" fmla="*/ 686625910 w 148"/>
                <a:gd name="T45" fmla="*/ 931706685 h 148"/>
                <a:gd name="T46" fmla="*/ 883901571 w 148"/>
                <a:gd name="T47" fmla="*/ 950812892 h 148"/>
                <a:gd name="T48" fmla="*/ 1082731650 w 148"/>
                <a:gd name="T49" fmla="*/ 950812892 h 148"/>
                <a:gd name="T50" fmla="*/ 1266417397 w 148"/>
                <a:gd name="T51" fmla="*/ 931706685 h 148"/>
                <a:gd name="T52" fmla="*/ 1438085473 w 148"/>
                <a:gd name="T53" fmla="*/ 898875015 h 148"/>
                <a:gd name="T54" fmla="*/ 1596164117 w 148"/>
                <a:gd name="T55" fmla="*/ 846934715 h 148"/>
                <a:gd name="T56" fmla="*/ 1728631372 w 148"/>
                <a:gd name="T57" fmla="*/ 782299167 h 148"/>
                <a:gd name="T58" fmla="*/ 1834165966 w 148"/>
                <a:gd name="T59" fmla="*/ 704843812 h 148"/>
                <a:gd name="T60" fmla="*/ 1914093395 w 148"/>
                <a:gd name="T61" fmla="*/ 621102106 h 148"/>
                <a:gd name="T62" fmla="*/ 1953069098 w 148"/>
                <a:gd name="T63" fmla="*/ 523635285 h 1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8">
                  <a:moveTo>
                    <a:pt x="148" y="74"/>
                  </a:moveTo>
                  <a:lnTo>
                    <a:pt x="148" y="66"/>
                  </a:lnTo>
                  <a:lnTo>
                    <a:pt x="146" y="59"/>
                  </a:lnTo>
                  <a:lnTo>
                    <a:pt x="145" y="52"/>
                  </a:lnTo>
                  <a:lnTo>
                    <a:pt x="142" y="45"/>
                  </a:lnTo>
                  <a:lnTo>
                    <a:pt x="139" y="39"/>
                  </a:lnTo>
                  <a:lnTo>
                    <a:pt x="135" y="32"/>
                  </a:lnTo>
                  <a:lnTo>
                    <a:pt x="131" y="27"/>
                  </a:lnTo>
                  <a:lnTo>
                    <a:pt x="126" y="22"/>
                  </a:lnTo>
                  <a:lnTo>
                    <a:pt x="121" y="17"/>
                  </a:lnTo>
                  <a:lnTo>
                    <a:pt x="115" y="12"/>
                  </a:lnTo>
                  <a:lnTo>
                    <a:pt x="109" y="9"/>
                  </a:lnTo>
                  <a:lnTo>
                    <a:pt x="103" y="6"/>
                  </a:lnTo>
                  <a:lnTo>
                    <a:pt x="96" y="3"/>
                  </a:lnTo>
                  <a:lnTo>
                    <a:pt x="89" y="1"/>
                  </a:lnTo>
                  <a:lnTo>
                    <a:pt x="82" y="0"/>
                  </a:lnTo>
                  <a:lnTo>
                    <a:pt x="74" y="0"/>
                  </a:lnTo>
                  <a:lnTo>
                    <a:pt x="67" y="0"/>
                  </a:lnTo>
                  <a:lnTo>
                    <a:pt x="59" y="1"/>
                  </a:lnTo>
                  <a:lnTo>
                    <a:pt x="52" y="3"/>
                  </a:lnTo>
                  <a:lnTo>
                    <a:pt x="45" y="6"/>
                  </a:lnTo>
                  <a:lnTo>
                    <a:pt x="39" y="9"/>
                  </a:lnTo>
                  <a:lnTo>
                    <a:pt x="33" y="12"/>
                  </a:lnTo>
                  <a:lnTo>
                    <a:pt x="27" y="17"/>
                  </a:lnTo>
                  <a:lnTo>
                    <a:pt x="22" y="22"/>
                  </a:lnTo>
                  <a:lnTo>
                    <a:pt x="17" y="27"/>
                  </a:lnTo>
                  <a:lnTo>
                    <a:pt x="13" y="32"/>
                  </a:lnTo>
                  <a:lnTo>
                    <a:pt x="9" y="39"/>
                  </a:lnTo>
                  <a:lnTo>
                    <a:pt x="6" y="45"/>
                  </a:lnTo>
                  <a:lnTo>
                    <a:pt x="3" y="52"/>
                  </a:lnTo>
                  <a:lnTo>
                    <a:pt x="2" y="59"/>
                  </a:lnTo>
                  <a:lnTo>
                    <a:pt x="0" y="66"/>
                  </a:lnTo>
                  <a:lnTo>
                    <a:pt x="0" y="74"/>
                  </a:lnTo>
                  <a:lnTo>
                    <a:pt x="0" y="81"/>
                  </a:lnTo>
                  <a:lnTo>
                    <a:pt x="2" y="89"/>
                  </a:lnTo>
                  <a:lnTo>
                    <a:pt x="3" y="96"/>
                  </a:lnTo>
                  <a:lnTo>
                    <a:pt x="6" y="103"/>
                  </a:lnTo>
                  <a:lnTo>
                    <a:pt x="9" y="109"/>
                  </a:lnTo>
                  <a:lnTo>
                    <a:pt x="13" y="115"/>
                  </a:lnTo>
                  <a:lnTo>
                    <a:pt x="17" y="121"/>
                  </a:lnTo>
                  <a:lnTo>
                    <a:pt x="22" y="126"/>
                  </a:lnTo>
                  <a:lnTo>
                    <a:pt x="27" y="131"/>
                  </a:lnTo>
                  <a:lnTo>
                    <a:pt x="33" y="135"/>
                  </a:lnTo>
                  <a:lnTo>
                    <a:pt x="39" y="139"/>
                  </a:lnTo>
                  <a:lnTo>
                    <a:pt x="45" y="142"/>
                  </a:lnTo>
                  <a:lnTo>
                    <a:pt x="52" y="144"/>
                  </a:lnTo>
                  <a:lnTo>
                    <a:pt x="59" y="146"/>
                  </a:lnTo>
                  <a:lnTo>
                    <a:pt x="67" y="147"/>
                  </a:lnTo>
                  <a:lnTo>
                    <a:pt x="74" y="148"/>
                  </a:lnTo>
                  <a:lnTo>
                    <a:pt x="82" y="147"/>
                  </a:lnTo>
                  <a:lnTo>
                    <a:pt x="89" y="146"/>
                  </a:lnTo>
                  <a:lnTo>
                    <a:pt x="96" y="144"/>
                  </a:lnTo>
                  <a:lnTo>
                    <a:pt x="103" y="142"/>
                  </a:lnTo>
                  <a:lnTo>
                    <a:pt x="109" y="139"/>
                  </a:lnTo>
                  <a:lnTo>
                    <a:pt x="115" y="135"/>
                  </a:lnTo>
                  <a:lnTo>
                    <a:pt x="121" y="131"/>
                  </a:lnTo>
                  <a:lnTo>
                    <a:pt x="126" y="126"/>
                  </a:lnTo>
                  <a:lnTo>
                    <a:pt x="131" y="121"/>
                  </a:lnTo>
                  <a:lnTo>
                    <a:pt x="135" y="115"/>
                  </a:lnTo>
                  <a:lnTo>
                    <a:pt x="139" y="109"/>
                  </a:lnTo>
                  <a:lnTo>
                    <a:pt x="142" y="103"/>
                  </a:lnTo>
                  <a:lnTo>
                    <a:pt x="145" y="96"/>
                  </a:lnTo>
                  <a:lnTo>
                    <a:pt x="146" y="89"/>
                  </a:lnTo>
                  <a:lnTo>
                    <a:pt x="148" y="81"/>
                  </a:lnTo>
                  <a:lnTo>
                    <a:pt x="148" y="74"/>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1755" name="Freeform 14">
              <a:extLst>
                <a:ext uri="{FF2B5EF4-FFF2-40B4-BE49-F238E27FC236}">
                  <a16:creationId xmlns:a16="http://schemas.microsoft.com/office/drawing/2014/main" id="{DB7D9B91-EF8F-9047-981B-569F235DB405}"/>
                </a:ext>
              </a:extLst>
            </p:cNvPr>
            <p:cNvSpPr>
              <a:spLocks/>
            </p:cNvSpPr>
            <p:nvPr/>
          </p:nvSpPr>
          <p:spPr bwMode="auto">
            <a:xfrm>
              <a:off x="2421" y="1480"/>
              <a:ext cx="761" cy="703"/>
            </a:xfrm>
            <a:custGeom>
              <a:avLst/>
              <a:gdLst>
                <a:gd name="T0" fmla="*/ 761 w 761"/>
                <a:gd name="T1" fmla="*/ 355 h 703"/>
                <a:gd name="T2" fmla="*/ 753 w 761"/>
                <a:gd name="T3" fmla="*/ 284 h 703"/>
                <a:gd name="T4" fmla="*/ 730 w 761"/>
                <a:gd name="T5" fmla="*/ 220 h 703"/>
                <a:gd name="T6" fmla="*/ 699 w 761"/>
                <a:gd name="T7" fmla="*/ 156 h 703"/>
                <a:gd name="T8" fmla="*/ 652 w 761"/>
                <a:gd name="T9" fmla="*/ 107 h 703"/>
                <a:gd name="T10" fmla="*/ 598 w 761"/>
                <a:gd name="T11" fmla="*/ 64 h 703"/>
                <a:gd name="T12" fmla="*/ 528 w 761"/>
                <a:gd name="T13" fmla="*/ 29 h 703"/>
                <a:gd name="T14" fmla="*/ 458 w 761"/>
                <a:gd name="T15" fmla="*/ 7 h 703"/>
                <a:gd name="T16" fmla="*/ 380 w 761"/>
                <a:gd name="T17" fmla="*/ 0 h 703"/>
                <a:gd name="T18" fmla="*/ 303 w 761"/>
                <a:gd name="T19" fmla="*/ 7 h 703"/>
                <a:gd name="T20" fmla="*/ 233 w 761"/>
                <a:gd name="T21" fmla="*/ 29 h 703"/>
                <a:gd name="T22" fmla="*/ 163 w 761"/>
                <a:gd name="T23" fmla="*/ 64 h 703"/>
                <a:gd name="T24" fmla="*/ 109 w 761"/>
                <a:gd name="T25" fmla="*/ 107 h 703"/>
                <a:gd name="T26" fmla="*/ 62 w 761"/>
                <a:gd name="T27" fmla="*/ 156 h 703"/>
                <a:gd name="T28" fmla="*/ 31 w 761"/>
                <a:gd name="T29" fmla="*/ 220 h 703"/>
                <a:gd name="T30" fmla="*/ 8 w 761"/>
                <a:gd name="T31" fmla="*/ 284 h 703"/>
                <a:gd name="T32" fmla="*/ 0 w 761"/>
                <a:gd name="T33" fmla="*/ 355 h 703"/>
                <a:gd name="T34" fmla="*/ 8 w 761"/>
                <a:gd name="T35" fmla="*/ 426 h 703"/>
                <a:gd name="T36" fmla="*/ 31 w 761"/>
                <a:gd name="T37" fmla="*/ 490 h 703"/>
                <a:gd name="T38" fmla="*/ 62 w 761"/>
                <a:gd name="T39" fmla="*/ 547 h 703"/>
                <a:gd name="T40" fmla="*/ 109 w 761"/>
                <a:gd name="T41" fmla="*/ 604 h 703"/>
                <a:gd name="T42" fmla="*/ 163 w 761"/>
                <a:gd name="T43" fmla="*/ 646 h 703"/>
                <a:gd name="T44" fmla="*/ 233 w 761"/>
                <a:gd name="T45" fmla="*/ 675 h 703"/>
                <a:gd name="T46" fmla="*/ 303 w 761"/>
                <a:gd name="T47" fmla="*/ 696 h 703"/>
                <a:gd name="T48" fmla="*/ 380 w 761"/>
                <a:gd name="T49" fmla="*/ 703 h 703"/>
                <a:gd name="T50" fmla="*/ 458 w 761"/>
                <a:gd name="T51" fmla="*/ 696 h 703"/>
                <a:gd name="T52" fmla="*/ 528 w 761"/>
                <a:gd name="T53" fmla="*/ 675 h 703"/>
                <a:gd name="T54" fmla="*/ 598 w 761"/>
                <a:gd name="T55" fmla="*/ 646 h 703"/>
                <a:gd name="T56" fmla="*/ 652 w 761"/>
                <a:gd name="T57" fmla="*/ 604 h 703"/>
                <a:gd name="T58" fmla="*/ 699 w 761"/>
                <a:gd name="T59" fmla="*/ 547 h 703"/>
                <a:gd name="T60" fmla="*/ 730 w 761"/>
                <a:gd name="T61" fmla="*/ 490 h 703"/>
                <a:gd name="T62" fmla="*/ 753 w 761"/>
                <a:gd name="T63" fmla="*/ 426 h 703"/>
                <a:gd name="T64" fmla="*/ 761 w 761"/>
                <a:gd name="T65" fmla="*/ 355 h 7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61" h="703">
                  <a:moveTo>
                    <a:pt x="761" y="355"/>
                  </a:moveTo>
                  <a:lnTo>
                    <a:pt x="753" y="284"/>
                  </a:lnTo>
                  <a:lnTo>
                    <a:pt x="730" y="220"/>
                  </a:lnTo>
                  <a:lnTo>
                    <a:pt x="699" y="156"/>
                  </a:lnTo>
                  <a:lnTo>
                    <a:pt x="652" y="107"/>
                  </a:lnTo>
                  <a:lnTo>
                    <a:pt x="598" y="64"/>
                  </a:lnTo>
                  <a:lnTo>
                    <a:pt x="528" y="29"/>
                  </a:lnTo>
                  <a:lnTo>
                    <a:pt x="458" y="7"/>
                  </a:lnTo>
                  <a:lnTo>
                    <a:pt x="380" y="0"/>
                  </a:lnTo>
                  <a:lnTo>
                    <a:pt x="303" y="7"/>
                  </a:lnTo>
                  <a:lnTo>
                    <a:pt x="233" y="29"/>
                  </a:lnTo>
                  <a:lnTo>
                    <a:pt x="163" y="64"/>
                  </a:lnTo>
                  <a:lnTo>
                    <a:pt x="109" y="107"/>
                  </a:lnTo>
                  <a:lnTo>
                    <a:pt x="62" y="156"/>
                  </a:lnTo>
                  <a:lnTo>
                    <a:pt x="31" y="220"/>
                  </a:lnTo>
                  <a:lnTo>
                    <a:pt x="8" y="284"/>
                  </a:lnTo>
                  <a:lnTo>
                    <a:pt x="0" y="355"/>
                  </a:lnTo>
                  <a:lnTo>
                    <a:pt x="8" y="426"/>
                  </a:lnTo>
                  <a:lnTo>
                    <a:pt x="31" y="490"/>
                  </a:lnTo>
                  <a:lnTo>
                    <a:pt x="62" y="547"/>
                  </a:lnTo>
                  <a:lnTo>
                    <a:pt x="109" y="604"/>
                  </a:lnTo>
                  <a:lnTo>
                    <a:pt x="163" y="646"/>
                  </a:lnTo>
                  <a:lnTo>
                    <a:pt x="233" y="675"/>
                  </a:lnTo>
                  <a:lnTo>
                    <a:pt x="303" y="696"/>
                  </a:lnTo>
                  <a:lnTo>
                    <a:pt x="380" y="703"/>
                  </a:lnTo>
                  <a:lnTo>
                    <a:pt x="458" y="696"/>
                  </a:lnTo>
                  <a:lnTo>
                    <a:pt x="528" y="675"/>
                  </a:lnTo>
                  <a:lnTo>
                    <a:pt x="598" y="646"/>
                  </a:lnTo>
                  <a:lnTo>
                    <a:pt x="652" y="604"/>
                  </a:lnTo>
                  <a:lnTo>
                    <a:pt x="699" y="547"/>
                  </a:lnTo>
                  <a:lnTo>
                    <a:pt x="730" y="490"/>
                  </a:lnTo>
                  <a:lnTo>
                    <a:pt x="753" y="426"/>
                  </a:lnTo>
                  <a:lnTo>
                    <a:pt x="761" y="3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756" name="Freeform 15">
              <a:extLst>
                <a:ext uri="{FF2B5EF4-FFF2-40B4-BE49-F238E27FC236}">
                  <a16:creationId xmlns:a16="http://schemas.microsoft.com/office/drawing/2014/main" id="{4E625902-2516-9F43-AC3F-3840C67C169A}"/>
                </a:ext>
              </a:extLst>
            </p:cNvPr>
            <p:cNvSpPr>
              <a:spLocks/>
            </p:cNvSpPr>
            <p:nvPr/>
          </p:nvSpPr>
          <p:spPr bwMode="auto">
            <a:xfrm>
              <a:off x="2421" y="1480"/>
              <a:ext cx="761" cy="703"/>
            </a:xfrm>
            <a:custGeom>
              <a:avLst/>
              <a:gdLst>
                <a:gd name="T0" fmla="*/ 1295577977 w 98"/>
                <a:gd name="T1" fmla="*/ 323222365 h 99"/>
                <a:gd name="T2" fmla="*/ 1281997396 w 98"/>
                <a:gd name="T3" fmla="*/ 258604430 h 99"/>
                <a:gd name="T4" fmla="*/ 1242974567 w 98"/>
                <a:gd name="T5" fmla="*/ 200266486 h 99"/>
                <a:gd name="T6" fmla="*/ 1190120608 w 98"/>
                <a:gd name="T7" fmla="*/ 142058590 h 99"/>
                <a:gd name="T8" fmla="*/ 1110101272 w 98"/>
                <a:gd name="T9" fmla="*/ 97443128 h 99"/>
                <a:gd name="T10" fmla="*/ 1018220741 w 98"/>
                <a:gd name="T11" fmla="*/ 58210772 h 99"/>
                <a:gd name="T12" fmla="*/ 898957093 w 98"/>
                <a:gd name="T13" fmla="*/ 25512751 h 99"/>
                <a:gd name="T14" fmla="*/ 779889658 w 98"/>
                <a:gd name="T15" fmla="*/ 6410046 h 99"/>
                <a:gd name="T16" fmla="*/ 648790573 w 98"/>
                <a:gd name="T17" fmla="*/ 0 h 99"/>
                <a:gd name="T18" fmla="*/ 515917279 w 98"/>
                <a:gd name="T19" fmla="*/ 6410046 h 99"/>
                <a:gd name="T20" fmla="*/ 396620884 w 98"/>
                <a:gd name="T21" fmla="*/ 25512751 h 99"/>
                <a:gd name="T22" fmla="*/ 277582453 w 98"/>
                <a:gd name="T23" fmla="*/ 58210772 h 99"/>
                <a:gd name="T24" fmla="*/ 185476705 w 98"/>
                <a:gd name="T25" fmla="*/ 97443128 h 99"/>
                <a:gd name="T26" fmla="*/ 105457369 w 98"/>
                <a:gd name="T27" fmla="*/ 142058590 h 99"/>
                <a:gd name="T28" fmla="*/ 52828628 w 98"/>
                <a:gd name="T29" fmla="*/ 200266486 h 99"/>
                <a:gd name="T30" fmla="*/ 13580581 w 98"/>
                <a:gd name="T31" fmla="*/ 258604430 h 99"/>
                <a:gd name="T32" fmla="*/ 0 w 98"/>
                <a:gd name="T33" fmla="*/ 323222365 h 99"/>
                <a:gd name="T34" fmla="*/ 13580581 w 98"/>
                <a:gd name="T35" fmla="*/ 387842877 h 99"/>
                <a:gd name="T36" fmla="*/ 52828628 w 98"/>
                <a:gd name="T37" fmla="*/ 446032879 h 99"/>
                <a:gd name="T38" fmla="*/ 105457369 w 98"/>
                <a:gd name="T39" fmla="*/ 497960719 h 99"/>
                <a:gd name="T40" fmla="*/ 185476705 w 98"/>
                <a:gd name="T41" fmla="*/ 549886046 h 99"/>
                <a:gd name="T42" fmla="*/ 277582453 w 98"/>
                <a:gd name="T43" fmla="*/ 588091462 h 99"/>
                <a:gd name="T44" fmla="*/ 396620884 w 98"/>
                <a:gd name="T45" fmla="*/ 614506559 h 99"/>
                <a:gd name="T46" fmla="*/ 515917279 w 98"/>
                <a:gd name="T47" fmla="*/ 633609270 h 99"/>
                <a:gd name="T48" fmla="*/ 648790573 w 98"/>
                <a:gd name="T49" fmla="*/ 640019309 h 99"/>
                <a:gd name="T50" fmla="*/ 779889658 w 98"/>
                <a:gd name="T51" fmla="*/ 633609270 h 99"/>
                <a:gd name="T52" fmla="*/ 898957093 w 98"/>
                <a:gd name="T53" fmla="*/ 614506559 h 99"/>
                <a:gd name="T54" fmla="*/ 1018220741 w 98"/>
                <a:gd name="T55" fmla="*/ 588091462 h 99"/>
                <a:gd name="T56" fmla="*/ 1110101272 w 98"/>
                <a:gd name="T57" fmla="*/ 549886046 h 99"/>
                <a:gd name="T58" fmla="*/ 1190120608 w 98"/>
                <a:gd name="T59" fmla="*/ 497960719 h 99"/>
                <a:gd name="T60" fmla="*/ 1242974567 w 98"/>
                <a:gd name="T61" fmla="*/ 446032879 h 99"/>
                <a:gd name="T62" fmla="*/ 1281997396 w 98"/>
                <a:gd name="T63" fmla="*/ 387842877 h 99"/>
                <a:gd name="T64" fmla="*/ 1295577977 w 98"/>
                <a:gd name="T65" fmla="*/ 323222365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8" h="99">
                  <a:moveTo>
                    <a:pt x="98" y="50"/>
                  </a:moveTo>
                  <a:lnTo>
                    <a:pt x="97" y="40"/>
                  </a:lnTo>
                  <a:lnTo>
                    <a:pt x="94" y="31"/>
                  </a:lnTo>
                  <a:lnTo>
                    <a:pt x="90" y="22"/>
                  </a:lnTo>
                  <a:lnTo>
                    <a:pt x="84" y="15"/>
                  </a:lnTo>
                  <a:lnTo>
                    <a:pt x="77" y="9"/>
                  </a:lnTo>
                  <a:lnTo>
                    <a:pt x="68" y="4"/>
                  </a:lnTo>
                  <a:lnTo>
                    <a:pt x="59" y="1"/>
                  </a:lnTo>
                  <a:lnTo>
                    <a:pt x="49" y="0"/>
                  </a:lnTo>
                  <a:lnTo>
                    <a:pt x="39" y="1"/>
                  </a:lnTo>
                  <a:lnTo>
                    <a:pt x="30" y="4"/>
                  </a:lnTo>
                  <a:lnTo>
                    <a:pt x="21" y="9"/>
                  </a:lnTo>
                  <a:lnTo>
                    <a:pt x="14" y="15"/>
                  </a:lnTo>
                  <a:lnTo>
                    <a:pt x="8" y="22"/>
                  </a:lnTo>
                  <a:lnTo>
                    <a:pt x="4" y="31"/>
                  </a:lnTo>
                  <a:lnTo>
                    <a:pt x="1" y="40"/>
                  </a:lnTo>
                  <a:lnTo>
                    <a:pt x="0" y="50"/>
                  </a:lnTo>
                  <a:lnTo>
                    <a:pt x="1" y="60"/>
                  </a:lnTo>
                  <a:lnTo>
                    <a:pt x="4" y="69"/>
                  </a:lnTo>
                  <a:lnTo>
                    <a:pt x="8" y="77"/>
                  </a:lnTo>
                  <a:lnTo>
                    <a:pt x="14" y="85"/>
                  </a:lnTo>
                  <a:lnTo>
                    <a:pt x="21" y="91"/>
                  </a:lnTo>
                  <a:lnTo>
                    <a:pt x="30" y="95"/>
                  </a:lnTo>
                  <a:lnTo>
                    <a:pt x="39" y="98"/>
                  </a:lnTo>
                  <a:lnTo>
                    <a:pt x="49" y="99"/>
                  </a:lnTo>
                  <a:lnTo>
                    <a:pt x="59" y="98"/>
                  </a:lnTo>
                  <a:lnTo>
                    <a:pt x="68" y="95"/>
                  </a:lnTo>
                  <a:lnTo>
                    <a:pt x="77" y="91"/>
                  </a:lnTo>
                  <a:lnTo>
                    <a:pt x="84" y="85"/>
                  </a:lnTo>
                  <a:lnTo>
                    <a:pt x="90" y="77"/>
                  </a:lnTo>
                  <a:lnTo>
                    <a:pt x="94" y="69"/>
                  </a:lnTo>
                  <a:lnTo>
                    <a:pt x="97" y="60"/>
                  </a:lnTo>
                  <a:lnTo>
                    <a:pt x="98" y="50"/>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1757" name="Freeform 16">
              <a:extLst>
                <a:ext uri="{FF2B5EF4-FFF2-40B4-BE49-F238E27FC236}">
                  <a16:creationId xmlns:a16="http://schemas.microsoft.com/office/drawing/2014/main" id="{BED0C81B-F2CC-CB4A-B8BE-6AF331F0ADED}"/>
                </a:ext>
              </a:extLst>
            </p:cNvPr>
            <p:cNvSpPr>
              <a:spLocks/>
            </p:cNvSpPr>
            <p:nvPr/>
          </p:nvSpPr>
          <p:spPr bwMode="auto">
            <a:xfrm>
              <a:off x="2561" y="1764"/>
              <a:ext cx="201" cy="185"/>
            </a:xfrm>
            <a:custGeom>
              <a:avLst/>
              <a:gdLst>
                <a:gd name="T0" fmla="*/ 201 w 201"/>
                <a:gd name="T1" fmla="*/ 93 h 185"/>
                <a:gd name="T2" fmla="*/ 194 w 201"/>
                <a:gd name="T3" fmla="*/ 57 h 185"/>
                <a:gd name="T4" fmla="*/ 170 w 201"/>
                <a:gd name="T5" fmla="*/ 29 h 185"/>
                <a:gd name="T6" fmla="*/ 139 w 201"/>
                <a:gd name="T7" fmla="*/ 7 h 185"/>
                <a:gd name="T8" fmla="*/ 101 w 201"/>
                <a:gd name="T9" fmla="*/ 0 h 185"/>
                <a:gd name="T10" fmla="*/ 62 w 201"/>
                <a:gd name="T11" fmla="*/ 7 h 185"/>
                <a:gd name="T12" fmla="*/ 31 w 201"/>
                <a:gd name="T13" fmla="*/ 29 h 185"/>
                <a:gd name="T14" fmla="*/ 7 w 201"/>
                <a:gd name="T15" fmla="*/ 57 h 185"/>
                <a:gd name="T16" fmla="*/ 0 w 201"/>
                <a:gd name="T17" fmla="*/ 93 h 185"/>
                <a:gd name="T18" fmla="*/ 7 w 201"/>
                <a:gd name="T19" fmla="*/ 128 h 185"/>
                <a:gd name="T20" fmla="*/ 31 w 201"/>
                <a:gd name="T21" fmla="*/ 156 h 185"/>
                <a:gd name="T22" fmla="*/ 62 w 201"/>
                <a:gd name="T23" fmla="*/ 178 h 185"/>
                <a:gd name="T24" fmla="*/ 101 w 201"/>
                <a:gd name="T25" fmla="*/ 185 h 185"/>
                <a:gd name="T26" fmla="*/ 139 w 201"/>
                <a:gd name="T27" fmla="*/ 178 h 185"/>
                <a:gd name="T28" fmla="*/ 170 w 201"/>
                <a:gd name="T29" fmla="*/ 156 h 185"/>
                <a:gd name="T30" fmla="*/ 194 w 201"/>
                <a:gd name="T31" fmla="*/ 128 h 185"/>
                <a:gd name="T32" fmla="*/ 201 w 201"/>
                <a:gd name="T33" fmla="*/ 93 h 1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1" h="185">
                  <a:moveTo>
                    <a:pt x="201" y="93"/>
                  </a:moveTo>
                  <a:lnTo>
                    <a:pt x="194" y="57"/>
                  </a:lnTo>
                  <a:lnTo>
                    <a:pt x="170" y="29"/>
                  </a:lnTo>
                  <a:lnTo>
                    <a:pt x="139" y="7"/>
                  </a:lnTo>
                  <a:lnTo>
                    <a:pt x="101" y="0"/>
                  </a:lnTo>
                  <a:lnTo>
                    <a:pt x="62" y="7"/>
                  </a:lnTo>
                  <a:lnTo>
                    <a:pt x="31" y="29"/>
                  </a:lnTo>
                  <a:lnTo>
                    <a:pt x="7" y="57"/>
                  </a:lnTo>
                  <a:lnTo>
                    <a:pt x="0" y="93"/>
                  </a:lnTo>
                  <a:lnTo>
                    <a:pt x="7" y="128"/>
                  </a:lnTo>
                  <a:lnTo>
                    <a:pt x="31" y="156"/>
                  </a:lnTo>
                  <a:lnTo>
                    <a:pt x="62" y="178"/>
                  </a:lnTo>
                  <a:lnTo>
                    <a:pt x="101" y="185"/>
                  </a:lnTo>
                  <a:lnTo>
                    <a:pt x="139" y="178"/>
                  </a:lnTo>
                  <a:lnTo>
                    <a:pt x="170" y="156"/>
                  </a:lnTo>
                  <a:lnTo>
                    <a:pt x="194" y="128"/>
                  </a:lnTo>
                  <a:lnTo>
                    <a:pt x="201" y="9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758" name="Freeform 17">
              <a:extLst>
                <a:ext uri="{FF2B5EF4-FFF2-40B4-BE49-F238E27FC236}">
                  <a16:creationId xmlns:a16="http://schemas.microsoft.com/office/drawing/2014/main" id="{273E8809-D3D5-7447-A0FB-8D8FEC3ED6E5}"/>
                </a:ext>
              </a:extLst>
            </p:cNvPr>
            <p:cNvSpPr>
              <a:spLocks/>
            </p:cNvSpPr>
            <p:nvPr/>
          </p:nvSpPr>
          <p:spPr bwMode="auto">
            <a:xfrm>
              <a:off x="2561" y="1764"/>
              <a:ext cx="201" cy="185"/>
            </a:xfrm>
            <a:custGeom>
              <a:avLst/>
              <a:gdLst>
                <a:gd name="T0" fmla="*/ 331741038 w 26"/>
                <a:gd name="T1" fmla="*/ 85902722 h 26"/>
                <a:gd name="T2" fmla="*/ 318489633 w 26"/>
                <a:gd name="T3" fmla="*/ 52690554 h 26"/>
                <a:gd name="T4" fmla="*/ 280492493 w 26"/>
                <a:gd name="T5" fmla="*/ 25825089 h 26"/>
                <a:gd name="T6" fmla="*/ 229490173 w 26"/>
                <a:gd name="T7" fmla="*/ 6492675 h 26"/>
                <a:gd name="T8" fmla="*/ 166725959 w 26"/>
                <a:gd name="T9" fmla="*/ 0 h 26"/>
                <a:gd name="T10" fmla="*/ 102250926 w 26"/>
                <a:gd name="T11" fmla="*/ 6492675 h 26"/>
                <a:gd name="T12" fmla="*/ 51223629 w 26"/>
                <a:gd name="T13" fmla="*/ 25825089 h 26"/>
                <a:gd name="T14" fmla="*/ 13226488 w 26"/>
                <a:gd name="T15" fmla="*/ 52690554 h 26"/>
                <a:gd name="T16" fmla="*/ 0 w 26"/>
                <a:gd name="T17" fmla="*/ 85902722 h 26"/>
                <a:gd name="T18" fmla="*/ 13226488 w 26"/>
                <a:gd name="T19" fmla="*/ 118222969 h 26"/>
                <a:gd name="T20" fmla="*/ 51223629 w 26"/>
                <a:gd name="T21" fmla="*/ 144960187 h 26"/>
                <a:gd name="T22" fmla="*/ 102250926 w 26"/>
                <a:gd name="T23" fmla="*/ 164420493 h 26"/>
                <a:gd name="T24" fmla="*/ 166725959 w 26"/>
                <a:gd name="T25" fmla="*/ 170785283 h 26"/>
                <a:gd name="T26" fmla="*/ 229490173 w 26"/>
                <a:gd name="T27" fmla="*/ 164420493 h 26"/>
                <a:gd name="T28" fmla="*/ 280492493 w 26"/>
                <a:gd name="T29" fmla="*/ 144960187 h 26"/>
                <a:gd name="T30" fmla="*/ 318489633 w 26"/>
                <a:gd name="T31" fmla="*/ 118222969 h 26"/>
                <a:gd name="T32" fmla="*/ 331741038 w 26"/>
                <a:gd name="T33" fmla="*/ 85902722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26">
                  <a:moveTo>
                    <a:pt x="26" y="13"/>
                  </a:moveTo>
                  <a:lnTo>
                    <a:pt x="25" y="8"/>
                  </a:lnTo>
                  <a:lnTo>
                    <a:pt x="22" y="4"/>
                  </a:lnTo>
                  <a:lnTo>
                    <a:pt x="18" y="1"/>
                  </a:lnTo>
                  <a:lnTo>
                    <a:pt x="13" y="0"/>
                  </a:lnTo>
                  <a:lnTo>
                    <a:pt x="8" y="1"/>
                  </a:lnTo>
                  <a:lnTo>
                    <a:pt x="4" y="4"/>
                  </a:lnTo>
                  <a:lnTo>
                    <a:pt x="1" y="8"/>
                  </a:lnTo>
                  <a:lnTo>
                    <a:pt x="0" y="13"/>
                  </a:lnTo>
                  <a:lnTo>
                    <a:pt x="1" y="18"/>
                  </a:lnTo>
                  <a:lnTo>
                    <a:pt x="4" y="22"/>
                  </a:lnTo>
                  <a:lnTo>
                    <a:pt x="8" y="25"/>
                  </a:lnTo>
                  <a:lnTo>
                    <a:pt x="13" y="26"/>
                  </a:lnTo>
                  <a:lnTo>
                    <a:pt x="18" y="25"/>
                  </a:lnTo>
                  <a:lnTo>
                    <a:pt x="22" y="22"/>
                  </a:lnTo>
                  <a:lnTo>
                    <a:pt x="25" y="18"/>
                  </a:lnTo>
                  <a:lnTo>
                    <a:pt x="26" y="13"/>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1759" name="Freeform 18">
              <a:extLst>
                <a:ext uri="{FF2B5EF4-FFF2-40B4-BE49-F238E27FC236}">
                  <a16:creationId xmlns:a16="http://schemas.microsoft.com/office/drawing/2014/main" id="{4A7F6DA5-91A4-B042-94A1-97B6EFD90192}"/>
                </a:ext>
              </a:extLst>
            </p:cNvPr>
            <p:cNvSpPr>
              <a:spLocks/>
            </p:cNvSpPr>
            <p:nvPr/>
          </p:nvSpPr>
          <p:spPr bwMode="auto">
            <a:xfrm>
              <a:off x="2677" y="1821"/>
              <a:ext cx="202" cy="185"/>
            </a:xfrm>
            <a:custGeom>
              <a:avLst/>
              <a:gdLst>
                <a:gd name="T0" fmla="*/ 202 w 202"/>
                <a:gd name="T1" fmla="*/ 92 h 185"/>
                <a:gd name="T2" fmla="*/ 194 w 202"/>
                <a:gd name="T3" fmla="*/ 57 h 185"/>
                <a:gd name="T4" fmla="*/ 171 w 202"/>
                <a:gd name="T5" fmla="*/ 21 h 185"/>
                <a:gd name="T6" fmla="*/ 140 w 202"/>
                <a:gd name="T7" fmla="*/ 7 h 185"/>
                <a:gd name="T8" fmla="*/ 101 w 202"/>
                <a:gd name="T9" fmla="*/ 0 h 185"/>
                <a:gd name="T10" fmla="*/ 62 w 202"/>
                <a:gd name="T11" fmla="*/ 7 h 185"/>
                <a:gd name="T12" fmla="*/ 31 w 202"/>
                <a:gd name="T13" fmla="*/ 21 h 185"/>
                <a:gd name="T14" fmla="*/ 8 w 202"/>
                <a:gd name="T15" fmla="*/ 57 h 185"/>
                <a:gd name="T16" fmla="*/ 0 w 202"/>
                <a:gd name="T17" fmla="*/ 92 h 185"/>
                <a:gd name="T18" fmla="*/ 8 w 202"/>
                <a:gd name="T19" fmla="*/ 128 h 185"/>
                <a:gd name="T20" fmla="*/ 31 w 202"/>
                <a:gd name="T21" fmla="*/ 156 h 185"/>
                <a:gd name="T22" fmla="*/ 62 w 202"/>
                <a:gd name="T23" fmla="*/ 178 h 185"/>
                <a:gd name="T24" fmla="*/ 101 w 202"/>
                <a:gd name="T25" fmla="*/ 185 h 185"/>
                <a:gd name="T26" fmla="*/ 140 w 202"/>
                <a:gd name="T27" fmla="*/ 178 h 185"/>
                <a:gd name="T28" fmla="*/ 171 w 202"/>
                <a:gd name="T29" fmla="*/ 156 h 185"/>
                <a:gd name="T30" fmla="*/ 194 w 202"/>
                <a:gd name="T31" fmla="*/ 128 h 185"/>
                <a:gd name="T32" fmla="*/ 202 w 202"/>
                <a:gd name="T33" fmla="*/ 92 h 1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2" h="185">
                  <a:moveTo>
                    <a:pt x="202" y="92"/>
                  </a:moveTo>
                  <a:lnTo>
                    <a:pt x="194" y="57"/>
                  </a:lnTo>
                  <a:lnTo>
                    <a:pt x="171" y="21"/>
                  </a:lnTo>
                  <a:lnTo>
                    <a:pt x="140" y="7"/>
                  </a:lnTo>
                  <a:lnTo>
                    <a:pt x="101" y="0"/>
                  </a:lnTo>
                  <a:lnTo>
                    <a:pt x="62" y="7"/>
                  </a:lnTo>
                  <a:lnTo>
                    <a:pt x="31" y="21"/>
                  </a:lnTo>
                  <a:lnTo>
                    <a:pt x="8" y="57"/>
                  </a:lnTo>
                  <a:lnTo>
                    <a:pt x="0" y="92"/>
                  </a:lnTo>
                  <a:lnTo>
                    <a:pt x="8" y="128"/>
                  </a:lnTo>
                  <a:lnTo>
                    <a:pt x="31" y="156"/>
                  </a:lnTo>
                  <a:lnTo>
                    <a:pt x="62" y="178"/>
                  </a:lnTo>
                  <a:lnTo>
                    <a:pt x="101" y="185"/>
                  </a:lnTo>
                  <a:lnTo>
                    <a:pt x="140" y="178"/>
                  </a:lnTo>
                  <a:lnTo>
                    <a:pt x="171" y="156"/>
                  </a:lnTo>
                  <a:lnTo>
                    <a:pt x="194" y="128"/>
                  </a:lnTo>
                  <a:lnTo>
                    <a:pt x="202" y="9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760" name="Freeform 19">
              <a:extLst>
                <a:ext uri="{FF2B5EF4-FFF2-40B4-BE49-F238E27FC236}">
                  <a16:creationId xmlns:a16="http://schemas.microsoft.com/office/drawing/2014/main" id="{74B8B4BD-6F1A-594E-BF15-9D561A2795A6}"/>
                </a:ext>
              </a:extLst>
            </p:cNvPr>
            <p:cNvSpPr>
              <a:spLocks/>
            </p:cNvSpPr>
            <p:nvPr/>
          </p:nvSpPr>
          <p:spPr bwMode="auto">
            <a:xfrm>
              <a:off x="2677" y="1821"/>
              <a:ext cx="202" cy="185"/>
            </a:xfrm>
            <a:custGeom>
              <a:avLst/>
              <a:gdLst>
                <a:gd name="T0" fmla="*/ 345059873 w 26"/>
                <a:gd name="T1" fmla="*/ 85902722 h 26"/>
                <a:gd name="T2" fmla="*/ 331415037 w 26"/>
                <a:gd name="T3" fmla="*/ 52690554 h 26"/>
                <a:gd name="T4" fmla="*/ 292265953 w 26"/>
                <a:gd name="T5" fmla="*/ 19332059 h 26"/>
                <a:gd name="T6" fmla="*/ 239276047 w 26"/>
                <a:gd name="T7" fmla="*/ 6492675 h 26"/>
                <a:gd name="T8" fmla="*/ 172644560 w 26"/>
                <a:gd name="T9" fmla="*/ 0 h 26"/>
                <a:gd name="T10" fmla="*/ 106009880 w 26"/>
                <a:gd name="T11" fmla="*/ 6492675 h 26"/>
                <a:gd name="T12" fmla="*/ 52990396 w 26"/>
                <a:gd name="T13" fmla="*/ 19332059 h 26"/>
                <a:gd name="T14" fmla="*/ 13644836 w 26"/>
                <a:gd name="T15" fmla="*/ 52690554 h 26"/>
                <a:gd name="T16" fmla="*/ 0 w 26"/>
                <a:gd name="T17" fmla="*/ 85902722 h 26"/>
                <a:gd name="T18" fmla="*/ 13644836 w 26"/>
                <a:gd name="T19" fmla="*/ 118222969 h 26"/>
                <a:gd name="T20" fmla="*/ 52990396 w 26"/>
                <a:gd name="T21" fmla="*/ 144960187 h 26"/>
                <a:gd name="T22" fmla="*/ 106009880 w 26"/>
                <a:gd name="T23" fmla="*/ 164420493 h 26"/>
                <a:gd name="T24" fmla="*/ 172644560 w 26"/>
                <a:gd name="T25" fmla="*/ 170785283 h 26"/>
                <a:gd name="T26" fmla="*/ 239276047 w 26"/>
                <a:gd name="T27" fmla="*/ 164420493 h 26"/>
                <a:gd name="T28" fmla="*/ 292265953 w 26"/>
                <a:gd name="T29" fmla="*/ 144960187 h 26"/>
                <a:gd name="T30" fmla="*/ 331415037 w 26"/>
                <a:gd name="T31" fmla="*/ 118222969 h 26"/>
                <a:gd name="T32" fmla="*/ 345059873 w 26"/>
                <a:gd name="T33" fmla="*/ 85902722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26">
                  <a:moveTo>
                    <a:pt x="26" y="13"/>
                  </a:moveTo>
                  <a:lnTo>
                    <a:pt x="25" y="8"/>
                  </a:lnTo>
                  <a:lnTo>
                    <a:pt x="22" y="3"/>
                  </a:lnTo>
                  <a:lnTo>
                    <a:pt x="18" y="1"/>
                  </a:lnTo>
                  <a:lnTo>
                    <a:pt x="13" y="0"/>
                  </a:lnTo>
                  <a:lnTo>
                    <a:pt x="8" y="1"/>
                  </a:lnTo>
                  <a:lnTo>
                    <a:pt x="4" y="3"/>
                  </a:lnTo>
                  <a:lnTo>
                    <a:pt x="1" y="8"/>
                  </a:lnTo>
                  <a:lnTo>
                    <a:pt x="0" y="13"/>
                  </a:lnTo>
                  <a:lnTo>
                    <a:pt x="1" y="18"/>
                  </a:lnTo>
                  <a:lnTo>
                    <a:pt x="4" y="22"/>
                  </a:lnTo>
                  <a:lnTo>
                    <a:pt x="8" y="25"/>
                  </a:lnTo>
                  <a:lnTo>
                    <a:pt x="13" y="26"/>
                  </a:lnTo>
                  <a:lnTo>
                    <a:pt x="18" y="25"/>
                  </a:lnTo>
                  <a:lnTo>
                    <a:pt x="22" y="22"/>
                  </a:lnTo>
                  <a:lnTo>
                    <a:pt x="25" y="18"/>
                  </a:lnTo>
                  <a:lnTo>
                    <a:pt x="26" y="13"/>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1761" name="Freeform 20">
              <a:extLst>
                <a:ext uri="{FF2B5EF4-FFF2-40B4-BE49-F238E27FC236}">
                  <a16:creationId xmlns:a16="http://schemas.microsoft.com/office/drawing/2014/main" id="{21A1D514-02CD-6A45-8514-AFAF816AEFAB}"/>
                </a:ext>
              </a:extLst>
            </p:cNvPr>
            <p:cNvSpPr>
              <a:spLocks/>
            </p:cNvSpPr>
            <p:nvPr/>
          </p:nvSpPr>
          <p:spPr bwMode="auto">
            <a:xfrm>
              <a:off x="2662" y="1672"/>
              <a:ext cx="201" cy="192"/>
            </a:xfrm>
            <a:custGeom>
              <a:avLst/>
              <a:gdLst>
                <a:gd name="T0" fmla="*/ 201 w 201"/>
                <a:gd name="T1" fmla="*/ 99 h 192"/>
                <a:gd name="T2" fmla="*/ 194 w 201"/>
                <a:gd name="T3" fmla="*/ 57 h 192"/>
                <a:gd name="T4" fmla="*/ 178 w 201"/>
                <a:gd name="T5" fmla="*/ 28 h 192"/>
                <a:gd name="T6" fmla="*/ 147 w 201"/>
                <a:gd name="T7" fmla="*/ 7 h 192"/>
                <a:gd name="T8" fmla="*/ 100 w 201"/>
                <a:gd name="T9" fmla="*/ 0 h 192"/>
                <a:gd name="T10" fmla="*/ 62 w 201"/>
                <a:gd name="T11" fmla="*/ 7 h 192"/>
                <a:gd name="T12" fmla="*/ 31 w 201"/>
                <a:gd name="T13" fmla="*/ 28 h 192"/>
                <a:gd name="T14" fmla="*/ 7 w 201"/>
                <a:gd name="T15" fmla="*/ 57 h 192"/>
                <a:gd name="T16" fmla="*/ 0 w 201"/>
                <a:gd name="T17" fmla="*/ 99 h 192"/>
                <a:gd name="T18" fmla="*/ 7 w 201"/>
                <a:gd name="T19" fmla="*/ 135 h 192"/>
                <a:gd name="T20" fmla="*/ 31 w 201"/>
                <a:gd name="T21" fmla="*/ 163 h 192"/>
                <a:gd name="T22" fmla="*/ 62 w 201"/>
                <a:gd name="T23" fmla="*/ 185 h 192"/>
                <a:gd name="T24" fmla="*/ 100 w 201"/>
                <a:gd name="T25" fmla="*/ 192 h 192"/>
                <a:gd name="T26" fmla="*/ 147 w 201"/>
                <a:gd name="T27" fmla="*/ 185 h 192"/>
                <a:gd name="T28" fmla="*/ 178 w 201"/>
                <a:gd name="T29" fmla="*/ 163 h 192"/>
                <a:gd name="T30" fmla="*/ 194 w 201"/>
                <a:gd name="T31" fmla="*/ 135 h 192"/>
                <a:gd name="T32" fmla="*/ 201 w 201"/>
                <a:gd name="T33" fmla="*/ 99 h 1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1" h="192">
                  <a:moveTo>
                    <a:pt x="201" y="99"/>
                  </a:moveTo>
                  <a:lnTo>
                    <a:pt x="194" y="57"/>
                  </a:lnTo>
                  <a:lnTo>
                    <a:pt x="178" y="28"/>
                  </a:lnTo>
                  <a:lnTo>
                    <a:pt x="147" y="7"/>
                  </a:lnTo>
                  <a:lnTo>
                    <a:pt x="100" y="0"/>
                  </a:lnTo>
                  <a:lnTo>
                    <a:pt x="62" y="7"/>
                  </a:lnTo>
                  <a:lnTo>
                    <a:pt x="31" y="28"/>
                  </a:lnTo>
                  <a:lnTo>
                    <a:pt x="7" y="57"/>
                  </a:lnTo>
                  <a:lnTo>
                    <a:pt x="0" y="99"/>
                  </a:lnTo>
                  <a:lnTo>
                    <a:pt x="7" y="135"/>
                  </a:lnTo>
                  <a:lnTo>
                    <a:pt x="31" y="163"/>
                  </a:lnTo>
                  <a:lnTo>
                    <a:pt x="62" y="185"/>
                  </a:lnTo>
                  <a:lnTo>
                    <a:pt x="100" y="192"/>
                  </a:lnTo>
                  <a:lnTo>
                    <a:pt x="147" y="185"/>
                  </a:lnTo>
                  <a:lnTo>
                    <a:pt x="178" y="163"/>
                  </a:lnTo>
                  <a:lnTo>
                    <a:pt x="194" y="135"/>
                  </a:lnTo>
                  <a:lnTo>
                    <a:pt x="201" y="9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762" name="Freeform 21">
              <a:extLst>
                <a:ext uri="{FF2B5EF4-FFF2-40B4-BE49-F238E27FC236}">
                  <a16:creationId xmlns:a16="http://schemas.microsoft.com/office/drawing/2014/main" id="{3A5EB498-300E-E04C-87BC-55BC40415158}"/>
                </a:ext>
              </a:extLst>
            </p:cNvPr>
            <p:cNvSpPr>
              <a:spLocks/>
            </p:cNvSpPr>
            <p:nvPr/>
          </p:nvSpPr>
          <p:spPr bwMode="auto">
            <a:xfrm>
              <a:off x="2662" y="1672"/>
              <a:ext cx="201" cy="192"/>
            </a:xfrm>
            <a:custGeom>
              <a:avLst/>
              <a:gdLst>
                <a:gd name="T0" fmla="*/ 331741038 w 26"/>
                <a:gd name="T1" fmla="*/ 91938460 h 27"/>
                <a:gd name="T2" fmla="*/ 318489633 w 26"/>
                <a:gd name="T3" fmla="*/ 52369835 h 27"/>
                <a:gd name="T4" fmla="*/ 293747129 w 26"/>
                <a:gd name="T5" fmla="*/ 25729657 h 27"/>
                <a:gd name="T6" fmla="*/ 242498514 w 26"/>
                <a:gd name="T7" fmla="*/ 6474510 h 27"/>
                <a:gd name="T8" fmla="*/ 166725959 w 26"/>
                <a:gd name="T9" fmla="*/ 0 h 27"/>
                <a:gd name="T10" fmla="*/ 102250926 w 26"/>
                <a:gd name="T11" fmla="*/ 6474510 h 27"/>
                <a:gd name="T12" fmla="*/ 51223629 w 26"/>
                <a:gd name="T13" fmla="*/ 25729657 h 27"/>
                <a:gd name="T14" fmla="*/ 13226488 w 26"/>
                <a:gd name="T15" fmla="*/ 52369835 h 27"/>
                <a:gd name="T16" fmla="*/ 0 w 26"/>
                <a:gd name="T17" fmla="*/ 91938460 h 27"/>
                <a:gd name="T18" fmla="*/ 13226488 w 26"/>
                <a:gd name="T19" fmla="*/ 124142628 h 27"/>
                <a:gd name="T20" fmla="*/ 51223629 w 26"/>
                <a:gd name="T21" fmla="*/ 150780281 h 27"/>
                <a:gd name="T22" fmla="*/ 102250926 w 26"/>
                <a:gd name="T23" fmla="*/ 170165639 h 27"/>
                <a:gd name="T24" fmla="*/ 166725959 w 26"/>
                <a:gd name="T25" fmla="*/ 176512469 h 27"/>
                <a:gd name="T26" fmla="*/ 242498514 w 26"/>
                <a:gd name="T27" fmla="*/ 170165639 h 27"/>
                <a:gd name="T28" fmla="*/ 293747129 w 26"/>
                <a:gd name="T29" fmla="*/ 150780281 h 27"/>
                <a:gd name="T30" fmla="*/ 318489633 w 26"/>
                <a:gd name="T31" fmla="*/ 124142628 h 27"/>
                <a:gd name="T32" fmla="*/ 331741038 w 26"/>
                <a:gd name="T33" fmla="*/ 9193846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27">
                  <a:moveTo>
                    <a:pt x="26" y="14"/>
                  </a:moveTo>
                  <a:lnTo>
                    <a:pt x="25" y="8"/>
                  </a:lnTo>
                  <a:lnTo>
                    <a:pt x="23" y="4"/>
                  </a:lnTo>
                  <a:lnTo>
                    <a:pt x="19" y="1"/>
                  </a:lnTo>
                  <a:lnTo>
                    <a:pt x="13" y="0"/>
                  </a:lnTo>
                  <a:lnTo>
                    <a:pt x="8" y="1"/>
                  </a:lnTo>
                  <a:lnTo>
                    <a:pt x="4" y="4"/>
                  </a:lnTo>
                  <a:lnTo>
                    <a:pt x="1" y="8"/>
                  </a:lnTo>
                  <a:lnTo>
                    <a:pt x="0" y="14"/>
                  </a:lnTo>
                  <a:lnTo>
                    <a:pt x="1" y="19"/>
                  </a:lnTo>
                  <a:lnTo>
                    <a:pt x="4" y="23"/>
                  </a:lnTo>
                  <a:lnTo>
                    <a:pt x="8" y="26"/>
                  </a:lnTo>
                  <a:lnTo>
                    <a:pt x="13" y="27"/>
                  </a:lnTo>
                  <a:lnTo>
                    <a:pt x="19" y="26"/>
                  </a:lnTo>
                  <a:lnTo>
                    <a:pt x="23" y="23"/>
                  </a:lnTo>
                  <a:lnTo>
                    <a:pt x="25" y="19"/>
                  </a:lnTo>
                  <a:lnTo>
                    <a:pt x="26" y="14"/>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1763" name="Freeform 22">
              <a:extLst>
                <a:ext uri="{FF2B5EF4-FFF2-40B4-BE49-F238E27FC236}">
                  <a16:creationId xmlns:a16="http://schemas.microsoft.com/office/drawing/2014/main" id="{1714DA65-3D3F-5A45-B684-CBFDE28EF1BC}"/>
                </a:ext>
              </a:extLst>
            </p:cNvPr>
            <p:cNvSpPr>
              <a:spLocks/>
            </p:cNvSpPr>
            <p:nvPr/>
          </p:nvSpPr>
          <p:spPr bwMode="auto">
            <a:xfrm>
              <a:off x="2793" y="1807"/>
              <a:ext cx="202" cy="185"/>
            </a:xfrm>
            <a:custGeom>
              <a:avLst/>
              <a:gdLst>
                <a:gd name="T0" fmla="*/ 202 w 202"/>
                <a:gd name="T1" fmla="*/ 92 h 185"/>
                <a:gd name="T2" fmla="*/ 195 w 202"/>
                <a:gd name="T3" fmla="*/ 57 h 185"/>
                <a:gd name="T4" fmla="*/ 171 w 202"/>
                <a:gd name="T5" fmla="*/ 28 h 185"/>
                <a:gd name="T6" fmla="*/ 140 w 202"/>
                <a:gd name="T7" fmla="*/ 7 h 185"/>
                <a:gd name="T8" fmla="*/ 101 w 202"/>
                <a:gd name="T9" fmla="*/ 0 h 185"/>
                <a:gd name="T10" fmla="*/ 63 w 202"/>
                <a:gd name="T11" fmla="*/ 7 h 185"/>
                <a:gd name="T12" fmla="*/ 32 w 202"/>
                <a:gd name="T13" fmla="*/ 28 h 185"/>
                <a:gd name="T14" fmla="*/ 8 w 202"/>
                <a:gd name="T15" fmla="*/ 57 h 185"/>
                <a:gd name="T16" fmla="*/ 0 w 202"/>
                <a:gd name="T17" fmla="*/ 92 h 185"/>
                <a:gd name="T18" fmla="*/ 8 w 202"/>
                <a:gd name="T19" fmla="*/ 128 h 185"/>
                <a:gd name="T20" fmla="*/ 32 w 202"/>
                <a:gd name="T21" fmla="*/ 156 h 185"/>
                <a:gd name="T22" fmla="*/ 63 w 202"/>
                <a:gd name="T23" fmla="*/ 177 h 185"/>
                <a:gd name="T24" fmla="*/ 101 w 202"/>
                <a:gd name="T25" fmla="*/ 185 h 185"/>
                <a:gd name="T26" fmla="*/ 140 w 202"/>
                <a:gd name="T27" fmla="*/ 177 h 185"/>
                <a:gd name="T28" fmla="*/ 171 w 202"/>
                <a:gd name="T29" fmla="*/ 156 h 185"/>
                <a:gd name="T30" fmla="*/ 195 w 202"/>
                <a:gd name="T31" fmla="*/ 128 h 185"/>
                <a:gd name="T32" fmla="*/ 202 w 202"/>
                <a:gd name="T33" fmla="*/ 92 h 1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2" h="185">
                  <a:moveTo>
                    <a:pt x="202" y="92"/>
                  </a:moveTo>
                  <a:lnTo>
                    <a:pt x="195" y="57"/>
                  </a:lnTo>
                  <a:lnTo>
                    <a:pt x="171" y="28"/>
                  </a:lnTo>
                  <a:lnTo>
                    <a:pt x="140" y="7"/>
                  </a:lnTo>
                  <a:lnTo>
                    <a:pt x="101" y="0"/>
                  </a:lnTo>
                  <a:lnTo>
                    <a:pt x="63" y="7"/>
                  </a:lnTo>
                  <a:lnTo>
                    <a:pt x="32" y="28"/>
                  </a:lnTo>
                  <a:lnTo>
                    <a:pt x="8" y="57"/>
                  </a:lnTo>
                  <a:lnTo>
                    <a:pt x="0" y="92"/>
                  </a:lnTo>
                  <a:lnTo>
                    <a:pt x="8" y="128"/>
                  </a:lnTo>
                  <a:lnTo>
                    <a:pt x="32" y="156"/>
                  </a:lnTo>
                  <a:lnTo>
                    <a:pt x="63" y="177"/>
                  </a:lnTo>
                  <a:lnTo>
                    <a:pt x="101" y="185"/>
                  </a:lnTo>
                  <a:lnTo>
                    <a:pt x="140" y="177"/>
                  </a:lnTo>
                  <a:lnTo>
                    <a:pt x="171" y="156"/>
                  </a:lnTo>
                  <a:lnTo>
                    <a:pt x="195" y="128"/>
                  </a:lnTo>
                  <a:lnTo>
                    <a:pt x="202" y="9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764" name="Freeform 23">
              <a:extLst>
                <a:ext uri="{FF2B5EF4-FFF2-40B4-BE49-F238E27FC236}">
                  <a16:creationId xmlns:a16="http://schemas.microsoft.com/office/drawing/2014/main" id="{B9CE645C-6CF6-EA44-8B88-47AB87EF81CF}"/>
                </a:ext>
              </a:extLst>
            </p:cNvPr>
            <p:cNvSpPr>
              <a:spLocks/>
            </p:cNvSpPr>
            <p:nvPr/>
          </p:nvSpPr>
          <p:spPr bwMode="auto">
            <a:xfrm>
              <a:off x="2793" y="1807"/>
              <a:ext cx="202" cy="185"/>
            </a:xfrm>
            <a:custGeom>
              <a:avLst/>
              <a:gdLst>
                <a:gd name="T0" fmla="*/ 345059873 w 26"/>
                <a:gd name="T1" fmla="*/ 85902722 h 26"/>
                <a:gd name="T2" fmla="*/ 331415037 w 26"/>
                <a:gd name="T3" fmla="*/ 52690554 h 26"/>
                <a:gd name="T4" fmla="*/ 292265953 w 26"/>
                <a:gd name="T5" fmla="*/ 25825089 h 26"/>
                <a:gd name="T6" fmla="*/ 239276047 w 26"/>
                <a:gd name="T7" fmla="*/ 6492675 h 26"/>
                <a:gd name="T8" fmla="*/ 172644560 w 26"/>
                <a:gd name="T9" fmla="*/ 0 h 26"/>
                <a:gd name="T10" fmla="*/ 106009880 w 26"/>
                <a:gd name="T11" fmla="*/ 6492675 h 26"/>
                <a:gd name="T12" fmla="*/ 52990396 w 26"/>
                <a:gd name="T13" fmla="*/ 25825089 h 26"/>
                <a:gd name="T14" fmla="*/ 13644836 w 26"/>
                <a:gd name="T15" fmla="*/ 52690554 h 26"/>
                <a:gd name="T16" fmla="*/ 0 w 26"/>
                <a:gd name="T17" fmla="*/ 85902722 h 26"/>
                <a:gd name="T18" fmla="*/ 13644836 w 26"/>
                <a:gd name="T19" fmla="*/ 118222969 h 26"/>
                <a:gd name="T20" fmla="*/ 52990396 w 26"/>
                <a:gd name="T21" fmla="*/ 144960187 h 26"/>
                <a:gd name="T22" fmla="*/ 106009880 w 26"/>
                <a:gd name="T23" fmla="*/ 164420493 h 26"/>
                <a:gd name="T24" fmla="*/ 172644560 w 26"/>
                <a:gd name="T25" fmla="*/ 170785283 h 26"/>
                <a:gd name="T26" fmla="*/ 239276047 w 26"/>
                <a:gd name="T27" fmla="*/ 164420493 h 26"/>
                <a:gd name="T28" fmla="*/ 292265953 w 26"/>
                <a:gd name="T29" fmla="*/ 144960187 h 26"/>
                <a:gd name="T30" fmla="*/ 331415037 w 26"/>
                <a:gd name="T31" fmla="*/ 118222969 h 26"/>
                <a:gd name="T32" fmla="*/ 345059873 w 26"/>
                <a:gd name="T33" fmla="*/ 85902722 h 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26">
                  <a:moveTo>
                    <a:pt x="26" y="13"/>
                  </a:moveTo>
                  <a:lnTo>
                    <a:pt x="25" y="8"/>
                  </a:lnTo>
                  <a:lnTo>
                    <a:pt x="22" y="4"/>
                  </a:lnTo>
                  <a:lnTo>
                    <a:pt x="18" y="1"/>
                  </a:lnTo>
                  <a:lnTo>
                    <a:pt x="13" y="0"/>
                  </a:lnTo>
                  <a:lnTo>
                    <a:pt x="8" y="1"/>
                  </a:lnTo>
                  <a:lnTo>
                    <a:pt x="4" y="4"/>
                  </a:lnTo>
                  <a:lnTo>
                    <a:pt x="1" y="8"/>
                  </a:lnTo>
                  <a:lnTo>
                    <a:pt x="0" y="13"/>
                  </a:lnTo>
                  <a:lnTo>
                    <a:pt x="1" y="18"/>
                  </a:lnTo>
                  <a:lnTo>
                    <a:pt x="4" y="22"/>
                  </a:lnTo>
                  <a:lnTo>
                    <a:pt x="8" y="25"/>
                  </a:lnTo>
                  <a:lnTo>
                    <a:pt x="13" y="26"/>
                  </a:lnTo>
                  <a:lnTo>
                    <a:pt x="18" y="25"/>
                  </a:lnTo>
                  <a:lnTo>
                    <a:pt x="22" y="22"/>
                  </a:lnTo>
                  <a:lnTo>
                    <a:pt x="25" y="18"/>
                  </a:lnTo>
                  <a:lnTo>
                    <a:pt x="26" y="13"/>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1765" name="Freeform 24">
              <a:extLst>
                <a:ext uri="{FF2B5EF4-FFF2-40B4-BE49-F238E27FC236}">
                  <a16:creationId xmlns:a16="http://schemas.microsoft.com/office/drawing/2014/main" id="{74F64EDF-A638-A54C-93AF-205838F2C439}"/>
                </a:ext>
              </a:extLst>
            </p:cNvPr>
            <p:cNvSpPr>
              <a:spLocks/>
            </p:cNvSpPr>
            <p:nvPr/>
          </p:nvSpPr>
          <p:spPr bwMode="auto">
            <a:xfrm>
              <a:off x="2793" y="1665"/>
              <a:ext cx="202" cy="192"/>
            </a:xfrm>
            <a:custGeom>
              <a:avLst/>
              <a:gdLst>
                <a:gd name="T0" fmla="*/ 202 w 202"/>
                <a:gd name="T1" fmla="*/ 99 h 192"/>
                <a:gd name="T2" fmla="*/ 195 w 202"/>
                <a:gd name="T3" fmla="*/ 57 h 192"/>
                <a:gd name="T4" fmla="*/ 179 w 202"/>
                <a:gd name="T5" fmla="*/ 28 h 192"/>
                <a:gd name="T6" fmla="*/ 140 w 202"/>
                <a:gd name="T7" fmla="*/ 7 h 192"/>
                <a:gd name="T8" fmla="*/ 101 w 202"/>
                <a:gd name="T9" fmla="*/ 0 h 192"/>
                <a:gd name="T10" fmla="*/ 63 w 202"/>
                <a:gd name="T11" fmla="*/ 7 h 192"/>
                <a:gd name="T12" fmla="*/ 32 w 202"/>
                <a:gd name="T13" fmla="*/ 28 h 192"/>
                <a:gd name="T14" fmla="*/ 8 w 202"/>
                <a:gd name="T15" fmla="*/ 57 h 192"/>
                <a:gd name="T16" fmla="*/ 0 w 202"/>
                <a:gd name="T17" fmla="*/ 99 h 192"/>
                <a:gd name="T18" fmla="*/ 8 w 202"/>
                <a:gd name="T19" fmla="*/ 135 h 192"/>
                <a:gd name="T20" fmla="*/ 32 w 202"/>
                <a:gd name="T21" fmla="*/ 163 h 192"/>
                <a:gd name="T22" fmla="*/ 63 w 202"/>
                <a:gd name="T23" fmla="*/ 184 h 192"/>
                <a:gd name="T24" fmla="*/ 101 w 202"/>
                <a:gd name="T25" fmla="*/ 192 h 192"/>
                <a:gd name="T26" fmla="*/ 140 w 202"/>
                <a:gd name="T27" fmla="*/ 184 h 192"/>
                <a:gd name="T28" fmla="*/ 179 w 202"/>
                <a:gd name="T29" fmla="*/ 163 h 192"/>
                <a:gd name="T30" fmla="*/ 195 w 202"/>
                <a:gd name="T31" fmla="*/ 135 h 192"/>
                <a:gd name="T32" fmla="*/ 202 w 202"/>
                <a:gd name="T33" fmla="*/ 99 h 19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02" h="192">
                  <a:moveTo>
                    <a:pt x="202" y="99"/>
                  </a:moveTo>
                  <a:lnTo>
                    <a:pt x="195" y="57"/>
                  </a:lnTo>
                  <a:lnTo>
                    <a:pt x="179" y="28"/>
                  </a:lnTo>
                  <a:lnTo>
                    <a:pt x="140" y="7"/>
                  </a:lnTo>
                  <a:lnTo>
                    <a:pt x="101" y="0"/>
                  </a:lnTo>
                  <a:lnTo>
                    <a:pt x="63" y="7"/>
                  </a:lnTo>
                  <a:lnTo>
                    <a:pt x="32" y="28"/>
                  </a:lnTo>
                  <a:lnTo>
                    <a:pt x="8" y="57"/>
                  </a:lnTo>
                  <a:lnTo>
                    <a:pt x="0" y="99"/>
                  </a:lnTo>
                  <a:lnTo>
                    <a:pt x="8" y="135"/>
                  </a:lnTo>
                  <a:lnTo>
                    <a:pt x="32" y="163"/>
                  </a:lnTo>
                  <a:lnTo>
                    <a:pt x="63" y="184"/>
                  </a:lnTo>
                  <a:lnTo>
                    <a:pt x="101" y="192"/>
                  </a:lnTo>
                  <a:lnTo>
                    <a:pt x="140" y="184"/>
                  </a:lnTo>
                  <a:lnTo>
                    <a:pt x="179" y="163"/>
                  </a:lnTo>
                  <a:lnTo>
                    <a:pt x="195" y="135"/>
                  </a:lnTo>
                  <a:lnTo>
                    <a:pt x="202" y="9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766" name="Freeform 25">
              <a:extLst>
                <a:ext uri="{FF2B5EF4-FFF2-40B4-BE49-F238E27FC236}">
                  <a16:creationId xmlns:a16="http://schemas.microsoft.com/office/drawing/2014/main" id="{3EB9D1E0-3CE1-4441-B058-3048CFFB52BB}"/>
                </a:ext>
              </a:extLst>
            </p:cNvPr>
            <p:cNvSpPr>
              <a:spLocks/>
            </p:cNvSpPr>
            <p:nvPr/>
          </p:nvSpPr>
          <p:spPr bwMode="auto">
            <a:xfrm>
              <a:off x="2793" y="1665"/>
              <a:ext cx="202" cy="192"/>
            </a:xfrm>
            <a:custGeom>
              <a:avLst/>
              <a:gdLst>
                <a:gd name="T0" fmla="*/ 345059873 w 26"/>
                <a:gd name="T1" fmla="*/ 91938460 h 27"/>
                <a:gd name="T2" fmla="*/ 331415037 w 26"/>
                <a:gd name="T3" fmla="*/ 52369835 h 27"/>
                <a:gd name="T4" fmla="*/ 305910789 w 26"/>
                <a:gd name="T5" fmla="*/ 25729657 h 27"/>
                <a:gd name="T6" fmla="*/ 239276047 w 26"/>
                <a:gd name="T7" fmla="*/ 6474510 h 27"/>
                <a:gd name="T8" fmla="*/ 172644560 w 26"/>
                <a:gd name="T9" fmla="*/ 0 h 27"/>
                <a:gd name="T10" fmla="*/ 106009880 w 26"/>
                <a:gd name="T11" fmla="*/ 6474510 h 27"/>
                <a:gd name="T12" fmla="*/ 52990396 w 26"/>
                <a:gd name="T13" fmla="*/ 25729657 h 27"/>
                <a:gd name="T14" fmla="*/ 13644836 w 26"/>
                <a:gd name="T15" fmla="*/ 52369835 h 27"/>
                <a:gd name="T16" fmla="*/ 0 w 26"/>
                <a:gd name="T17" fmla="*/ 91938460 h 27"/>
                <a:gd name="T18" fmla="*/ 13644836 w 26"/>
                <a:gd name="T19" fmla="*/ 124142628 h 27"/>
                <a:gd name="T20" fmla="*/ 52990396 w 26"/>
                <a:gd name="T21" fmla="*/ 150780281 h 27"/>
                <a:gd name="T22" fmla="*/ 106009880 w 26"/>
                <a:gd name="T23" fmla="*/ 170165639 h 27"/>
                <a:gd name="T24" fmla="*/ 172644560 w 26"/>
                <a:gd name="T25" fmla="*/ 176512469 h 27"/>
                <a:gd name="T26" fmla="*/ 239276047 w 26"/>
                <a:gd name="T27" fmla="*/ 170165639 h 27"/>
                <a:gd name="T28" fmla="*/ 305910789 w 26"/>
                <a:gd name="T29" fmla="*/ 150780281 h 27"/>
                <a:gd name="T30" fmla="*/ 331415037 w 26"/>
                <a:gd name="T31" fmla="*/ 124142628 h 27"/>
                <a:gd name="T32" fmla="*/ 345059873 w 26"/>
                <a:gd name="T33" fmla="*/ 91938460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 h="27">
                  <a:moveTo>
                    <a:pt x="26" y="14"/>
                  </a:moveTo>
                  <a:lnTo>
                    <a:pt x="25" y="8"/>
                  </a:lnTo>
                  <a:lnTo>
                    <a:pt x="23" y="4"/>
                  </a:lnTo>
                  <a:lnTo>
                    <a:pt x="18" y="1"/>
                  </a:lnTo>
                  <a:lnTo>
                    <a:pt x="13" y="0"/>
                  </a:lnTo>
                  <a:lnTo>
                    <a:pt x="8" y="1"/>
                  </a:lnTo>
                  <a:lnTo>
                    <a:pt x="4" y="4"/>
                  </a:lnTo>
                  <a:lnTo>
                    <a:pt x="1" y="8"/>
                  </a:lnTo>
                  <a:lnTo>
                    <a:pt x="0" y="14"/>
                  </a:lnTo>
                  <a:lnTo>
                    <a:pt x="1" y="19"/>
                  </a:lnTo>
                  <a:lnTo>
                    <a:pt x="4" y="23"/>
                  </a:lnTo>
                  <a:lnTo>
                    <a:pt x="8" y="26"/>
                  </a:lnTo>
                  <a:lnTo>
                    <a:pt x="13" y="27"/>
                  </a:lnTo>
                  <a:lnTo>
                    <a:pt x="18" y="26"/>
                  </a:lnTo>
                  <a:lnTo>
                    <a:pt x="23" y="23"/>
                  </a:lnTo>
                  <a:lnTo>
                    <a:pt x="25" y="19"/>
                  </a:lnTo>
                  <a:lnTo>
                    <a:pt x="26" y="14"/>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sp>
          <p:nvSpPr>
            <p:cNvPr id="31767" name="Freeform 26">
              <a:extLst>
                <a:ext uri="{FF2B5EF4-FFF2-40B4-BE49-F238E27FC236}">
                  <a16:creationId xmlns:a16="http://schemas.microsoft.com/office/drawing/2014/main" id="{E5359BD8-8FF3-2349-B015-E8B364C8200A}"/>
                </a:ext>
              </a:extLst>
            </p:cNvPr>
            <p:cNvSpPr>
              <a:spLocks/>
            </p:cNvSpPr>
            <p:nvPr/>
          </p:nvSpPr>
          <p:spPr bwMode="auto">
            <a:xfrm>
              <a:off x="1288" y="1097"/>
              <a:ext cx="69" cy="64"/>
            </a:xfrm>
            <a:custGeom>
              <a:avLst/>
              <a:gdLst>
                <a:gd name="T0" fmla="*/ 69 w 69"/>
                <a:gd name="T1" fmla="*/ 28 h 64"/>
                <a:gd name="T2" fmla="*/ 62 w 69"/>
                <a:gd name="T3" fmla="*/ 7 h 64"/>
                <a:gd name="T4" fmla="*/ 38 w 69"/>
                <a:gd name="T5" fmla="*/ 0 h 64"/>
                <a:gd name="T6" fmla="*/ 7 w 69"/>
                <a:gd name="T7" fmla="*/ 7 h 64"/>
                <a:gd name="T8" fmla="*/ 0 w 69"/>
                <a:gd name="T9" fmla="*/ 28 h 64"/>
                <a:gd name="T10" fmla="*/ 7 w 69"/>
                <a:gd name="T11" fmla="*/ 57 h 64"/>
                <a:gd name="T12" fmla="*/ 38 w 69"/>
                <a:gd name="T13" fmla="*/ 64 h 64"/>
                <a:gd name="T14" fmla="*/ 62 w 69"/>
                <a:gd name="T15" fmla="*/ 57 h 64"/>
                <a:gd name="T16" fmla="*/ 69 w 69"/>
                <a:gd name="T17" fmla="*/ 28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9" h="64">
                  <a:moveTo>
                    <a:pt x="69" y="28"/>
                  </a:moveTo>
                  <a:lnTo>
                    <a:pt x="62" y="7"/>
                  </a:lnTo>
                  <a:lnTo>
                    <a:pt x="38" y="0"/>
                  </a:lnTo>
                  <a:lnTo>
                    <a:pt x="7" y="7"/>
                  </a:lnTo>
                  <a:lnTo>
                    <a:pt x="0" y="28"/>
                  </a:lnTo>
                  <a:lnTo>
                    <a:pt x="7" y="57"/>
                  </a:lnTo>
                  <a:lnTo>
                    <a:pt x="38" y="64"/>
                  </a:lnTo>
                  <a:lnTo>
                    <a:pt x="62" y="57"/>
                  </a:lnTo>
                  <a:lnTo>
                    <a:pt x="69" y="2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nvGrpSpPr>
            <p:cNvPr id="31768" name="Group 29">
              <a:extLst>
                <a:ext uri="{FF2B5EF4-FFF2-40B4-BE49-F238E27FC236}">
                  <a16:creationId xmlns:a16="http://schemas.microsoft.com/office/drawing/2014/main" id="{1FE35626-4E91-8043-B809-6873681E74C2}"/>
                </a:ext>
              </a:extLst>
            </p:cNvPr>
            <p:cNvGrpSpPr>
              <a:grpSpLocks/>
            </p:cNvGrpSpPr>
            <p:nvPr/>
          </p:nvGrpSpPr>
          <p:grpSpPr bwMode="auto">
            <a:xfrm>
              <a:off x="1295" y="1097"/>
              <a:ext cx="70" cy="64"/>
              <a:chOff x="1295" y="1097"/>
              <a:chExt cx="70" cy="64"/>
            </a:xfrm>
          </p:grpSpPr>
          <p:sp>
            <p:nvSpPr>
              <p:cNvPr id="31800" name="Freeform 27">
                <a:extLst>
                  <a:ext uri="{FF2B5EF4-FFF2-40B4-BE49-F238E27FC236}">
                    <a16:creationId xmlns:a16="http://schemas.microsoft.com/office/drawing/2014/main" id="{4C9709E9-EDDD-0B47-8F6A-F67DD13DE236}"/>
                  </a:ext>
                </a:extLst>
              </p:cNvPr>
              <p:cNvSpPr>
                <a:spLocks/>
              </p:cNvSpPr>
              <p:nvPr/>
            </p:nvSpPr>
            <p:spPr bwMode="auto">
              <a:xfrm>
                <a:off x="1295" y="1097"/>
                <a:ext cx="70" cy="64"/>
              </a:xfrm>
              <a:custGeom>
                <a:avLst/>
                <a:gdLst>
                  <a:gd name="T0" fmla="*/ 120426880 w 9"/>
                  <a:gd name="T1" fmla="*/ 25729657 h 9"/>
                  <a:gd name="T2" fmla="*/ 106707362 w 9"/>
                  <a:gd name="T3" fmla="*/ 6474510 h 9"/>
                  <a:gd name="T4" fmla="*/ 53340980 w 9"/>
                  <a:gd name="T5" fmla="*/ 0 h 9"/>
                  <a:gd name="T6" fmla="*/ 13719518 w 9"/>
                  <a:gd name="T7" fmla="*/ 6474510 h 9"/>
                  <a:gd name="T8" fmla="*/ 0 w 9"/>
                  <a:gd name="T9" fmla="*/ 25729657 h 9"/>
                  <a:gd name="T10" fmla="*/ 13719518 w 9"/>
                  <a:gd name="T11" fmla="*/ 52369835 h 9"/>
                  <a:gd name="T12" fmla="*/ 53340980 w 9"/>
                  <a:gd name="T13" fmla="*/ 58844302 h 9"/>
                  <a:gd name="T14" fmla="*/ 106707362 w 9"/>
                  <a:gd name="T15" fmla="*/ 52369835 h 9"/>
                  <a:gd name="T16" fmla="*/ 120426880 w 9"/>
                  <a:gd name="T17" fmla="*/ 2572965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 h="9">
                    <a:moveTo>
                      <a:pt x="9" y="4"/>
                    </a:moveTo>
                    <a:lnTo>
                      <a:pt x="8" y="1"/>
                    </a:lnTo>
                    <a:lnTo>
                      <a:pt x="4" y="0"/>
                    </a:lnTo>
                    <a:lnTo>
                      <a:pt x="1" y="1"/>
                    </a:lnTo>
                    <a:lnTo>
                      <a:pt x="0" y="4"/>
                    </a:lnTo>
                    <a:lnTo>
                      <a:pt x="1" y="8"/>
                    </a:lnTo>
                    <a:lnTo>
                      <a:pt x="4" y="9"/>
                    </a:lnTo>
                    <a:lnTo>
                      <a:pt x="8" y="8"/>
                    </a:lnTo>
                    <a:lnTo>
                      <a:pt x="9" y="4"/>
                    </a:lnTo>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801" name="Freeform 28">
                <a:extLst>
                  <a:ext uri="{FF2B5EF4-FFF2-40B4-BE49-F238E27FC236}">
                    <a16:creationId xmlns:a16="http://schemas.microsoft.com/office/drawing/2014/main" id="{BFF7E3D2-266C-1A4B-81E1-227AA2D2A138}"/>
                  </a:ext>
                </a:extLst>
              </p:cNvPr>
              <p:cNvSpPr>
                <a:spLocks/>
              </p:cNvSpPr>
              <p:nvPr/>
            </p:nvSpPr>
            <p:spPr bwMode="auto">
              <a:xfrm>
                <a:off x="1295" y="1097"/>
                <a:ext cx="70" cy="64"/>
              </a:xfrm>
              <a:custGeom>
                <a:avLst/>
                <a:gdLst>
                  <a:gd name="T0" fmla="*/ 120426880 w 9"/>
                  <a:gd name="T1" fmla="*/ 25729657 h 9"/>
                  <a:gd name="T2" fmla="*/ 106707362 w 9"/>
                  <a:gd name="T3" fmla="*/ 6474510 h 9"/>
                  <a:gd name="T4" fmla="*/ 53340980 w 9"/>
                  <a:gd name="T5" fmla="*/ 0 h 9"/>
                  <a:gd name="T6" fmla="*/ 13719518 w 9"/>
                  <a:gd name="T7" fmla="*/ 6474510 h 9"/>
                  <a:gd name="T8" fmla="*/ 0 w 9"/>
                  <a:gd name="T9" fmla="*/ 25729657 h 9"/>
                  <a:gd name="T10" fmla="*/ 13719518 w 9"/>
                  <a:gd name="T11" fmla="*/ 52369835 h 9"/>
                  <a:gd name="T12" fmla="*/ 53340980 w 9"/>
                  <a:gd name="T13" fmla="*/ 58844302 h 9"/>
                  <a:gd name="T14" fmla="*/ 106707362 w 9"/>
                  <a:gd name="T15" fmla="*/ 52369835 h 9"/>
                  <a:gd name="T16" fmla="*/ 120426880 w 9"/>
                  <a:gd name="T17" fmla="*/ 2572965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 h="9">
                    <a:moveTo>
                      <a:pt x="9" y="4"/>
                    </a:moveTo>
                    <a:lnTo>
                      <a:pt x="8" y="1"/>
                    </a:lnTo>
                    <a:lnTo>
                      <a:pt x="4" y="0"/>
                    </a:lnTo>
                    <a:lnTo>
                      <a:pt x="1" y="1"/>
                    </a:lnTo>
                    <a:lnTo>
                      <a:pt x="0" y="4"/>
                    </a:lnTo>
                    <a:lnTo>
                      <a:pt x="1" y="8"/>
                    </a:lnTo>
                    <a:lnTo>
                      <a:pt x="4" y="9"/>
                    </a:lnTo>
                    <a:lnTo>
                      <a:pt x="8" y="8"/>
                    </a:lnTo>
                    <a:lnTo>
                      <a:pt x="9" y="4"/>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grpSp>
        <p:sp>
          <p:nvSpPr>
            <p:cNvPr id="31769" name="Freeform 30">
              <a:extLst>
                <a:ext uri="{FF2B5EF4-FFF2-40B4-BE49-F238E27FC236}">
                  <a16:creationId xmlns:a16="http://schemas.microsoft.com/office/drawing/2014/main" id="{D9A6960F-3A08-E945-8975-25160E6D1685}"/>
                </a:ext>
              </a:extLst>
            </p:cNvPr>
            <p:cNvSpPr>
              <a:spLocks/>
            </p:cNvSpPr>
            <p:nvPr/>
          </p:nvSpPr>
          <p:spPr bwMode="auto">
            <a:xfrm>
              <a:off x="3298" y="2339"/>
              <a:ext cx="70" cy="64"/>
            </a:xfrm>
            <a:custGeom>
              <a:avLst/>
              <a:gdLst>
                <a:gd name="T0" fmla="*/ 70 w 70"/>
                <a:gd name="T1" fmla="*/ 29 h 64"/>
                <a:gd name="T2" fmla="*/ 62 w 70"/>
                <a:gd name="T3" fmla="*/ 8 h 64"/>
                <a:gd name="T4" fmla="*/ 39 w 70"/>
                <a:gd name="T5" fmla="*/ 0 h 64"/>
                <a:gd name="T6" fmla="*/ 16 w 70"/>
                <a:gd name="T7" fmla="*/ 8 h 64"/>
                <a:gd name="T8" fmla="*/ 0 w 70"/>
                <a:gd name="T9" fmla="*/ 29 h 64"/>
                <a:gd name="T10" fmla="*/ 16 w 70"/>
                <a:gd name="T11" fmla="*/ 50 h 64"/>
                <a:gd name="T12" fmla="*/ 39 w 70"/>
                <a:gd name="T13" fmla="*/ 64 h 64"/>
                <a:gd name="T14" fmla="*/ 62 w 70"/>
                <a:gd name="T15" fmla="*/ 50 h 64"/>
                <a:gd name="T16" fmla="*/ 70 w 70"/>
                <a:gd name="T17" fmla="*/ 29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64">
                  <a:moveTo>
                    <a:pt x="70" y="29"/>
                  </a:moveTo>
                  <a:lnTo>
                    <a:pt x="62" y="8"/>
                  </a:lnTo>
                  <a:lnTo>
                    <a:pt x="39" y="0"/>
                  </a:lnTo>
                  <a:lnTo>
                    <a:pt x="16" y="8"/>
                  </a:lnTo>
                  <a:lnTo>
                    <a:pt x="0" y="29"/>
                  </a:lnTo>
                  <a:lnTo>
                    <a:pt x="16" y="50"/>
                  </a:lnTo>
                  <a:lnTo>
                    <a:pt x="39" y="64"/>
                  </a:lnTo>
                  <a:lnTo>
                    <a:pt x="62" y="50"/>
                  </a:lnTo>
                  <a:lnTo>
                    <a:pt x="70" y="2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nvGrpSpPr>
            <p:cNvPr id="31770" name="Group 33">
              <a:extLst>
                <a:ext uri="{FF2B5EF4-FFF2-40B4-BE49-F238E27FC236}">
                  <a16:creationId xmlns:a16="http://schemas.microsoft.com/office/drawing/2014/main" id="{4ED0CB09-8CEE-5C4F-84D2-FD9007400BAB}"/>
                </a:ext>
              </a:extLst>
            </p:cNvPr>
            <p:cNvGrpSpPr>
              <a:grpSpLocks/>
            </p:cNvGrpSpPr>
            <p:nvPr/>
          </p:nvGrpSpPr>
          <p:grpSpPr bwMode="auto">
            <a:xfrm>
              <a:off x="3298" y="2339"/>
              <a:ext cx="70" cy="64"/>
              <a:chOff x="3298" y="2339"/>
              <a:chExt cx="70" cy="64"/>
            </a:xfrm>
          </p:grpSpPr>
          <p:sp>
            <p:nvSpPr>
              <p:cNvPr id="31798" name="Freeform 31">
                <a:extLst>
                  <a:ext uri="{FF2B5EF4-FFF2-40B4-BE49-F238E27FC236}">
                    <a16:creationId xmlns:a16="http://schemas.microsoft.com/office/drawing/2014/main" id="{D0172E0F-5C4A-2244-BB0E-0A5772CA9D8D}"/>
                  </a:ext>
                </a:extLst>
              </p:cNvPr>
              <p:cNvSpPr>
                <a:spLocks/>
              </p:cNvSpPr>
              <p:nvPr/>
            </p:nvSpPr>
            <p:spPr bwMode="auto">
              <a:xfrm>
                <a:off x="3298" y="2339"/>
                <a:ext cx="70" cy="64"/>
              </a:xfrm>
              <a:custGeom>
                <a:avLst/>
                <a:gdLst>
                  <a:gd name="T0" fmla="*/ 120426880 w 9"/>
                  <a:gd name="T1" fmla="*/ 25729657 h 9"/>
                  <a:gd name="T2" fmla="*/ 106707362 w 9"/>
                  <a:gd name="T3" fmla="*/ 6474510 h 9"/>
                  <a:gd name="T4" fmla="*/ 67085900 w 9"/>
                  <a:gd name="T5" fmla="*/ 0 h 9"/>
                  <a:gd name="T6" fmla="*/ 27439036 w 9"/>
                  <a:gd name="T7" fmla="*/ 6474510 h 9"/>
                  <a:gd name="T8" fmla="*/ 0 w 9"/>
                  <a:gd name="T9" fmla="*/ 25729657 h 9"/>
                  <a:gd name="T10" fmla="*/ 27439036 w 9"/>
                  <a:gd name="T11" fmla="*/ 46040960 h 9"/>
                  <a:gd name="T12" fmla="*/ 67085900 w 9"/>
                  <a:gd name="T13" fmla="*/ 58844302 h 9"/>
                  <a:gd name="T14" fmla="*/ 106707362 w 9"/>
                  <a:gd name="T15" fmla="*/ 46040960 h 9"/>
                  <a:gd name="T16" fmla="*/ 120426880 w 9"/>
                  <a:gd name="T17" fmla="*/ 2572965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 h="9">
                    <a:moveTo>
                      <a:pt x="9" y="4"/>
                    </a:moveTo>
                    <a:lnTo>
                      <a:pt x="8" y="1"/>
                    </a:lnTo>
                    <a:lnTo>
                      <a:pt x="5" y="0"/>
                    </a:lnTo>
                    <a:lnTo>
                      <a:pt x="2" y="1"/>
                    </a:lnTo>
                    <a:lnTo>
                      <a:pt x="0" y="4"/>
                    </a:lnTo>
                    <a:lnTo>
                      <a:pt x="2" y="7"/>
                    </a:lnTo>
                    <a:lnTo>
                      <a:pt x="5" y="9"/>
                    </a:lnTo>
                    <a:lnTo>
                      <a:pt x="8" y="7"/>
                    </a:lnTo>
                    <a:lnTo>
                      <a:pt x="9" y="4"/>
                    </a:lnTo>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799" name="Freeform 32">
                <a:extLst>
                  <a:ext uri="{FF2B5EF4-FFF2-40B4-BE49-F238E27FC236}">
                    <a16:creationId xmlns:a16="http://schemas.microsoft.com/office/drawing/2014/main" id="{D7042CF3-5C0A-0049-9874-CAFC924C9CB3}"/>
                  </a:ext>
                </a:extLst>
              </p:cNvPr>
              <p:cNvSpPr>
                <a:spLocks/>
              </p:cNvSpPr>
              <p:nvPr/>
            </p:nvSpPr>
            <p:spPr bwMode="auto">
              <a:xfrm>
                <a:off x="3298" y="2339"/>
                <a:ext cx="70" cy="64"/>
              </a:xfrm>
              <a:custGeom>
                <a:avLst/>
                <a:gdLst>
                  <a:gd name="T0" fmla="*/ 120426880 w 9"/>
                  <a:gd name="T1" fmla="*/ 25729657 h 9"/>
                  <a:gd name="T2" fmla="*/ 106707362 w 9"/>
                  <a:gd name="T3" fmla="*/ 6474510 h 9"/>
                  <a:gd name="T4" fmla="*/ 67085900 w 9"/>
                  <a:gd name="T5" fmla="*/ 0 h 9"/>
                  <a:gd name="T6" fmla="*/ 27439036 w 9"/>
                  <a:gd name="T7" fmla="*/ 6474510 h 9"/>
                  <a:gd name="T8" fmla="*/ 0 w 9"/>
                  <a:gd name="T9" fmla="*/ 25729657 h 9"/>
                  <a:gd name="T10" fmla="*/ 27439036 w 9"/>
                  <a:gd name="T11" fmla="*/ 46040960 h 9"/>
                  <a:gd name="T12" fmla="*/ 67085900 w 9"/>
                  <a:gd name="T13" fmla="*/ 58844302 h 9"/>
                  <a:gd name="T14" fmla="*/ 106707362 w 9"/>
                  <a:gd name="T15" fmla="*/ 46040960 h 9"/>
                  <a:gd name="T16" fmla="*/ 120426880 w 9"/>
                  <a:gd name="T17" fmla="*/ 2572965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 h="9">
                    <a:moveTo>
                      <a:pt x="9" y="4"/>
                    </a:moveTo>
                    <a:lnTo>
                      <a:pt x="8" y="1"/>
                    </a:lnTo>
                    <a:lnTo>
                      <a:pt x="5" y="0"/>
                    </a:lnTo>
                    <a:lnTo>
                      <a:pt x="2" y="1"/>
                    </a:lnTo>
                    <a:lnTo>
                      <a:pt x="0" y="4"/>
                    </a:lnTo>
                    <a:lnTo>
                      <a:pt x="2" y="7"/>
                    </a:lnTo>
                    <a:lnTo>
                      <a:pt x="5" y="9"/>
                    </a:lnTo>
                    <a:lnTo>
                      <a:pt x="8" y="7"/>
                    </a:lnTo>
                    <a:lnTo>
                      <a:pt x="9" y="4"/>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grpSp>
        <p:sp>
          <p:nvSpPr>
            <p:cNvPr id="31771" name="Rectangle 34">
              <a:extLst>
                <a:ext uri="{FF2B5EF4-FFF2-40B4-BE49-F238E27FC236}">
                  <a16:creationId xmlns:a16="http://schemas.microsoft.com/office/drawing/2014/main" id="{55629EFF-448D-2948-B4A8-DEF4C8C53A47}"/>
                </a:ext>
              </a:extLst>
            </p:cNvPr>
            <p:cNvSpPr>
              <a:spLocks noChangeArrowheads="1"/>
            </p:cNvSpPr>
            <p:nvPr/>
          </p:nvSpPr>
          <p:spPr bwMode="auto">
            <a:xfrm>
              <a:off x="2320" y="1942"/>
              <a:ext cx="109"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1772" name="Rectangle 35">
              <a:extLst>
                <a:ext uri="{FF2B5EF4-FFF2-40B4-BE49-F238E27FC236}">
                  <a16:creationId xmlns:a16="http://schemas.microsoft.com/office/drawing/2014/main" id="{5D03FD90-3320-E746-81A5-1E87D48D4362}"/>
                </a:ext>
              </a:extLst>
            </p:cNvPr>
            <p:cNvSpPr>
              <a:spLocks noChangeArrowheads="1"/>
            </p:cNvSpPr>
            <p:nvPr/>
          </p:nvSpPr>
          <p:spPr bwMode="auto">
            <a:xfrm>
              <a:off x="2320" y="1950"/>
              <a:ext cx="18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900" b="1">
                  <a:solidFill>
                    <a:srgbClr val="000000"/>
                  </a:solidFill>
                  <a:latin typeface="Arial" panose="020B0604020202020204" pitchFamily="34" charset="0"/>
                </a:rPr>
                <a:t>E</a:t>
              </a:r>
              <a:endParaRPr lang="es-ES" altLang="es-ES_tradnl" sz="1600">
                <a:latin typeface="Times" pitchFamily="2" charset="0"/>
              </a:endParaRPr>
            </a:p>
          </p:txBody>
        </p:sp>
        <p:sp>
          <p:nvSpPr>
            <p:cNvPr id="31773" name="Rectangle 36">
              <a:extLst>
                <a:ext uri="{FF2B5EF4-FFF2-40B4-BE49-F238E27FC236}">
                  <a16:creationId xmlns:a16="http://schemas.microsoft.com/office/drawing/2014/main" id="{28BDA299-00DE-0E40-8F9E-D42F784B5457}"/>
                </a:ext>
              </a:extLst>
            </p:cNvPr>
            <p:cNvSpPr>
              <a:spLocks noChangeArrowheads="1"/>
            </p:cNvSpPr>
            <p:nvPr/>
          </p:nvSpPr>
          <p:spPr bwMode="auto">
            <a:xfrm>
              <a:off x="2429" y="2013"/>
              <a:ext cx="77"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1774" name="Rectangle 37">
              <a:extLst>
                <a:ext uri="{FF2B5EF4-FFF2-40B4-BE49-F238E27FC236}">
                  <a16:creationId xmlns:a16="http://schemas.microsoft.com/office/drawing/2014/main" id="{E2B89918-1629-A64C-B5AC-F17F915ABD91}"/>
                </a:ext>
              </a:extLst>
            </p:cNvPr>
            <p:cNvSpPr>
              <a:spLocks noChangeArrowheads="1"/>
            </p:cNvSpPr>
            <p:nvPr/>
          </p:nvSpPr>
          <p:spPr bwMode="auto">
            <a:xfrm>
              <a:off x="2429" y="2021"/>
              <a:ext cx="13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500" b="1">
                  <a:solidFill>
                    <a:srgbClr val="000000"/>
                  </a:solidFill>
                  <a:latin typeface="Arial" panose="020B0604020202020204" pitchFamily="34" charset="0"/>
                </a:rPr>
                <a:t>1</a:t>
              </a:r>
              <a:endParaRPr lang="es-ES" altLang="es-ES_tradnl" sz="1600">
                <a:latin typeface="Times" pitchFamily="2" charset="0"/>
              </a:endParaRPr>
            </a:p>
          </p:txBody>
        </p:sp>
        <p:sp>
          <p:nvSpPr>
            <p:cNvPr id="31775" name="Rectangle 38">
              <a:extLst>
                <a:ext uri="{FF2B5EF4-FFF2-40B4-BE49-F238E27FC236}">
                  <a16:creationId xmlns:a16="http://schemas.microsoft.com/office/drawing/2014/main" id="{F8517874-1947-9D49-BF94-DDE60D49EDA9}"/>
                </a:ext>
              </a:extLst>
            </p:cNvPr>
            <p:cNvSpPr>
              <a:spLocks noChangeArrowheads="1"/>
            </p:cNvSpPr>
            <p:nvPr/>
          </p:nvSpPr>
          <p:spPr bwMode="auto">
            <a:xfrm>
              <a:off x="3345" y="1913"/>
              <a:ext cx="10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1776" name="Rectangle 39">
              <a:extLst>
                <a:ext uri="{FF2B5EF4-FFF2-40B4-BE49-F238E27FC236}">
                  <a16:creationId xmlns:a16="http://schemas.microsoft.com/office/drawing/2014/main" id="{11D530B4-9C81-6D47-848A-DD2ECB206C5C}"/>
                </a:ext>
              </a:extLst>
            </p:cNvPr>
            <p:cNvSpPr>
              <a:spLocks noChangeArrowheads="1"/>
            </p:cNvSpPr>
            <p:nvPr/>
          </p:nvSpPr>
          <p:spPr bwMode="auto">
            <a:xfrm>
              <a:off x="3345" y="1929"/>
              <a:ext cx="18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900" b="1">
                  <a:solidFill>
                    <a:srgbClr val="000000"/>
                  </a:solidFill>
                  <a:latin typeface="Arial" panose="020B0604020202020204" pitchFamily="34" charset="0"/>
                </a:rPr>
                <a:t>E</a:t>
              </a:r>
              <a:endParaRPr lang="es-ES" altLang="es-ES_tradnl" sz="1600">
                <a:latin typeface="Times" pitchFamily="2" charset="0"/>
              </a:endParaRPr>
            </a:p>
          </p:txBody>
        </p:sp>
        <p:sp>
          <p:nvSpPr>
            <p:cNvPr id="31777" name="Rectangle 40">
              <a:extLst>
                <a:ext uri="{FF2B5EF4-FFF2-40B4-BE49-F238E27FC236}">
                  <a16:creationId xmlns:a16="http://schemas.microsoft.com/office/drawing/2014/main" id="{E811AC9F-607A-1D4D-A412-EF68145592B6}"/>
                </a:ext>
              </a:extLst>
            </p:cNvPr>
            <p:cNvSpPr>
              <a:spLocks noChangeArrowheads="1"/>
            </p:cNvSpPr>
            <p:nvPr/>
          </p:nvSpPr>
          <p:spPr bwMode="auto">
            <a:xfrm>
              <a:off x="3453" y="1984"/>
              <a:ext cx="78"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1778" name="Rectangle 41">
              <a:extLst>
                <a:ext uri="{FF2B5EF4-FFF2-40B4-BE49-F238E27FC236}">
                  <a16:creationId xmlns:a16="http://schemas.microsoft.com/office/drawing/2014/main" id="{EB5ED491-6CFE-BF41-83E9-07AD4CE6F904}"/>
                </a:ext>
              </a:extLst>
            </p:cNvPr>
            <p:cNvSpPr>
              <a:spLocks noChangeArrowheads="1"/>
            </p:cNvSpPr>
            <p:nvPr/>
          </p:nvSpPr>
          <p:spPr bwMode="auto">
            <a:xfrm>
              <a:off x="3453" y="1992"/>
              <a:ext cx="13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500" b="1">
                  <a:solidFill>
                    <a:srgbClr val="000000"/>
                  </a:solidFill>
                  <a:latin typeface="Arial" panose="020B0604020202020204" pitchFamily="34" charset="0"/>
                </a:rPr>
                <a:t>2</a:t>
              </a:r>
              <a:endParaRPr lang="es-ES" altLang="es-ES_tradnl" sz="1600">
                <a:latin typeface="Times" pitchFamily="2" charset="0"/>
              </a:endParaRPr>
            </a:p>
          </p:txBody>
        </p:sp>
        <p:sp>
          <p:nvSpPr>
            <p:cNvPr id="31779" name="Rectangle 42">
              <a:extLst>
                <a:ext uri="{FF2B5EF4-FFF2-40B4-BE49-F238E27FC236}">
                  <a16:creationId xmlns:a16="http://schemas.microsoft.com/office/drawing/2014/main" id="{7B1D242D-FD1C-BA47-BFCB-C6E938C72305}"/>
                </a:ext>
              </a:extLst>
            </p:cNvPr>
            <p:cNvSpPr>
              <a:spLocks noChangeArrowheads="1"/>
            </p:cNvSpPr>
            <p:nvPr/>
          </p:nvSpPr>
          <p:spPr bwMode="auto">
            <a:xfrm>
              <a:off x="3632" y="1750"/>
              <a:ext cx="116"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1780" name="Rectangle 43">
              <a:extLst>
                <a:ext uri="{FF2B5EF4-FFF2-40B4-BE49-F238E27FC236}">
                  <a16:creationId xmlns:a16="http://schemas.microsoft.com/office/drawing/2014/main" id="{CAE3C889-9513-E24B-A92C-E2346EEAD827}"/>
                </a:ext>
              </a:extLst>
            </p:cNvPr>
            <p:cNvSpPr>
              <a:spLocks noChangeArrowheads="1"/>
            </p:cNvSpPr>
            <p:nvPr/>
          </p:nvSpPr>
          <p:spPr bwMode="auto">
            <a:xfrm>
              <a:off x="3632" y="1765"/>
              <a:ext cx="18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900" b="1">
                  <a:solidFill>
                    <a:srgbClr val="000000"/>
                  </a:solidFill>
                  <a:latin typeface="Arial" panose="020B0604020202020204" pitchFamily="34" charset="0"/>
                </a:rPr>
                <a:t>E</a:t>
              </a:r>
              <a:endParaRPr lang="es-ES" altLang="es-ES_tradnl" sz="1600">
                <a:latin typeface="Times" pitchFamily="2" charset="0"/>
              </a:endParaRPr>
            </a:p>
          </p:txBody>
        </p:sp>
        <p:sp>
          <p:nvSpPr>
            <p:cNvPr id="31781" name="Rectangle 44">
              <a:extLst>
                <a:ext uri="{FF2B5EF4-FFF2-40B4-BE49-F238E27FC236}">
                  <a16:creationId xmlns:a16="http://schemas.microsoft.com/office/drawing/2014/main" id="{A44A5DE8-BFD6-6546-84CE-D67DCF03F43B}"/>
                </a:ext>
              </a:extLst>
            </p:cNvPr>
            <p:cNvSpPr>
              <a:spLocks noChangeArrowheads="1"/>
            </p:cNvSpPr>
            <p:nvPr/>
          </p:nvSpPr>
          <p:spPr bwMode="auto">
            <a:xfrm>
              <a:off x="3748" y="1828"/>
              <a:ext cx="78"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1782" name="Rectangle 45">
              <a:extLst>
                <a:ext uri="{FF2B5EF4-FFF2-40B4-BE49-F238E27FC236}">
                  <a16:creationId xmlns:a16="http://schemas.microsoft.com/office/drawing/2014/main" id="{3F4B9B1A-D4C1-1641-B9A7-2C0BE6CD7734}"/>
                </a:ext>
              </a:extLst>
            </p:cNvPr>
            <p:cNvSpPr>
              <a:spLocks noChangeArrowheads="1"/>
            </p:cNvSpPr>
            <p:nvPr/>
          </p:nvSpPr>
          <p:spPr bwMode="auto">
            <a:xfrm>
              <a:off x="3748" y="1836"/>
              <a:ext cx="13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500" b="1">
                  <a:solidFill>
                    <a:srgbClr val="000000"/>
                  </a:solidFill>
                  <a:latin typeface="Arial" panose="020B0604020202020204" pitchFamily="34" charset="0"/>
                </a:rPr>
                <a:t>3</a:t>
              </a:r>
              <a:endParaRPr lang="es-ES" altLang="es-ES_tradnl" sz="1600">
                <a:latin typeface="Times" pitchFamily="2" charset="0"/>
              </a:endParaRPr>
            </a:p>
          </p:txBody>
        </p:sp>
        <p:sp>
          <p:nvSpPr>
            <p:cNvPr id="31783" name="Rectangle 46">
              <a:extLst>
                <a:ext uri="{FF2B5EF4-FFF2-40B4-BE49-F238E27FC236}">
                  <a16:creationId xmlns:a16="http://schemas.microsoft.com/office/drawing/2014/main" id="{E18FEF9C-30DC-544B-8859-97B7498DDF59}"/>
                </a:ext>
              </a:extLst>
            </p:cNvPr>
            <p:cNvSpPr>
              <a:spLocks noChangeArrowheads="1"/>
            </p:cNvSpPr>
            <p:nvPr/>
          </p:nvSpPr>
          <p:spPr bwMode="auto">
            <a:xfrm>
              <a:off x="3911" y="1558"/>
              <a:ext cx="10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1784" name="Rectangle 47">
              <a:extLst>
                <a:ext uri="{FF2B5EF4-FFF2-40B4-BE49-F238E27FC236}">
                  <a16:creationId xmlns:a16="http://schemas.microsoft.com/office/drawing/2014/main" id="{48EF4999-E164-A34E-817E-ED44C1FCEC65}"/>
                </a:ext>
              </a:extLst>
            </p:cNvPr>
            <p:cNvSpPr>
              <a:spLocks noChangeArrowheads="1"/>
            </p:cNvSpPr>
            <p:nvPr/>
          </p:nvSpPr>
          <p:spPr bwMode="auto">
            <a:xfrm>
              <a:off x="3911" y="1573"/>
              <a:ext cx="186"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900" b="1" dirty="0">
                  <a:solidFill>
                    <a:srgbClr val="000000"/>
                  </a:solidFill>
                  <a:latin typeface="Arial" panose="020B0604020202020204" pitchFamily="34" charset="0"/>
                </a:rPr>
                <a:t>E</a:t>
              </a:r>
              <a:endParaRPr lang="es-ES" altLang="es-ES_tradnl" sz="1600" dirty="0">
                <a:latin typeface="Times" pitchFamily="2" charset="0"/>
              </a:endParaRPr>
            </a:p>
          </p:txBody>
        </p:sp>
        <p:sp>
          <p:nvSpPr>
            <p:cNvPr id="31785" name="Rectangle 48">
              <a:extLst>
                <a:ext uri="{FF2B5EF4-FFF2-40B4-BE49-F238E27FC236}">
                  <a16:creationId xmlns:a16="http://schemas.microsoft.com/office/drawing/2014/main" id="{E2941F96-AC49-E74C-A864-CA7674344A22}"/>
                </a:ext>
              </a:extLst>
            </p:cNvPr>
            <p:cNvSpPr>
              <a:spLocks noChangeArrowheads="1"/>
            </p:cNvSpPr>
            <p:nvPr/>
          </p:nvSpPr>
          <p:spPr bwMode="auto">
            <a:xfrm>
              <a:off x="4020" y="1629"/>
              <a:ext cx="78"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1786" name="Rectangle 49">
              <a:extLst>
                <a:ext uri="{FF2B5EF4-FFF2-40B4-BE49-F238E27FC236}">
                  <a16:creationId xmlns:a16="http://schemas.microsoft.com/office/drawing/2014/main" id="{179A95D4-B03D-7047-85E9-12F338C667C3}"/>
                </a:ext>
              </a:extLst>
            </p:cNvPr>
            <p:cNvSpPr>
              <a:spLocks noChangeArrowheads="1"/>
            </p:cNvSpPr>
            <p:nvPr/>
          </p:nvSpPr>
          <p:spPr bwMode="auto">
            <a:xfrm>
              <a:off x="4020" y="1637"/>
              <a:ext cx="139" cy="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500" b="1">
                  <a:solidFill>
                    <a:srgbClr val="000000"/>
                  </a:solidFill>
                  <a:latin typeface="Arial" panose="020B0604020202020204" pitchFamily="34" charset="0"/>
                </a:rPr>
                <a:t>4</a:t>
              </a:r>
              <a:endParaRPr lang="es-ES" altLang="es-ES_tradnl" sz="1600">
                <a:latin typeface="Times" pitchFamily="2" charset="0"/>
              </a:endParaRPr>
            </a:p>
          </p:txBody>
        </p:sp>
        <p:sp>
          <p:nvSpPr>
            <p:cNvPr id="31787" name="Freeform 50">
              <a:extLst>
                <a:ext uri="{FF2B5EF4-FFF2-40B4-BE49-F238E27FC236}">
                  <a16:creationId xmlns:a16="http://schemas.microsoft.com/office/drawing/2014/main" id="{60BEFF5F-833F-D34D-836D-619350A88F56}"/>
                </a:ext>
              </a:extLst>
            </p:cNvPr>
            <p:cNvSpPr>
              <a:spLocks/>
            </p:cNvSpPr>
            <p:nvPr/>
          </p:nvSpPr>
          <p:spPr bwMode="auto">
            <a:xfrm>
              <a:off x="3189" y="898"/>
              <a:ext cx="70" cy="64"/>
            </a:xfrm>
            <a:custGeom>
              <a:avLst/>
              <a:gdLst>
                <a:gd name="T0" fmla="*/ 70 w 70"/>
                <a:gd name="T1" fmla="*/ 35 h 64"/>
                <a:gd name="T2" fmla="*/ 62 w 70"/>
                <a:gd name="T3" fmla="*/ 7 h 64"/>
                <a:gd name="T4" fmla="*/ 39 w 70"/>
                <a:gd name="T5" fmla="*/ 0 h 64"/>
                <a:gd name="T6" fmla="*/ 16 w 70"/>
                <a:gd name="T7" fmla="*/ 7 h 64"/>
                <a:gd name="T8" fmla="*/ 0 w 70"/>
                <a:gd name="T9" fmla="*/ 35 h 64"/>
                <a:gd name="T10" fmla="*/ 16 w 70"/>
                <a:gd name="T11" fmla="*/ 57 h 64"/>
                <a:gd name="T12" fmla="*/ 39 w 70"/>
                <a:gd name="T13" fmla="*/ 64 h 64"/>
                <a:gd name="T14" fmla="*/ 62 w 70"/>
                <a:gd name="T15" fmla="*/ 57 h 64"/>
                <a:gd name="T16" fmla="*/ 70 w 70"/>
                <a:gd name="T17" fmla="*/ 35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0" h="64">
                  <a:moveTo>
                    <a:pt x="70" y="35"/>
                  </a:moveTo>
                  <a:lnTo>
                    <a:pt x="62" y="7"/>
                  </a:lnTo>
                  <a:lnTo>
                    <a:pt x="39" y="0"/>
                  </a:lnTo>
                  <a:lnTo>
                    <a:pt x="16" y="7"/>
                  </a:lnTo>
                  <a:lnTo>
                    <a:pt x="0" y="35"/>
                  </a:lnTo>
                  <a:lnTo>
                    <a:pt x="16" y="57"/>
                  </a:lnTo>
                  <a:lnTo>
                    <a:pt x="39" y="64"/>
                  </a:lnTo>
                  <a:lnTo>
                    <a:pt x="62" y="57"/>
                  </a:lnTo>
                  <a:lnTo>
                    <a:pt x="70" y="3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nvGrpSpPr>
            <p:cNvPr id="31788" name="Group 53">
              <a:extLst>
                <a:ext uri="{FF2B5EF4-FFF2-40B4-BE49-F238E27FC236}">
                  <a16:creationId xmlns:a16="http://schemas.microsoft.com/office/drawing/2014/main" id="{CAC240D7-E451-DD4F-9D62-80F4C1050D4F}"/>
                </a:ext>
              </a:extLst>
            </p:cNvPr>
            <p:cNvGrpSpPr>
              <a:grpSpLocks/>
            </p:cNvGrpSpPr>
            <p:nvPr/>
          </p:nvGrpSpPr>
          <p:grpSpPr bwMode="auto">
            <a:xfrm>
              <a:off x="3189" y="898"/>
              <a:ext cx="70" cy="64"/>
              <a:chOff x="3189" y="898"/>
              <a:chExt cx="70" cy="64"/>
            </a:xfrm>
          </p:grpSpPr>
          <p:sp>
            <p:nvSpPr>
              <p:cNvPr id="31796" name="Freeform 51">
                <a:extLst>
                  <a:ext uri="{FF2B5EF4-FFF2-40B4-BE49-F238E27FC236}">
                    <a16:creationId xmlns:a16="http://schemas.microsoft.com/office/drawing/2014/main" id="{4B9B67C0-C4F9-D641-9AE6-E47AFC67D6C7}"/>
                  </a:ext>
                </a:extLst>
              </p:cNvPr>
              <p:cNvSpPr>
                <a:spLocks/>
              </p:cNvSpPr>
              <p:nvPr/>
            </p:nvSpPr>
            <p:spPr bwMode="auto">
              <a:xfrm>
                <a:off x="3189" y="898"/>
                <a:ext cx="70" cy="64"/>
              </a:xfrm>
              <a:custGeom>
                <a:avLst/>
                <a:gdLst>
                  <a:gd name="T0" fmla="*/ 120426880 w 9"/>
                  <a:gd name="T1" fmla="*/ 33094165 h 9"/>
                  <a:gd name="T2" fmla="*/ 106707362 w 9"/>
                  <a:gd name="T3" fmla="*/ 6474510 h 9"/>
                  <a:gd name="T4" fmla="*/ 67085900 w 9"/>
                  <a:gd name="T5" fmla="*/ 0 h 9"/>
                  <a:gd name="T6" fmla="*/ 27439036 w 9"/>
                  <a:gd name="T7" fmla="*/ 6474510 h 9"/>
                  <a:gd name="T8" fmla="*/ 0 w 9"/>
                  <a:gd name="T9" fmla="*/ 33094165 h 9"/>
                  <a:gd name="T10" fmla="*/ 27439036 w 9"/>
                  <a:gd name="T11" fmla="*/ 52369835 h 9"/>
                  <a:gd name="T12" fmla="*/ 67085900 w 9"/>
                  <a:gd name="T13" fmla="*/ 58844302 h 9"/>
                  <a:gd name="T14" fmla="*/ 106707362 w 9"/>
                  <a:gd name="T15" fmla="*/ 52369835 h 9"/>
                  <a:gd name="T16" fmla="*/ 120426880 w 9"/>
                  <a:gd name="T17" fmla="*/ 33094165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 h="9">
                    <a:moveTo>
                      <a:pt x="9" y="5"/>
                    </a:moveTo>
                    <a:lnTo>
                      <a:pt x="8" y="1"/>
                    </a:lnTo>
                    <a:lnTo>
                      <a:pt x="5" y="0"/>
                    </a:lnTo>
                    <a:lnTo>
                      <a:pt x="2" y="1"/>
                    </a:lnTo>
                    <a:lnTo>
                      <a:pt x="0" y="5"/>
                    </a:lnTo>
                    <a:lnTo>
                      <a:pt x="2" y="8"/>
                    </a:lnTo>
                    <a:lnTo>
                      <a:pt x="5" y="9"/>
                    </a:lnTo>
                    <a:lnTo>
                      <a:pt x="8" y="8"/>
                    </a:lnTo>
                    <a:lnTo>
                      <a:pt x="9" y="5"/>
                    </a:lnTo>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sp>
            <p:nvSpPr>
              <p:cNvPr id="31797" name="Freeform 52">
                <a:extLst>
                  <a:ext uri="{FF2B5EF4-FFF2-40B4-BE49-F238E27FC236}">
                    <a16:creationId xmlns:a16="http://schemas.microsoft.com/office/drawing/2014/main" id="{8CFA9497-1082-F648-9283-D677D338DC9A}"/>
                  </a:ext>
                </a:extLst>
              </p:cNvPr>
              <p:cNvSpPr>
                <a:spLocks/>
              </p:cNvSpPr>
              <p:nvPr/>
            </p:nvSpPr>
            <p:spPr bwMode="auto">
              <a:xfrm>
                <a:off x="3189" y="898"/>
                <a:ext cx="70" cy="64"/>
              </a:xfrm>
              <a:custGeom>
                <a:avLst/>
                <a:gdLst>
                  <a:gd name="T0" fmla="*/ 120426880 w 9"/>
                  <a:gd name="T1" fmla="*/ 33094165 h 9"/>
                  <a:gd name="T2" fmla="*/ 106707362 w 9"/>
                  <a:gd name="T3" fmla="*/ 6474510 h 9"/>
                  <a:gd name="T4" fmla="*/ 67085900 w 9"/>
                  <a:gd name="T5" fmla="*/ 0 h 9"/>
                  <a:gd name="T6" fmla="*/ 27439036 w 9"/>
                  <a:gd name="T7" fmla="*/ 6474510 h 9"/>
                  <a:gd name="T8" fmla="*/ 0 w 9"/>
                  <a:gd name="T9" fmla="*/ 33094165 h 9"/>
                  <a:gd name="T10" fmla="*/ 27439036 w 9"/>
                  <a:gd name="T11" fmla="*/ 52369835 h 9"/>
                  <a:gd name="T12" fmla="*/ 67085900 w 9"/>
                  <a:gd name="T13" fmla="*/ 58844302 h 9"/>
                  <a:gd name="T14" fmla="*/ 106707362 w 9"/>
                  <a:gd name="T15" fmla="*/ 52369835 h 9"/>
                  <a:gd name="T16" fmla="*/ 120426880 w 9"/>
                  <a:gd name="T17" fmla="*/ 33094165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 h="9">
                    <a:moveTo>
                      <a:pt x="9" y="5"/>
                    </a:moveTo>
                    <a:lnTo>
                      <a:pt x="8" y="1"/>
                    </a:lnTo>
                    <a:lnTo>
                      <a:pt x="5" y="0"/>
                    </a:lnTo>
                    <a:lnTo>
                      <a:pt x="2" y="1"/>
                    </a:lnTo>
                    <a:lnTo>
                      <a:pt x="0" y="5"/>
                    </a:lnTo>
                    <a:lnTo>
                      <a:pt x="2" y="8"/>
                    </a:lnTo>
                    <a:lnTo>
                      <a:pt x="5" y="9"/>
                    </a:lnTo>
                    <a:lnTo>
                      <a:pt x="8" y="8"/>
                    </a:lnTo>
                    <a:lnTo>
                      <a:pt x="9" y="5"/>
                    </a:lnTo>
                  </a:path>
                </a:pathLst>
              </a:custGeom>
              <a:noFill/>
              <a:ln w="1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s-ES"/>
              </a:p>
            </p:txBody>
          </p:sp>
        </p:grpSp>
        <p:sp>
          <p:nvSpPr>
            <p:cNvPr id="31789" name="Rectangle 54">
              <a:extLst>
                <a:ext uri="{FF2B5EF4-FFF2-40B4-BE49-F238E27FC236}">
                  <a16:creationId xmlns:a16="http://schemas.microsoft.com/office/drawing/2014/main" id="{383885E5-C2C2-804F-A23D-615ED6E742ED}"/>
                </a:ext>
              </a:extLst>
            </p:cNvPr>
            <p:cNvSpPr>
              <a:spLocks noChangeArrowheads="1"/>
            </p:cNvSpPr>
            <p:nvPr/>
          </p:nvSpPr>
          <p:spPr bwMode="auto">
            <a:xfrm>
              <a:off x="1567" y="2993"/>
              <a:ext cx="254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1790" name="Rectangle 55">
              <a:extLst>
                <a:ext uri="{FF2B5EF4-FFF2-40B4-BE49-F238E27FC236}">
                  <a16:creationId xmlns:a16="http://schemas.microsoft.com/office/drawing/2014/main" id="{E309D33C-AE72-0F43-9D86-37CD81981357}"/>
                </a:ext>
              </a:extLst>
            </p:cNvPr>
            <p:cNvSpPr>
              <a:spLocks noChangeArrowheads="1"/>
            </p:cNvSpPr>
            <p:nvPr/>
          </p:nvSpPr>
          <p:spPr bwMode="auto">
            <a:xfrm>
              <a:off x="1683" y="231"/>
              <a:ext cx="2359"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900" b="1" dirty="0">
                  <a:solidFill>
                    <a:srgbClr val="002060"/>
                  </a:solidFill>
                  <a:latin typeface="Arial" panose="020B0604020202020204" pitchFamily="34" charset="0"/>
                </a:rPr>
                <a:t>IONIZACIÓN: ÁTOMO IONIZADO</a:t>
              </a:r>
              <a:endParaRPr lang="es-ES" altLang="es-ES_tradnl" sz="1600" dirty="0">
                <a:solidFill>
                  <a:srgbClr val="002060"/>
                </a:solidFill>
                <a:latin typeface="Times" pitchFamily="2" charset="0"/>
              </a:endParaRPr>
            </a:p>
          </p:txBody>
        </p:sp>
        <p:grpSp>
          <p:nvGrpSpPr>
            <p:cNvPr id="31791" name="Group 58">
              <a:extLst>
                <a:ext uri="{FF2B5EF4-FFF2-40B4-BE49-F238E27FC236}">
                  <a16:creationId xmlns:a16="http://schemas.microsoft.com/office/drawing/2014/main" id="{899CA213-67A8-0B4F-807D-9718E014B99C}"/>
                </a:ext>
              </a:extLst>
            </p:cNvPr>
            <p:cNvGrpSpPr>
              <a:grpSpLocks/>
            </p:cNvGrpSpPr>
            <p:nvPr/>
          </p:nvGrpSpPr>
          <p:grpSpPr bwMode="auto">
            <a:xfrm>
              <a:off x="1357" y="1210"/>
              <a:ext cx="870" cy="625"/>
              <a:chOff x="1357" y="1210"/>
              <a:chExt cx="870" cy="625"/>
            </a:xfrm>
          </p:grpSpPr>
          <p:sp>
            <p:nvSpPr>
              <p:cNvPr id="31794" name="Line 56">
                <a:extLst>
                  <a:ext uri="{FF2B5EF4-FFF2-40B4-BE49-F238E27FC236}">
                    <a16:creationId xmlns:a16="http://schemas.microsoft.com/office/drawing/2014/main" id="{A4C9B7EF-CE8C-E740-95BA-039BC6679F5C}"/>
                  </a:ext>
                </a:extLst>
              </p:cNvPr>
              <p:cNvSpPr>
                <a:spLocks noChangeShapeType="1"/>
              </p:cNvSpPr>
              <p:nvPr/>
            </p:nvSpPr>
            <p:spPr bwMode="auto">
              <a:xfrm flipH="1" flipV="1">
                <a:off x="1404" y="1239"/>
                <a:ext cx="823" cy="596"/>
              </a:xfrm>
              <a:prstGeom prst="line">
                <a:avLst/>
              </a:prstGeom>
              <a:noFill/>
              <a:ln w="7">
                <a:solidFill>
                  <a:srgbClr val="000000"/>
                </a:solidFill>
                <a:round/>
                <a:headEnd/>
                <a:tailEnd/>
              </a:ln>
              <a:extLst>
                <a:ext uri="{909E8E84-426E-40DD-AFC4-6F175D3DCCD1}">
                  <a14:hiddenFill xmlns:a14="http://schemas.microsoft.com/office/drawing/2010/main">
                    <a:noFill/>
                  </a14:hiddenFill>
                </a:ext>
              </a:extLst>
            </p:spPr>
            <p:txBody>
              <a:bodyPr/>
              <a:lstStyle/>
              <a:p>
                <a:endParaRPr lang="es-ES"/>
              </a:p>
            </p:txBody>
          </p:sp>
          <p:sp>
            <p:nvSpPr>
              <p:cNvPr id="31795" name="Freeform 57">
                <a:extLst>
                  <a:ext uri="{FF2B5EF4-FFF2-40B4-BE49-F238E27FC236}">
                    <a16:creationId xmlns:a16="http://schemas.microsoft.com/office/drawing/2014/main" id="{BFEB1FE0-2A5A-9944-AF0E-090D36C63444}"/>
                  </a:ext>
                </a:extLst>
              </p:cNvPr>
              <p:cNvSpPr>
                <a:spLocks/>
              </p:cNvSpPr>
              <p:nvPr/>
            </p:nvSpPr>
            <p:spPr bwMode="auto">
              <a:xfrm>
                <a:off x="1357" y="1210"/>
                <a:ext cx="94" cy="71"/>
              </a:xfrm>
              <a:custGeom>
                <a:avLst/>
                <a:gdLst>
                  <a:gd name="T0" fmla="*/ 94 w 94"/>
                  <a:gd name="T1" fmla="*/ 7 h 71"/>
                  <a:gd name="T2" fmla="*/ 0 w 94"/>
                  <a:gd name="T3" fmla="*/ 0 h 71"/>
                  <a:gd name="T4" fmla="*/ 39 w 94"/>
                  <a:gd name="T5" fmla="*/ 71 h 71"/>
                  <a:gd name="T6" fmla="*/ 94 w 94"/>
                  <a:gd name="T7" fmla="*/ 7 h 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 h="71">
                    <a:moveTo>
                      <a:pt x="94" y="7"/>
                    </a:moveTo>
                    <a:lnTo>
                      <a:pt x="0" y="0"/>
                    </a:lnTo>
                    <a:lnTo>
                      <a:pt x="39" y="71"/>
                    </a:lnTo>
                    <a:lnTo>
                      <a:pt x="9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s-ES"/>
              </a:p>
            </p:txBody>
          </p:sp>
        </p:grpSp>
        <p:sp>
          <p:nvSpPr>
            <p:cNvPr id="31792" name="Rectangle 59">
              <a:extLst>
                <a:ext uri="{FF2B5EF4-FFF2-40B4-BE49-F238E27FC236}">
                  <a16:creationId xmlns:a16="http://schemas.microsoft.com/office/drawing/2014/main" id="{E4160B41-A826-204F-AA79-F31974BFC1FB}"/>
                </a:ext>
              </a:extLst>
            </p:cNvPr>
            <p:cNvSpPr>
              <a:spLocks noChangeArrowheads="1"/>
            </p:cNvSpPr>
            <p:nvPr/>
          </p:nvSpPr>
          <p:spPr bwMode="auto">
            <a:xfrm>
              <a:off x="3779" y="642"/>
              <a:ext cx="683" cy="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1793" name="Rectangle 60">
              <a:extLst>
                <a:ext uri="{FF2B5EF4-FFF2-40B4-BE49-F238E27FC236}">
                  <a16:creationId xmlns:a16="http://schemas.microsoft.com/office/drawing/2014/main" id="{6C0DC255-A77B-234A-B4C2-EBBC522DF846}"/>
                </a:ext>
              </a:extLst>
            </p:cNvPr>
            <p:cNvSpPr>
              <a:spLocks noChangeArrowheads="1"/>
            </p:cNvSpPr>
            <p:nvPr/>
          </p:nvSpPr>
          <p:spPr bwMode="auto">
            <a:xfrm>
              <a:off x="3857" y="728"/>
              <a:ext cx="391"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8500" b="1">
                  <a:solidFill>
                    <a:srgbClr val="002060"/>
                  </a:solidFill>
                  <a:latin typeface="Times New Roman" panose="02020603050405020304" pitchFamily="18" charset="0"/>
                </a:rPr>
                <a:t>+</a:t>
              </a:r>
              <a:endParaRPr lang="es-ES" altLang="es-ES_tradnl" sz="1600">
                <a:solidFill>
                  <a:srgbClr val="002060"/>
                </a:solidFill>
                <a:latin typeface="Times" pitchFamily="2" charset="0"/>
              </a:endParaRPr>
            </a:p>
          </p:txBody>
        </p:sp>
      </p:grpSp>
      <p:sp>
        <p:nvSpPr>
          <p:cNvPr id="4" name="Marcador de pie de página 1">
            <a:extLst>
              <a:ext uri="{FF2B5EF4-FFF2-40B4-BE49-F238E27FC236}">
                <a16:creationId xmlns:a16="http://schemas.microsoft.com/office/drawing/2014/main" id="{C26FD18F-1258-DC3B-2470-46D8E53F5944}"/>
              </a:ext>
            </a:extLst>
          </p:cNvPr>
          <p:cNvSpPr>
            <a:spLocks noGrp="1"/>
          </p:cNvSpPr>
          <p:nvPr>
            <p:ph type="ftr" sz="quarter" idx="11"/>
          </p:nvPr>
        </p:nvSpPr>
        <p:spPr>
          <a:xfrm rot="16200000">
            <a:off x="7057330" y="3519180"/>
            <a:ext cx="3426441" cy="365760"/>
          </a:xfrm>
        </p:spPr>
        <p:txBody>
          <a:bodyPr/>
          <a:lstStyle/>
          <a:p>
            <a:r>
              <a:rPr lang="es-ES" dirty="0"/>
              <a:t>Escuela Universitaria de Enfermería Clínica </a:t>
            </a:r>
            <a:r>
              <a:rPr lang="es-ES" dirty="0" err="1"/>
              <a:t>Mompía</a:t>
            </a:r>
            <a:endParaRPr lang="es-ES" dirty="0"/>
          </a:p>
        </p:txBody>
      </p:sp>
      <p:sp>
        <p:nvSpPr>
          <p:cNvPr id="5" name="Marcador de número de diapositiva 2">
            <a:extLst>
              <a:ext uri="{FF2B5EF4-FFF2-40B4-BE49-F238E27FC236}">
                <a16:creationId xmlns:a16="http://schemas.microsoft.com/office/drawing/2014/main" id="{F8FE59A6-DCE2-17D2-C42D-C90D40DB1A46}"/>
              </a:ext>
            </a:extLst>
          </p:cNvPr>
          <p:cNvSpPr>
            <a:spLocks noGrp="1"/>
          </p:cNvSpPr>
          <p:nvPr>
            <p:ph type="sldNum" sz="quarter" idx="12"/>
          </p:nvPr>
        </p:nvSpPr>
        <p:spPr>
          <a:xfrm>
            <a:off x="8531788" y="5648960"/>
            <a:ext cx="548640" cy="396240"/>
          </a:xfrm>
        </p:spPr>
        <p:txBody>
          <a:bodyPr/>
          <a:lstStyle/>
          <a:p>
            <a:fld id="{5DF3DBC8-15DC-49EF-AFFC-BBF543251B4F}" type="slidenum">
              <a:rPr lang="es-ES" smtClean="0"/>
              <a:t>16</a:t>
            </a:fld>
            <a:endParaRPr lang="es-ES" dirty="0"/>
          </a:p>
        </p:txBody>
      </p:sp>
    </p:spTree>
    <p:extLst>
      <p:ext uri="{BB962C8B-B14F-4D97-AF65-F5344CB8AC3E}">
        <p14:creationId xmlns:p14="http://schemas.microsoft.com/office/powerpoint/2010/main" val="3412847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992DF3B-AAB3-6548-BAD7-0F3AAB094D65}"/>
              </a:ext>
            </a:extLst>
          </p:cNvPr>
          <p:cNvSpPr>
            <a:spLocks noChangeArrowheads="1"/>
          </p:cNvSpPr>
          <p:nvPr/>
        </p:nvSpPr>
        <p:spPr bwMode="auto">
          <a:xfrm>
            <a:off x="6400800" y="927100"/>
            <a:ext cx="2438400" cy="2273300"/>
          </a:xfrm>
          <a:prstGeom prst="rect">
            <a:avLst/>
          </a:prstGeom>
          <a:solidFill>
            <a:srgbClr val="CCCCFF"/>
          </a:solidFill>
          <a:ln w="9525">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2770" name="Rectangle 3">
            <a:extLst>
              <a:ext uri="{FF2B5EF4-FFF2-40B4-BE49-F238E27FC236}">
                <a16:creationId xmlns:a16="http://schemas.microsoft.com/office/drawing/2014/main" id="{BEAEC81C-2C83-3F47-8804-CE81038A3F53}"/>
              </a:ext>
            </a:extLst>
          </p:cNvPr>
          <p:cNvSpPr>
            <a:spLocks noChangeArrowheads="1"/>
          </p:cNvSpPr>
          <p:nvPr/>
        </p:nvSpPr>
        <p:spPr bwMode="auto">
          <a:xfrm>
            <a:off x="6248400" y="3200400"/>
            <a:ext cx="2590800" cy="2790825"/>
          </a:xfrm>
          <a:prstGeom prst="rect">
            <a:avLst/>
          </a:prstGeom>
          <a:solidFill>
            <a:srgbClr val="FFC000"/>
          </a:solidFill>
          <a:ln w="9525">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2771" name="Rectangle 4">
            <a:extLst>
              <a:ext uri="{FF2B5EF4-FFF2-40B4-BE49-F238E27FC236}">
                <a16:creationId xmlns:a16="http://schemas.microsoft.com/office/drawing/2014/main" id="{C43C96CA-FB8B-6348-9242-242E729DA36D}"/>
              </a:ext>
            </a:extLst>
          </p:cNvPr>
          <p:cNvSpPr>
            <a:spLocks noChangeArrowheads="1"/>
          </p:cNvSpPr>
          <p:nvPr/>
        </p:nvSpPr>
        <p:spPr bwMode="auto">
          <a:xfrm>
            <a:off x="609600" y="3249613"/>
            <a:ext cx="5791200" cy="2614612"/>
          </a:xfrm>
          <a:prstGeom prst="rect">
            <a:avLst/>
          </a:prstGeom>
          <a:solidFill>
            <a:srgbClr val="CCCCFF"/>
          </a:solidFill>
          <a:ln w="9525">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2772" name="Rectangle 5">
            <a:extLst>
              <a:ext uri="{FF2B5EF4-FFF2-40B4-BE49-F238E27FC236}">
                <a16:creationId xmlns:a16="http://schemas.microsoft.com/office/drawing/2014/main" id="{B0711D4E-389A-CD43-8CA5-1595BF27579D}"/>
              </a:ext>
            </a:extLst>
          </p:cNvPr>
          <p:cNvSpPr>
            <a:spLocks noChangeArrowheads="1"/>
          </p:cNvSpPr>
          <p:nvPr/>
        </p:nvSpPr>
        <p:spPr bwMode="auto">
          <a:xfrm>
            <a:off x="609600" y="927100"/>
            <a:ext cx="5791200" cy="2336800"/>
          </a:xfrm>
          <a:prstGeom prst="rect">
            <a:avLst/>
          </a:prstGeom>
          <a:solidFill>
            <a:srgbClr val="FFC000"/>
          </a:solidFill>
          <a:ln w="9525">
            <a:solidFill>
              <a:schemeClr val="tx1"/>
            </a:solidFill>
            <a:miter lim="800000"/>
            <a:headEnd/>
            <a:tailEnd/>
          </a:ln>
        </p:spPr>
        <p:txBody>
          <a:bodyPr wrap="none" anchor="ct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endParaRPr lang="es-ES" altLang="es-ES_tradnl" sz="1600">
              <a:latin typeface="Times" pitchFamily="2" charset="0"/>
            </a:endParaRPr>
          </a:p>
        </p:txBody>
      </p:sp>
      <p:sp>
        <p:nvSpPr>
          <p:cNvPr id="32773" name="Text Box 6">
            <a:extLst>
              <a:ext uri="{FF2B5EF4-FFF2-40B4-BE49-F238E27FC236}">
                <a16:creationId xmlns:a16="http://schemas.microsoft.com/office/drawing/2014/main" id="{E15938AD-DD31-CB42-86B7-3B2AAFB125C7}"/>
              </a:ext>
            </a:extLst>
          </p:cNvPr>
          <p:cNvSpPr txBox="1">
            <a:spLocks noChangeArrowheads="1"/>
          </p:cNvSpPr>
          <p:nvPr/>
        </p:nvSpPr>
        <p:spPr bwMode="auto">
          <a:xfrm>
            <a:off x="1885426" y="179711"/>
            <a:ext cx="5373147" cy="58477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3200" b="1" dirty="0">
                <a:solidFill>
                  <a:srgbClr val="002060"/>
                </a:solidFill>
                <a:latin typeface="AvantGarde Bk BT" pitchFamily="34" charset="0"/>
              </a:rPr>
              <a:t>UNIDADES EN FÍSICA ATÓMICA</a:t>
            </a:r>
          </a:p>
        </p:txBody>
      </p:sp>
      <p:sp>
        <p:nvSpPr>
          <p:cNvPr id="32774" name="Text Box 7">
            <a:extLst>
              <a:ext uri="{FF2B5EF4-FFF2-40B4-BE49-F238E27FC236}">
                <a16:creationId xmlns:a16="http://schemas.microsoft.com/office/drawing/2014/main" id="{0368DC1F-C18E-AA46-BFEA-6749C7F1E21C}"/>
              </a:ext>
            </a:extLst>
          </p:cNvPr>
          <p:cNvSpPr txBox="1">
            <a:spLocks noChangeArrowheads="1"/>
          </p:cNvSpPr>
          <p:nvPr/>
        </p:nvSpPr>
        <p:spPr bwMode="auto">
          <a:xfrm>
            <a:off x="6858000" y="2427288"/>
            <a:ext cx="1603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800">
                <a:latin typeface="Times New Roman" panose="02020603050405020304" pitchFamily="18" charset="0"/>
              </a:rPr>
              <a:t>Fermi = 10</a:t>
            </a:r>
            <a:r>
              <a:rPr lang="es-ES" altLang="es-ES_tradnl" sz="1800" baseline="30000">
                <a:latin typeface="Times New Roman" panose="02020603050405020304" pitchFamily="18" charset="0"/>
              </a:rPr>
              <a:t>-15</a:t>
            </a:r>
            <a:r>
              <a:rPr lang="es-ES" altLang="es-ES_tradnl" sz="1800">
                <a:latin typeface="Times New Roman" panose="02020603050405020304" pitchFamily="18" charset="0"/>
              </a:rPr>
              <a:t> </a:t>
            </a:r>
          </a:p>
        </p:txBody>
      </p:sp>
      <p:graphicFrame>
        <p:nvGraphicFramePr>
          <p:cNvPr id="582664" name="Group 8">
            <a:extLst>
              <a:ext uri="{FF2B5EF4-FFF2-40B4-BE49-F238E27FC236}">
                <a16:creationId xmlns:a16="http://schemas.microsoft.com/office/drawing/2014/main" id="{342C04EA-67F5-2249-94BF-7DC8E7FA48A8}"/>
              </a:ext>
            </a:extLst>
          </p:cNvPr>
          <p:cNvGraphicFramePr>
            <a:graphicFrameLocks noGrp="1"/>
          </p:cNvGraphicFramePr>
          <p:nvPr/>
        </p:nvGraphicFramePr>
        <p:xfrm>
          <a:off x="1114425" y="3409950"/>
          <a:ext cx="4876800" cy="2154238"/>
        </p:xfrm>
        <a:graphic>
          <a:graphicData uri="http://schemas.openxmlformats.org/drawingml/2006/table">
            <a:tbl>
              <a:tblPr/>
              <a:tblGrid>
                <a:gridCol w="1781175">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2486025">
                  <a:extLst>
                    <a:ext uri="{9D8B030D-6E8A-4147-A177-3AD203B41FA5}">
                      <a16:colId xmlns:a16="http://schemas.microsoft.com/office/drawing/2014/main" val="20002"/>
                    </a:ext>
                  </a:extLst>
                </a:gridCol>
              </a:tblGrid>
              <a:tr h="411060">
                <a:tc gridSpan="3">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 altLang="es-ES_tradnl" sz="1400" b="1" i="0" u="none" strike="noStrike" cap="none" normalizeH="0" baseline="0">
                          <a:ln>
                            <a:noFill/>
                          </a:ln>
                          <a:solidFill>
                            <a:schemeClr val="tx1"/>
                          </a:solidFill>
                          <a:effectLst/>
                          <a:latin typeface="Times" charset="0"/>
                          <a:ea typeface="ＭＳ Ｐゴシック" charset="-128"/>
                        </a:rPr>
                        <a:t>Energía</a:t>
                      </a:r>
                    </a:p>
                  </a:txBody>
                  <a:tcPr marT="45698" marB="4569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s-ES_tradnl"/>
                    </a:p>
                  </a:txBody>
                  <a:tcPr/>
                </a:tc>
                <a:tc hMerge="1">
                  <a:txBody>
                    <a:bodyPr/>
                    <a:lstStyle/>
                    <a:p>
                      <a:endParaRPr lang="es-ES_tradnl"/>
                    </a:p>
                  </a:txBody>
                  <a:tcPr/>
                </a:tc>
                <a:extLst>
                  <a:ext uri="{0D108BD9-81ED-4DB2-BD59-A6C34878D82A}">
                    <a16:rowId xmlns:a16="http://schemas.microsoft.com/office/drawing/2014/main" val="10000"/>
                  </a:ext>
                </a:extLst>
              </a:tr>
              <a:tr h="420582">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1" i="0" u="none" strike="noStrike" cap="none" normalizeH="0" baseline="0">
                          <a:ln>
                            <a:noFill/>
                          </a:ln>
                          <a:solidFill>
                            <a:schemeClr val="tx1"/>
                          </a:solidFill>
                          <a:effectLst/>
                          <a:latin typeface="Times" charset="0"/>
                          <a:ea typeface="ＭＳ Ｐゴシック" charset="-128"/>
                        </a:rPr>
                        <a:t>Electronvoltio</a:t>
                      </a:r>
                    </a:p>
                  </a:txBody>
                  <a:tcPr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 altLang="es-ES_tradnl" sz="1400" b="0" i="0" u="none" strike="noStrike" cap="none" normalizeH="0" baseline="0">
                          <a:ln>
                            <a:noFill/>
                          </a:ln>
                          <a:solidFill>
                            <a:schemeClr val="tx1"/>
                          </a:solidFill>
                          <a:effectLst/>
                          <a:latin typeface="Times" charset="0"/>
                          <a:ea typeface="ＭＳ Ｐゴシック" charset="-128"/>
                        </a:rPr>
                        <a:t>eV</a:t>
                      </a: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ES_tradnl" sz="1400" b="0" i="0" u="none" strike="noStrike" cap="none" normalizeH="0" baseline="0">
                        <a:ln>
                          <a:noFill/>
                        </a:ln>
                        <a:solidFill>
                          <a:schemeClr val="tx1"/>
                        </a:solidFill>
                        <a:effectLst/>
                        <a:latin typeface="Times" charset="0"/>
                        <a:ea typeface="ＭＳ Ｐゴシック" charset="-128"/>
                      </a:endParaRP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0904">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1" i="0" u="none" strike="noStrike" cap="none" normalizeH="0" baseline="0">
                          <a:ln>
                            <a:noFill/>
                          </a:ln>
                          <a:solidFill>
                            <a:schemeClr val="tx1"/>
                          </a:solidFill>
                          <a:effectLst/>
                          <a:latin typeface="Times" charset="0"/>
                          <a:ea typeface="ＭＳ Ｐゴシック" charset="-128"/>
                        </a:rPr>
                        <a:t>Kiloelectronvoltio</a:t>
                      </a:r>
                    </a:p>
                  </a:txBody>
                  <a:tcPr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 altLang="es-ES_tradnl" sz="1400" b="0" i="0" u="none" strike="noStrike" cap="none" normalizeH="0" baseline="0">
                          <a:ln>
                            <a:noFill/>
                          </a:ln>
                          <a:solidFill>
                            <a:schemeClr val="tx1"/>
                          </a:solidFill>
                          <a:effectLst/>
                          <a:latin typeface="Times" charset="0"/>
                          <a:ea typeface="ＭＳ Ｐゴシック" charset="-128"/>
                        </a:rPr>
                        <a:t>KeV</a:t>
                      </a: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0" i="0" u="none" strike="noStrike" cap="none" normalizeH="0" baseline="0">
                          <a:ln>
                            <a:noFill/>
                          </a:ln>
                          <a:solidFill>
                            <a:schemeClr val="tx1"/>
                          </a:solidFill>
                          <a:effectLst/>
                          <a:latin typeface="Times" charset="0"/>
                          <a:ea typeface="ＭＳ Ｐゴシック" charset="-128"/>
                        </a:rPr>
                        <a:t>1000 eV = 10</a:t>
                      </a:r>
                      <a:r>
                        <a:rPr kumimoji="0" lang="es-ES" altLang="es-ES_tradnl" sz="1400" b="0" i="0" u="none" strike="noStrike" cap="none" normalizeH="0" baseline="30000">
                          <a:ln>
                            <a:noFill/>
                          </a:ln>
                          <a:solidFill>
                            <a:schemeClr val="tx1"/>
                          </a:solidFill>
                          <a:effectLst/>
                          <a:latin typeface="Times" charset="0"/>
                          <a:ea typeface="ＭＳ Ｐゴシック" charset="-128"/>
                        </a:rPr>
                        <a:t>3</a:t>
                      </a:r>
                      <a:r>
                        <a:rPr kumimoji="0" lang="es-ES" altLang="es-ES_tradnl" sz="1400" b="0" i="0" u="none" strike="noStrike" cap="none" normalizeH="0" baseline="0">
                          <a:ln>
                            <a:noFill/>
                          </a:ln>
                          <a:solidFill>
                            <a:schemeClr val="tx1"/>
                          </a:solidFill>
                          <a:effectLst/>
                          <a:latin typeface="Times" charset="0"/>
                          <a:ea typeface="ＭＳ Ｐゴシック" charset="-128"/>
                        </a:rPr>
                        <a:t> eV</a:t>
                      </a: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0904">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1" i="0" u="none" strike="noStrike" cap="none" normalizeH="0" baseline="0">
                          <a:ln>
                            <a:noFill/>
                          </a:ln>
                          <a:solidFill>
                            <a:schemeClr val="tx1"/>
                          </a:solidFill>
                          <a:effectLst/>
                          <a:latin typeface="Times" charset="0"/>
                          <a:ea typeface="ＭＳ Ｐゴシック" charset="-128"/>
                        </a:rPr>
                        <a:t>Megaelectronvoltio</a:t>
                      </a:r>
                    </a:p>
                  </a:txBody>
                  <a:tcPr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 altLang="es-ES_tradnl" sz="1400" b="0" i="0" u="none" strike="noStrike" cap="none" normalizeH="0" baseline="0">
                          <a:ln>
                            <a:noFill/>
                          </a:ln>
                          <a:solidFill>
                            <a:schemeClr val="tx1"/>
                          </a:solidFill>
                          <a:effectLst/>
                          <a:latin typeface="Times" charset="0"/>
                          <a:ea typeface="ＭＳ Ｐゴシック" charset="-128"/>
                        </a:rPr>
                        <a:t>MeV</a:t>
                      </a: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0" i="0" u="none" strike="noStrike" cap="none" normalizeH="0" baseline="0">
                          <a:ln>
                            <a:noFill/>
                          </a:ln>
                          <a:solidFill>
                            <a:schemeClr val="tx1"/>
                          </a:solidFill>
                          <a:effectLst/>
                          <a:latin typeface="Times" charset="0"/>
                          <a:ea typeface="ＭＳ Ｐゴシック" charset="-128"/>
                        </a:rPr>
                        <a:t>1000000 eV = 10</a:t>
                      </a:r>
                      <a:r>
                        <a:rPr kumimoji="0" lang="es-ES" altLang="es-ES_tradnl" sz="1400" b="0" i="0" u="none" strike="noStrike" cap="none" normalizeH="0" baseline="30000">
                          <a:ln>
                            <a:noFill/>
                          </a:ln>
                          <a:solidFill>
                            <a:schemeClr val="tx1"/>
                          </a:solidFill>
                          <a:effectLst/>
                          <a:latin typeface="Times" charset="0"/>
                          <a:ea typeface="ＭＳ Ｐゴシック" charset="-128"/>
                        </a:rPr>
                        <a:t>6</a:t>
                      </a:r>
                      <a:r>
                        <a:rPr kumimoji="0" lang="es-ES" altLang="es-ES_tradnl" sz="1400" b="0" i="0" u="none" strike="noStrike" cap="none" normalizeH="0" baseline="0">
                          <a:ln>
                            <a:noFill/>
                          </a:ln>
                          <a:solidFill>
                            <a:schemeClr val="tx1"/>
                          </a:solidFill>
                          <a:effectLst/>
                          <a:latin typeface="Times" charset="0"/>
                          <a:ea typeface="ＭＳ Ｐゴシック" charset="-128"/>
                        </a:rPr>
                        <a:t> eV</a:t>
                      </a: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0787">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1" i="0" u="none" strike="noStrike" cap="none" normalizeH="0" baseline="0">
                          <a:ln>
                            <a:noFill/>
                          </a:ln>
                          <a:solidFill>
                            <a:schemeClr val="tx1"/>
                          </a:solidFill>
                          <a:effectLst/>
                          <a:latin typeface="Times" charset="0"/>
                          <a:ea typeface="ＭＳ Ｐゴシック" charset="-128"/>
                        </a:rPr>
                        <a:t>Gigaelectrovoltio</a:t>
                      </a:r>
                    </a:p>
                  </a:txBody>
                  <a:tcPr marT="45698" marB="4569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 altLang="es-ES_tradnl" sz="1400" b="0" i="0" u="none" strike="noStrike" cap="none" normalizeH="0" baseline="0">
                          <a:ln>
                            <a:noFill/>
                          </a:ln>
                          <a:solidFill>
                            <a:schemeClr val="tx1"/>
                          </a:solidFill>
                          <a:effectLst/>
                          <a:latin typeface="Times" charset="0"/>
                          <a:ea typeface="ＭＳ Ｐゴシック" charset="-128"/>
                        </a:rPr>
                        <a:t>GeV</a:t>
                      </a:r>
                    </a:p>
                  </a:txBody>
                  <a:tcPr marT="45698" marB="4569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0" i="0" u="none" strike="noStrike" cap="none" normalizeH="0" baseline="0">
                          <a:ln>
                            <a:noFill/>
                          </a:ln>
                          <a:solidFill>
                            <a:schemeClr val="tx1"/>
                          </a:solidFill>
                          <a:effectLst/>
                          <a:latin typeface="Times" charset="0"/>
                          <a:ea typeface="ＭＳ Ｐゴシック" charset="-128"/>
                        </a:rPr>
                        <a:t>1000000000 eV = 10</a:t>
                      </a:r>
                      <a:r>
                        <a:rPr kumimoji="0" lang="es-ES" altLang="es-ES_tradnl" sz="1400" b="0" i="0" u="none" strike="noStrike" cap="none" normalizeH="0" baseline="30000">
                          <a:ln>
                            <a:noFill/>
                          </a:ln>
                          <a:solidFill>
                            <a:schemeClr val="tx1"/>
                          </a:solidFill>
                          <a:effectLst/>
                          <a:latin typeface="Times" charset="0"/>
                          <a:ea typeface="ＭＳ Ｐゴシック" charset="-128"/>
                        </a:rPr>
                        <a:t>9</a:t>
                      </a:r>
                      <a:r>
                        <a:rPr kumimoji="0" lang="es-ES" altLang="es-ES_tradnl" sz="1400" b="0" i="0" u="none" strike="noStrike" cap="none" normalizeH="0" baseline="0">
                          <a:ln>
                            <a:noFill/>
                          </a:ln>
                          <a:solidFill>
                            <a:schemeClr val="tx1"/>
                          </a:solidFill>
                          <a:effectLst/>
                          <a:latin typeface="Times" charset="0"/>
                          <a:ea typeface="ＭＳ Ｐゴシック" charset="-128"/>
                        </a:rPr>
                        <a:t> eV</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s-ES" altLang="es-ES_tradnl" sz="1400" b="0" i="0" u="none" strike="noStrike" cap="none" normalizeH="0" baseline="0">
                        <a:ln>
                          <a:noFill/>
                        </a:ln>
                        <a:solidFill>
                          <a:schemeClr val="tx1"/>
                        </a:solidFill>
                        <a:effectLst/>
                        <a:latin typeface="Times" charset="0"/>
                        <a:ea typeface="ＭＳ Ｐゴシック" charset="-128"/>
                      </a:endParaRP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582688" name="Group 32">
            <a:extLst>
              <a:ext uri="{FF2B5EF4-FFF2-40B4-BE49-F238E27FC236}">
                <a16:creationId xmlns:a16="http://schemas.microsoft.com/office/drawing/2014/main" id="{99DBE2BE-DB99-3B42-BE7B-C83F21F241E8}"/>
              </a:ext>
            </a:extLst>
          </p:cNvPr>
          <p:cNvGraphicFramePr>
            <a:graphicFrameLocks noGrp="1"/>
          </p:cNvGraphicFramePr>
          <p:nvPr/>
        </p:nvGraphicFramePr>
        <p:xfrm>
          <a:off x="4191000" y="1165225"/>
          <a:ext cx="2057400" cy="1454150"/>
        </p:xfrm>
        <a:graphic>
          <a:graphicData uri="http://schemas.openxmlformats.org/drawingml/2006/table">
            <a:tbl>
              <a:tblPr/>
              <a:tblGrid>
                <a:gridCol w="10668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511175">
                <a:tc gridSpan="2">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 altLang="es-ES_tradnl" sz="1400" b="1" i="0" u="none" strike="noStrike" cap="none" normalizeH="0" baseline="0">
                          <a:ln>
                            <a:noFill/>
                          </a:ln>
                          <a:solidFill>
                            <a:schemeClr val="tx1"/>
                          </a:solidFill>
                          <a:effectLst/>
                          <a:latin typeface="Times" charset="0"/>
                          <a:ea typeface="ＭＳ Ｐゴシック" charset="-128"/>
                        </a:rPr>
                        <a:t>DIMENSIONES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s-ES_tradnl"/>
                    </a:p>
                  </a:txBody>
                  <a:tcPr/>
                </a:tc>
                <a:extLst>
                  <a:ext uri="{0D108BD9-81ED-4DB2-BD59-A6C34878D82A}">
                    <a16:rowId xmlns:a16="http://schemas.microsoft.com/office/drawing/2014/main" val="10000"/>
                  </a:ext>
                </a:extLst>
              </a:tr>
              <a:tr h="479425">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0" i="0" u="none" strike="noStrike" cap="none" normalizeH="0" baseline="0">
                          <a:ln>
                            <a:noFill/>
                          </a:ln>
                          <a:solidFill>
                            <a:schemeClr val="tx1"/>
                          </a:solidFill>
                          <a:effectLst/>
                          <a:latin typeface="Times" charset="0"/>
                          <a:ea typeface="ＭＳ Ｐゴシック" charset="-128"/>
                        </a:rPr>
                        <a:t>Átomos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s-ES" altLang="es-ES_tradnl" sz="1400" b="0" i="0" u="none" strike="noStrike" cap="none" normalizeH="0" baseline="0">
                          <a:ln>
                            <a:noFill/>
                          </a:ln>
                          <a:solidFill>
                            <a:schemeClr val="tx1"/>
                          </a:solidFill>
                          <a:effectLst/>
                          <a:latin typeface="Times" charset="0"/>
                          <a:ea typeface="ＭＳ Ｐゴシック" charset="-128"/>
                        </a:rPr>
                        <a:t>10</a:t>
                      </a:r>
                      <a:r>
                        <a:rPr kumimoji="0" lang="es-ES" altLang="es-ES_tradnl" sz="1400" b="0" i="0" u="none" strike="noStrike" cap="none" normalizeH="0" baseline="30000">
                          <a:ln>
                            <a:noFill/>
                          </a:ln>
                          <a:solidFill>
                            <a:schemeClr val="tx1"/>
                          </a:solidFill>
                          <a:effectLst/>
                          <a:latin typeface="Times" charset="0"/>
                          <a:ea typeface="ＭＳ Ｐゴシック" charset="-128"/>
                        </a:rPr>
                        <a:t>-10</a:t>
                      </a:r>
                      <a:r>
                        <a:rPr kumimoji="0" lang="es-ES" altLang="es-ES_tradnl" sz="1400" b="0" i="0" u="none" strike="noStrike" cap="none" normalizeH="0" baseline="0">
                          <a:ln>
                            <a:noFill/>
                          </a:ln>
                          <a:solidFill>
                            <a:schemeClr val="tx1"/>
                          </a:solidFill>
                          <a:effectLst/>
                          <a:latin typeface="Times" charset="0"/>
                          <a:ea typeface="ＭＳ Ｐゴシック" charset="-128"/>
                        </a:rPr>
                        <a:t> 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550">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0" i="0" u="none" strike="noStrike" cap="none" normalizeH="0" baseline="0">
                          <a:ln>
                            <a:noFill/>
                          </a:ln>
                          <a:solidFill>
                            <a:schemeClr val="tx1"/>
                          </a:solidFill>
                          <a:effectLst/>
                          <a:latin typeface="Times" charset="0"/>
                          <a:ea typeface="ＭＳ Ｐゴシック" charset="-128"/>
                        </a:rPr>
                        <a:t>Núcleo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r" defTabSz="914400" rtl="0" eaLnBrk="0" fontAlgn="base" latinLnBrk="0" hangingPunct="0">
                        <a:lnSpc>
                          <a:spcPct val="100000"/>
                        </a:lnSpc>
                        <a:spcBef>
                          <a:spcPct val="20000"/>
                        </a:spcBef>
                        <a:spcAft>
                          <a:spcPct val="0"/>
                        </a:spcAft>
                        <a:buClrTx/>
                        <a:buSzTx/>
                        <a:buFontTx/>
                        <a:buNone/>
                        <a:tabLst/>
                      </a:pPr>
                      <a:r>
                        <a:rPr kumimoji="0" lang="es-ES" altLang="es-ES_tradnl" sz="1400" b="0" i="0" u="none" strike="noStrike" cap="none" normalizeH="0" baseline="0">
                          <a:ln>
                            <a:noFill/>
                          </a:ln>
                          <a:solidFill>
                            <a:schemeClr val="tx1"/>
                          </a:solidFill>
                          <a:effectLst/>
                          <a:latin typeface="Times" charset="0"/>
                          <a:ea typeface="ＭＳ Ｐゴシック" charset="-128"/>
                        </a:rPr>
                        <a:t>10</a:t>
                      </a:r>
                      <a:r>
                        <a:rPr kumimoji="0" lang="es-ES" altLang="es-ES_tradnl" sz="1400" b="0" i="0" u="none" strike="noStrike" cap="none" normalizeH="0" baseline="30000">
                          <a:ln>
                            <a:noFill/>
                          </a:ln>
                          <a:solidFill>
                            <a:schemeClr val="tx1"/>
                          </a:solidFill>
                          <a:effectLst/>
                          <a:latin typeface="Times" charset="0"/>
                          <a:ea typeface="ＭＳ Ｐゴシック" charset="-128"/>
                        </a:rPr>
                        <a:t>-15</a:t>
                      </a:r>
                      <a:r>
                        <a:rPr kumimoji="0" lang="es-ES" altLang="es-ES_tradnl" sz="1400" b="0" i="0" u="none" strike="noStrike" cap="none" normalizeH="0" baseline="0">
                          <a:ln>
                            <a:noFill/>
                          </a:ln>
                          <a:solidFill>
                            <a:schemeClr val="tx1"/>
                          </a:solidFill>
                          <a:effectLst/>
                          <a:latin typeface="Times" charset="0"/>
                          <a:ea typeface="ＭＳ Ｐゴシック" charset="-128"/>
                        </a:rPr>
                        <a:t> 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2812" name="Text Box 45">
            <a:extLst>
              <a:ext uri="{FF2B5EF4-FFF2-40B4-BE49-F238E27FC236}">
                <a16:creationId xmlns:a16="http://schemas.microsoft.com/office/drawing/2014/main" id="{B8000C86-55DB-2F42-84BF-F3AA9F159C91}"/>
              </a:ext>
            </a:extLst>
          </p:cNvPr>
          <p:cNvSpPr txBox="1">
            <a:spLocks noChangeArrowheads="1"/>
          </p:cNvSpPr>
          <p:nvPr/>
        </p:nvSpPr>
        <p:spPr bwMode="auto">
          <a:xfrm>
            <a:off x="6918325" y="3787775"/>
            <a:ext cx="1195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800">
                <a:latin typeface="Times New Roman" panose="02020603050405020304" pitchFamily="18" charset="0"/>
              </a:rPr>
              <a:t>Kilo = 10</a:t>
            </a:r>
            <a:r>
              <a:rPr lang="es-ES" altLang="es-ES_tradnl" sz="1800" baseline="30000">
                <a:latin typeface="Times New Roman" panose="02020603050405020304" pitchFamily="18" charset="0"/>
              </a:rPr>
              <a:t>3</a:t>
            </a:r>
            <a:r>
              <a:rPr lang="es-ES" altLang="es-ES_tradnl" sz="1800">
                <a:latin typeface="Times New Roman" panose="02020603050405020304" pitchFamily="18" charset="0"/>
              </a:rPr>
              <a:t> </a:t>
            </a:r>
          </a:p>
        </p:txBody>
      </p:sp>
      <p:sp>
        <p:nvSpPr>
          <p:cNvPr id="32813" name="Text Box 46">
            <a:extLst>
              <a:ext uri="{FF2B5EF4-FFF2-40B4-BE49-F238E27FC236}">
                <a16:creationId xmlns:a16="http://schemas.microsoft.com/office/drawing/2014/main" id="{4709CB2C-892E-7645-A9C9-8EB040451D61}"/>
              </a:ext>
            </a:extLst>
          </p:cNvPr>
          <p:cNvSpPr txBox="1">
            <a:spLocks noChangeArrowheads="1"/>
          </p:cNvSpPr>
          <p:nvPr/>
        </p:nvSpPr>
        <p:spPr bwMode="auto">
          <a:xfrm>
            <a:off x="6888163" y="4252913"/>
            <a:ext cx="13096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800">
                <a:latin typeface="Times New Roman" panose="02020603050405020304" pitchFamily="18" charset="0"/>
              </a:rPr>
              <a:t>Mega = 10</a:t>
            </a:r>
            <a:r>
              <a:rPr lang="es-ES" altLang="es-ES_tradnl" sz="1800" baseline="30000">
                <a:latin typeface="Times New Roman" panose="02020603050405020304" pitchFamily="18" charset="0"/>
              </a:rPr>
              <a:t>6</a:t>
            </a:r>
            <a:r>
              <a:rPr lang="es-ES" altLang="es-ES_tradnl" sz="1800">
                <a:latin typeface="Times New Roman" panose="02020603050405020304" pitchFamily="18" charset="0"/>
              </a:rPr>
              <a:t> </a:t>
            </a:r>
          </a:p>
        </p:txBody>
      </p:sp>
      <p:sp>
        <p:nvSpPr>
          <p:cNvPr id="32814" name="Text Box 47">
            <a:extLst>
              <a:ext uri="{FF2B5EF4-FFF2-40B4-BE49-F238E27FC236}">
                <a16:creationId xmlns:a16="http://schemas.microsoft.com/office/drawing/2014/main" id="{01C1F355-4D41-B246-BF97-74B465E8EDEF}"/>
              </a:ext>
            </a:extLst>
          </p:cNvPr>
          <p:cNvSpPr txBox="1">
            <a:spLocks noChangeArrowheads="1"/>
          </p:cNvSpPr>
          <p:nvPr/>
        </p:nvSpPr>
        <p:spPr bwMode="auto">
          <a:xfrm>
            <a:off x="6900863" y="4672013"/>
            <a:ext cx="1233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800">
                <a:latin typeface="Times New Roman" panose="02020603050405020304" pitchFamily="18" charset="0"/>
              </a:rPr>
              <a:t>Giga = 10</a:t>
            </a:r>
            <a:r>
              <a:rPr lang="es-ES" altLang="es-ES_tradnl" sz="1800" baseline="30000">
                <a:latin typeface="Times New Roman" panose="02020603050405020304" pitchFamily="18" charset="0"/>
              </a:rPr>
              <a:t>9</a:t>
            </a:r>
            <a:r>
              <a:rPr lang="es-ES" altLang="es-ES_tradnl" sz="1800">
                <a:latin typeface="Times New Roman" panose="02020603050405020304" pitchFamily="18" charset="0"/>
              </a:rPr>
              <a:t> </a:t>
            </a:r>
          </a:p>
        </p:txBody>
      </p:sp>
      <p:sp>
        <p:nvSpPr>
          <p:cNvPr id="32815" name="Text Box 48">
            <a:extLst>
              <a:ext uri="{FF2B5EF4-FFF2-40B4-BE49-F238E27FC236}">
                <a16:creationId xmlns:a16="http://schemas.microsoft.com/office/drawing/2014/main" id="{173509E0-9C31-9649-8E23-D9B2791430A4}"/>
              </a:ext>
            </a:extLst>
          </p:cNvPr>
          <p:cNvSpPr txBox="1">
            <a:spLocks noChangeArrowheads="1"/>
          </p:cNvSpPr>
          <p:nvPr/>
        </p:nvSpPr>
        <p:spPr bwMode="auto">
          <a:xfrm>
            <a:off x="6854825" y="1793875"/>
            <a:ext cx="1603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800">
                <a:latin typeface="Times New Roman" panose="02020603050405020304" pitchFamily="18" charset="0"/>
              </a:rPr>
              <a:t>Nano = 10</a:t>
            </a:r>
            <a:r>
              <a:rPr lang="es-ES" altLang="es-ES_tradnl" sz="1800" baseline="30000">
                <a:latin typeface="Times New Roman" panose="02020603050405020304" pitchFamily="18" charset="0"/>
              </a:rPr>
              <a:t>-9</a:t>
            </a:r>
            <a:r>
              <a:rPr lang="es-ES" altLang="es-ES_tradnl" sz="1800">
                <a:latin typeface="Times New Roman" panose="02020603050405020304" pitchFamily="18" charset="0"/>
              </a:rPr>
              <a:t> </a:t>
            </a:r>
          </a:p>
        </p:txBody>
      </p:sp>
      <p:sp>
        <p:nvSpPr>
          <p:cNvPr id="32816" name="Text Box 49">
            <a:extLst>
              <a:ext uri="{FF2B5EF4-FFF2-40B4-BE49-F238E27FC236}">
                <a16:creationId xmlns:a16="http://schemas.microsoft.com/office/drawing/2014/main" id="{3486D43B-ED1A-7E4D-9C7E-B0093F8BB511}"/>
              </a:ext>
            </a:extLst>
          </p:cNvPr>
          <p:cNvSpPr txBox="1">
            <a:spLocks noChangeArrowheads="1"/>
          </p:cNvSpPr>
          <p:nvPr/>
        </p:nvSpPr>
        <p:spPr bwMode="auto">
          <a:xfrm>
            <a:off x="6858000" y="1165225"/>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800">
                <a:latin typeface="Times New Roman" panose="02020603050405020304" pitchFamily="18" charset="0"/>
              </a:rPr>
              <a:t>Mili = 10</a:t>
            </a:r>
            <a:r>
              <a:rPr lang="es-ES" altLang="es-ES_tradnl" sz="1800" baseline="30000">
                <a:latin typeface="Times New Roman" panose="02020603050405020304" pitchFamily="18" charset="0"/>
              </a:rPr>
              <a:t>-3</a:t>
            </a:r>
            <a:r>
              <a:rPr lang="es-ES" altLang="es-ES_tradnl" sz="1800">
                <a:latin typeface="Times New Roman" panose="02020603050405020304" pitchFamily="18" charset="0"/>
              </a:rPr>
              <a:t> </a:t>
            </a:r>
          </a:p>
        </p:txBody>
      </p:sp>
      <p:sp>
        <p:nvSpPr>
          <p:cNvPr id="32817" name="Text Box 50">
            <a:extLst>
              <a:ext uri="{FF2B5EF4-FFF2-40B4-BE49-F238E27FC236}">
                <a16:creationId xmlns:a16="http://schemas.microsoft.com/office/drawing/2014/main" id="{F84C219B-99A5-C543-AB3A-7C126D5990C6}"/>
              </a:ext>
            </a:extLst>
          </p:cNvPr>
          <p:cNvSpPr txBox="1">
            <a:spLocks noChangeArrowheads="1"/>
          </p:cNvSpPr>
          <p:nvPr/>
        </p:nvSpPr>
        <p:spPr bwMode="auto">
          <a:xfrm>
            <a:off x="6864350" y="2127250"/>
            <a:ext cx="1603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800">
                <a:latin typeface="Times New Roman" panose="02020603050405020304" pitchFamily="18" charset="0"/>
              </a:rPr>
              <a:t>Pico = 10</a:t>
            </a:r>
            <a:r>
              <a:rPr lang="es-ES" altLang="es-ES_tradnl" sz="1800" baseline="30000">
                <a:latin typeface="Times New Roman" panose="02020603050405020304" pitchFamily="18" charset="0"/>
              </a:rPr>
              <a:t>-12</a:t>
            </a:r>
            <a:r>
              <a:rPr lang="es-ES" altLang="es-ES_tradnl" sz="1800">
                <a:latin typeface="Times New Roman" panose="02020603050405020304" pitchFamily="18" charset="0"/>
              </a:rPr>
              <a:t> </a:t>
            </a:r>
          </a:p>
        </p:txBody>
      </p:sp>
      <p:sp>
        <p:nvSpPr>
          <p:cNvPr id="32818" name="Text Box 51">
            <a:extLst>
              <a:ext uri="{FF2B5EF4-FFF2-40B4-BE49-F238E27FC236}">
                <a16:creationId xmlns:a16="http://schemas.microsoft.com/office/drawing/2014/main" id="{F0675462-B35C-1F42-9A57-B522AEF7B9BD}"/>
              </a:ext>
            </a:extLst>
          </p:cNvPr>
          <p:cNvSpPr txBox="1">
            <a:spLocks noChangeArrowheads="1"/>
          </p:cNvSpPr>
          <p:nvPr/>
        </p:nvSpPr>
        <p:spPr bwMode="auto">
          <a:xfrm>
            <a:off x="6854825" y="1470025"/>
            <a:ext cx="1603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800">
                <a:latin typeface="Times New Roman" panose="02020603050405020304" pitchFamily="18" charset="0"/>
              </a:rPr>
              <a:t>Micro = 10</a:t>
            </a:r>
            <a:r>
              <a:rPr lang="es-ES" altLang="es-ES_tradnl" sz="1800" baseline="30000">
                <a:latin typeface="Times New Roman" panose="02020603050405020304" pitchFamily="18" charset="0"/>
              </a:rPr>
              <a:t>-6</a:t>
            </a:r>
            <a:r>
              <a:rPr lang="es-ES" altLang="es-ES_tradnl" sz="1800">
                <a:latin typeface="Times New Roman" panose="02020603050405020304" pitchFamily="18" charset="0"/>
              </a:rPr>
              <a:t> </a:t>
            </a:r>
          </a:p>
        </p:txBody>
      </p:sp>
      <p:sp>
        <p:nvSpPr>
          <p:cNvPr id="32819" name="Text Box 52">
            <a:extLst>
              <a:ext uri="{FF2B5EF4-FFF2-40B4-BE49-F238E27FC236}">
                <a16:creationId xmlns:a16="http://schemas.microsoft.com/office/drawing/2014/main" id="{6F5F1009-8461-EE46-90C6-102C1C41682D}"/>
              </a:ext>
            </a:extLst>
          </p:cNvPr>
          <p:cNvSpPr txBox="1">
            <a:spLocks noChangeArrowheads="1"/>
          </p:cNvSpPr>
          <p:nvPr/>
        </p:nvSpPr>
        <p:spPr bwMode="auto">
          <a:xfrm>
            <a:off x="609600" y="5876925"/>
            <a:ext cx="8229600" cy="615950"/>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s-ES" altLang="es-ES_tradnl" sz="1700" b="1">
                <a:solidFill>
                  <a:srgbClr val="002060"/>
                </a:solidFill>
                <a:latin typeface="AvantGarde Bk BT" pitchFamily="34" charset="0"/>
              </a:rPr>
              <a:t>1 eV</a:t>
            </a:r>
            <a:r>
              <a:rPr lang="es-ES" altLang="es-ES_tradnl" sz="1700">
                <a:solidFill>
                  <a:srgbClr val="002060"/>
                </a:solidFill>
                <a:latin typeface="AvantGarde Bk BT" pitchFamily="34" charset="0"/>
              </a:rPr>
              <a:t> </a:t>
            </a:r>
            <a:r>
              <a:rPr lang="es-ES" altLang="es-ES_tradnl" sz="1700">
                <a:latin typeface="AvantGarde Bk BT" pitchFamily="34" charset="0"/>
              </a:rPr>
              <a:t>= energía cinética que adquiere un </a:t>
            </a:r>
            <a:r>
              <a:rPr lang="es-ES" altLang="es-ES_tradnl" sz="1700">
                <a:solidFill>
                  <a:srgbClr val="003300"/>
                </a:solidFill>
                <a:latin typeface="AvantGarde Bk BT" pitchFamily="34" charset="0"/>
              </a:rPr>
              <a:t>e</a:t>
            </a:r>
            <a:r>
              <a:rPr lang="es-ES" altLang="es-ES_tradnl" sz="1700">
                <a:latin typeface="AvantGarde Bk BT" pitchFamily="34" charset="0"/>
              </a:rPr>
              <a:t>, inicialmente en reposo, cuando se le somete a una  </a:t>
            </a:r>
            <a:r>
              <a:rPr lang="es-ES" altLang="es-ES_tradnl" sz="1700" b="1">
                <a:solidFill>
                  <a:srgbClr val="990000"/>
                </a:solidFill>
                <a:latin typeface="AvantGarde Bk BT" pitchFamily="34" charset="0"/>
              </a:rPr>
              <a:t>diferencia de potencial de 1 voltio.</a:t>
            </a:r>
          </a:p>
        </p:txBody>
      </p:sp>
      <p:graphicFrame>
        <p:nvGraphicFramePr>
          <p:cNvPr id="582709" name="Group 53">
            <a:extLst>
              <a:ext uri="{FF2B5EF4-FFF2-40B4-BE49-F238E27FC236}">
                <a16:creationId xmlns:a16="http://schemas.microsoft.com/office/drawing/2014/main" id="{905471AB-F060-7C4E-9B47-C8353625E8F9}"/>
              </a:ext>
            </a:extLst>
          </p:cNvPr>
          <p:cNvGraphicFramePr>
            <a:graphicFrameLocks noGrp="1"/>
          </p:cNvGraphicFramePr>
          <p:nvPr/>
        </p:nvGraphicFramePr>
        <p:xfrm>
          <a:off x="1066800" y="952500"/>
          <a:ext cx="2971800" cy="1890743"/>
        </p:xfrm>
        <a:graphic>
          <a:graphicData uri="http://schemas.openxmlformats.org/drawingml/2006/table">
            <a:tbl>
              <a:tblPr/>
              <a:tblGrid>
                <a:gridCol w="10668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tblGrid>
              <a:tr h="336449">
                <a:tc gridSpan="2">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s-ES" altLang="es-ES_tradnl" sz="1400" b="1" i="0" u="none" strike="noStrike" cap="none" normalizeH="0" baseline="0">
                          <a:ln>
                            <a:noFill/>
                          </a:ln>
                          <a:solidFill>
                            <a:schemeClr val="tx1"/>
                          </a:solidFill>
                          <a:effectLst/>
                          <a:latin typeface="Times" charset="0"/>
                          <a:ea typeface="ＭＳ Ｐゴシック" charset="-128"/>
                        </a:rPr>
                        <a:t>MASA</a:t>
                      </a:r>
                    </a:p>
                  </a:txBody>
                  <a:tcPr marT="45689" marB="4568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s-ES_tradnl"/>
                    </a:p>
                  </a:txBody>
                  <a:tcPr/>
                </a:tc>
                <a:extLst>
                  <a:ext uri="{0D108BD9-81ED-4DB2-BD59-A6C34878D82A}">
                    <a16:rowId xmlns:a16="http://schemas.microsoft.com/office/drawing/2014/main" val="10000"/>
                  </a:ext>
                </a:extLst>
              </a:tr>
              <a:tr h="518088">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1" i="0" u="none" strike="noStrike" cap="none" normalizeH="0" baseline="0">
                          <a:ln>
                            <a:noFill/>
                          </a:ln>
                          <a:solidFill>
                            <a:schemeClr val="tx1"/>
                          </a:solidFill>
                          <a:effectLst/>
                          <a:latin typeface="Times" charset="0"/>
                          <a:ea typeface="ＭＳ Ｐゴシック" charset="-128"/>
                        </a:rPr>
                        <a:t>Neutrón</a:t>
                      </a:r>
                    </a:p>
                  </a:txBody>
                  <a:tcPr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_tradnl" sz="1400" b="0" i="0" u="none" strike="noStrike" cap="none" normalizeH="0" baseline="0">
                          <a:ln>
                            <a:noFill/>
                          </a:ln>
                          <a:solidFill>
                            <a:schemeClr val="tx1"/>
                          </a:solidFill>
                          <a:effectLst/>
                          <a:latin typeface="Times" charset="0"/>
                          <a:ea typeface="ＭＳ Ｐゴシック" charset="-128"/>
                        </a:rPr>
                        <a:t>~ 1,008 u.m.a.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_tradnl" sz="1400" b="0" i="0" u="none" strike="noStrike" cap="none" normalizeH="0" baseline="0">
                          <a:ln>
                            <a:noFill/>
                          </a:ln>
                          <a:solidFill>
                            <a:schemeClr val="tx1"/>
                          </a:solidFill>
                          <a:effectLst/>
                          <a:latin typeface="Times" charset="0"/>
                          <a:ea typeface="ＭＳ Ｐゴシック" charset="-128"/>
                        </a:rPr>
                        <a:t>1,675 · 10 </a:t>
                      </a:r>
                      <a:r>
                        <a:rPr kumimoji="0" lang="es-ES_tradnl" altLang="es-ES_tradnl" sz="1400" b="0" i="0" u="none" strike="noStrike" cap="none" normalizeH="0" baseline="30000">
                          <a:ln>
                            <a:noFill/>
                          </a:ln>
                          <a:solidFill>
                            <a:schemeClr val="tx1"/>
                          </a:solidFill>
                          <a:effectLst/>
                          <a:latin typeface="Times" charset="0"/>
                          <a:ea typeface="ＭＳ Ｐゴシック" charset="-128"/>
                        </a:rPr>
                        <a:t>-27 </a:t>
                      </a:r>
                      <a:r>
                        <a:rPr kumimoji="0" lang="es-ES_tradnl" altLang="es-ES_tradnl" sz="1400" b="0" i="0" u="none" strike="noStrike" cap="none" normalizeH="0" baseline="0">
                          <a:ln>
                            <a:noFill/>
                          </a:ln>
                          <a:solidFill>
                            <a:schemeClr val="tx1"/>
                          </a:solidFill>
                          <a:effectLst/>
                          <a:latin typeface="Times" charset="0"/>
                          <a:ea typeface="ＭＳ Ｐゴシック" charset="-128"/>
                        </a:rPr>
                        <a:t>kg</a:t>
                      </a:r>
                      <a:endParaRPr kumimoji="0" lang="es-ES" altLang="es-ES_tradnl" sz="1400" b="0" i="0" u="none" strike="noStrike" cap="none" normalizeH="0" baseline="0">
                        <a:ln>
                          <a:noFill/>
                        </a:ln>
                        <a:solidFill>
                          <a:schemeClr val="tx1"/>
                        </a:solidFill>
                        <a:effectLst/>
                        <a:latin typeface="Times" charset="0"/>
                        <a:ea typeface="ＭＳ Ｐゴシック" charset="-128"/>
                      </a:endParaRPr>
                    </a:p>
                  </a:txBody>
                  <a:tcPr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088">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1" i="0" u="none" strike="noStrike" cap="none" normalizeH="0" baseline="0">
                          <a:ln>
                            <a:noFill/>
                          </a:ln>
                          <a:solidFill>
                            <a:srgbClr val="990000"/>
                          </a:solidFill>
                          <a:effectLst/>
                          <a:latin typeface="Times" charset="0"/>
                          <a:ea typeface="ＭＳ Ｐゴシック" charset="-128"/>
                        </a:rPr>
                        <a:t>Protón</a:t>
                      </a:r>
                      <a:endParaRPr kumimoji="0" lang="es-ES" altLang="es-ES_tradnl" sz="1400" b="1" i="0" u="none" strike="noStrike" cap="none" normalizeH="0" baseline="0">
                        <a:ln>
                          <a:noFill/>
                        </a:ln>
                        <a:solidFill>
                          <a:schemeClr val="tx1"/>
                        </a:solidFill>
                        <a:effectLst/>
                        <a:latin typeface="Times" charset="0"/>
                        <a:ea typeface="ＭＳ Ｐゴシック" charset="-128"/>
                      </a:endParaRPr>
                    </a:p>
                  </a:txBody>
                  <a:tcPr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_tradnl" sz="1400" b="0" i="0" u="none" strike="noStrike" cap="none" normalizeH="0" baseline="0">
                          <a:ln>
                            <a:noFill/>
                          </a:ln>
                          <a:solidFill>
                            <a:schemeClr val="tx1"/>
                          </a:solidFill>
                          <a:effectLst/>
                          <a:latin typeface="Times" charset="0"/>
                          <a:ea typeface="ＭＳ Ｐゴシック" charset="-128"/>
                        </a:rPr>
                        <a:t>~ 1,007 u.m.a.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_tradnl" sz="1400" b="0" i="0" u="none" strike="noStrike" cap="none" normalizeH="0" baseline="0">
                          <a:ln>
                            <a:noFill/>
                          </a:ln>
                          <a:solidFill>
                            <a:schemeClr val="tx1"/>
                          </a:solidFill>
                          <a:effectLst/>
                          <a:latin typeface="Times" charset="0"/>
                          <a:ea typeface="ＭＳ Ｐゴシック" charset="-128"/>
                        </a:rPr>
                        <a:t>1,673 · 10 </a:t>
                      </a:r>
                      <a:r>
                        <a:rPr kumimoji="0" lang="es-ES_tradnl" altLang="es-ES_tradnl" sz="1400" b="0" i="0" u="none" strike="noStrike" cap="none" normalizeH="0" baseline="30000">
                          <a:ln>
                            <a:noFill/>
                          </a:ln>
                          <a:solidFill>
                            <a:schemeClr val="tx1"/>
                          </a:solidFill>
                          <a:effectLst/>
                          <a:latin typeface="Times" charset="0"/>
                          <a:ea typeface="ＭＳ Ｐゴシック" charset="-128"/>
                        </a:rPr>
                        <a:t>-27 </a:t>
                      </a:r>
                      <a:r>
                        <a:rPr kumimoji="0" lang="es-ES_tradnl" altLang="es-ES_tradnl" sz="1400" b="0" i="0" u="none" strike="noStrike" cap="none" normalizeH="0" baseline="0">
                          <a:ln>
                            <a:noFill/>
                          </a:ln>
                          <a:solidFill>
                            <a:schemeClr val="tx1"/>
                          </a:solidFill>
                          <a:effectLst/>
                          <a:latin typeface="Times" charset="0"/>
                          <a:ea typeface="ＭＳ Ｐゴシック" charset="-128"/>
                        </a:rPr>
                        <a:t>kg</a:t>
                      </a:r>
                      <a:endParaRPr kumimoji="0" lang="es-ES" altLang="es-ES_tradnl" sz="1400" b="0" i="0" u="none" strike="noStrike" cap="none" normalizeH="0" baseline="0">
                        <a:ln>
                          <a:noFill/>
                        </a:ln>
                        <a:solidFill>
                          <a:schemeClr val="tx1"/>
                        </a:solidFill>
                        <a:effectLst/>
                        <a:latin typeface="Times" charset="0"/>
                        <a:ea typeface="ＭＳ Ｐゴシック" charset="-128"/>
                      </a:endParaRPr>
                    </a:p>
                  </a:txBody>
                  <a:tcPr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088">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s-ES" altLang="es-ES_tradnl" sz="1400" b="1" i="0" u="none" strike="noStrike" cap="none" normalizeH="0" baseline="0">
                          <a:ln>
                            <a:noFill/>
                          </a:ln>
                          <a:solidFill>
                            <a:srgbClr val="008000"/>
                          </a:solidFill>
                          <a:effectLst/>
                          <a:latin typeface="Times" charset="0"/>
                          <a:ea typeface="ＭＳ Ｐゴシック" charset="-128"/>
                        </a:rPr>
                        <a:t>Electrón</a:t>
                      </a:r>
                    </a:p>
                  </a:txBody>
                  <a:tcPr marT="45689" marB="456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charset="0"/>
                          <a:ea typeface="ＭＳ Ｐゴシック" charset="-128"/>
                        </a:defRPr>
                      </a:lvl1pPr>
                      <a:lvl2pPr marL="742950" indent="-285750">
                        <a:spcBef>
                          <a:spcPct val="20000"/>
                        </a:spcBef>
                        <a:defRPr sz="2400">
                          <a:solidFill>
                            <a:schemeClr val="tx1"/>
                          </a:solidFill>
                          <a:latin typeface="Times" charset="0"/>
                          <a:ea typeface="ＭＳ Ｐゴシック" charset="-128"/>
                        </a:defRPr>
                      </a:lvl2pPr>
                      <a:lvl3pPr marL="1143000" indent="-228600">
                        <a:spcBef>
                          <a:spcPct val="20000"/>
                        </a:spcBef>
                        <a:defRPr sz="2000">
                          <a:solidFill>
                            <a:schemeClr val="tx1"/>
                          </a:solidFill>
                          <a:latin typeface="Times" charset="0"/>
                          <a:ea typeface="ＭＳ Ｐゴシック" charset="-128"/>
                        </a:defRPr>
                      </a:lvl3pPr>
                      <a:lvl4pPr marL="1600200" indent="-228600">
                        <a:spcBef>
                          <a:spcPct val="20000"/>
                        </a:spcBef>
                        <a:defRPr>
                          <a:solidFill>
                            <a:schemeClr val="tx1"/>
                          </a:solidFill>
                          <a:latin typeface="Times" charset="0"/>
                          <a:ea typeface="ＭＳ Ｐゴシック" charset="-128"/>
                        </a:defRPr>
                      </a:lvl4pPr>
                      <a:lvl5pPr marL="2057400" indent="-228600">
                        <a:spcBef>
                          <a:spcPct val="20000"/>
                        </a:spcBef>
                        <a:defRPr>
                          <a:solidFill>
                            <a:schemeClr val="tx1"/>
                          </a:solidFill>
                          <a:latin typeface="Times" charset="0"/>
                          <a:ea typeface="ＭＳ Ｐゴシック" charset="-128"/>
                        </a:defRPr>
                      </a:lvl5pPr>
                      <a:lvl6pPr marL="2514600" indent="-228600" eaLnBrk="0" fontAlgn="base" hangingPunct="0">
                        <a:spcBef>
                          <a:spcPct val="20000"/>
                        </a:spcBef>
                        <a:spcAft>
                          <a:spcPct val="0"/>
                        </a:spcAft>
                        <a:defRPr>
                          <a:solidFill>
                            <a:schemeClr val="tx1"/>
                          </a:solidFill>
                          <a:latin typeface="Times" charset="0"/>
                          <a:ea typeface="ＭＳ Ｐゴシック" charset="-128"/>
                        </a:defRPr>
                      </a:lvl6pPr>
                      <a:lvl7pPr marL="2971800" indent="-228600" eaLnBrk="0" fontAlgn="base" hangingPunct="0">
                        <a:spcBef>
                          <a:spcPct val="20000"/>
                        </a:spcBef>
                        <a:spcAft>
                          <a:spcPct val="0"/>
                        </a:spcAft>
                        <a:defRPr>
                          <a:solidFill>
                            <a:schemeClr val="tx1"/>
                          </a:solidFill>
                          <a:latin typeface="Times" charset="0"/>
                          <a:ea typeface="ＭＳ Ｐゴシック" charset="-128"/>
                        </a:defRPr>
                      </a:lvl7pPr>
                      <a:lvl8pPr marL="3429000" indent="-228600" eaLnBrk="0" fontAlgn="base" hangingPunct="0">
                        <a:spcBef>
                          <a:spcPct val="20000"/>
                        </a:spcBef>
                        <a:spcAft>
                          <a:spcPct val="0"/>
                        </a:spcAft>
                        <a:defRPr>
                          <a:solidFill>
                            <a:schemeClr val="tx1"/>
                          </a:solidFill>
                          <a:latin typeface="Times" charset="0"/>
                          <a:ea typeface="ＭＳ Ｐゴシック" charset="-128"/>
                        </a:defRPr>
                      </a:lvl8pPr>
                      <a:lvl9pPr marL="3886200" indent="-228600" eaLnBrk="0" fontAlgn="base" hangingPunct="0">
                        <a:spcBef>
                          <a:spcPct val="20000"/>
                        </a:spcBef>
                        <a:spcAft>
                          <a:spcPct val="0"/>
                        </a:spcAft>
                        <a:defRPr>
                          <a:solidFill>
                            <a:schemeClr val="tx1"/>
                          </a:solidFill>
                          <a:latin typeface="Times" charset="0"/>
                          <a:ea typeface="ＭＳ Ｐゴシック"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_tradnl" sz="1400" b="0" i="0" u="none" strike="noStrike" cap="none" normalizeH="0" baseline="0">
                          <a:ln>
                            <a:noFill/>
                          </a:ln>
                          <a:solidFill>
                            <a:schemeClr val="tx1"/>
                          </a:solidFill>
                          <a:effectLst/>
                          <a:latin typeface="Times" charset="0"/>
                          <a:ea typeface="ＭＳ Ｐゴシック" charset="-128"/>
                        </a:rPr>
                        <a:t>1/1836 u.m.a. =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_tradnl" sz="1400" b="0" i="0" u="none" strike="noStrike" cap="none" normalizeH="0" baseline="0">
                          <a:ln>
                            <a:noFill/>
                          </a:ln>
                          <a:solidFill>
                            <a:schemeClr val="tx1"/>
                          </a:solidFill>
                          <a:effectLst/>
                          <a:latin typeface="Times" charset="0"/>
                          <a:ea typeface="ＭＳ Ｐゴシック" charset="-128"/>
                        </a:rPr>
                        <a:t>9,11 · 10 </a:t>
                      </a:r>
                      <a:r>
                        <a:rPr kumimoji="0" lang="es-ES_tradnl" altLang="es-ES_tradnl" sz="1400" b="0" i="0" u="none" strike="noStrike" cap="none" normalizeH="0" baseline="30000">
                          <a:ln>
                            <a:noFill/>
                          </a:ln>
                          <a:solidFill>
                            <a:schemeClr val="tx1"/>
                          </a:solidFill>
                          <a:effectLst/>
                          <a:latin typeface="Times" charset="0"/>
                          <a:ea typeface="ＭＳ Ｐゴシック" charset="-128"/>
                        </a:rPr>
                        <a:t>-31 </a:t>
                      </a:r>
                      <a:r>
                        <a:rPr kumimoji="0" lang="es-ES_tradnl" altLang="es-ES_tradnl" sz="1400" b="0" i="0" u="none" strike="noStrike" cap="none" normalizeH="0" baseline="0">
                          <a:ln>
                            <a:noFill/>
                          </a:ln>
                          <a:solidFill>
                            <a:schemeClr val="tx1"/>
                          </a:solidFill>
                          <a:effectLst/>
                          <a:latin typeface="Times" charset="0"/>
                          <a:ea typeface="ＭＳ Ｐゴシック" charset="-128"/>
                        </a:rPr>
                        <a:t>kg</a:t>
                      </a:r>
                      <a:endParaRPr kumimoji="0" lang="es-ES" altLang="es-ES_tradnl" sz="1400" b="0" i="0" u="none" strike="noStrike" cap="none" normalizeH="0" baseline="0">
                        <a:ln>
                          <a:noFill/>
                        </a:ln>
                        <a:solidFill>
                          <a:schemeClr val="tx1"/>
                        </a:solidFill>
                        <a:effectLst/>
                        <a:latin typeface="Times" charset="0"/>
                        <a:ea typeface="ＭＳ Ｐゴシック" charset="-128"/>
                      </a:endParaRPr>
                    </a:p>
                  </a:txBody>
                  <a:tcPr marT="45689" marB="456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2836" name="Text Box 69">
            <a:extLst>
              <a:ext uri="{FF2B5EF4-FFF2-40B4-BE49-F238E27FC236}">
                <a16:creationId xmlns:a16="http://schemas.microsoft.com/office/drawing/2014/main" id="{26C09B56-A27A-F84C-B4AD-C25BB31AE578}"/>
              </a:ext>
            </a:extLst>
          </p:cNvPr>
          <p:cNvSpPr txBox="1">
            <a:spLocks noChangeArrowheads="1"/>
          </p:cNvSpPr>
          <p:nvPr/>
        </p:nvSpPr>
        <p:spPr bwMode="auto">
          <a:xfrm>
            <a:off x="609600" y="2895600"/>
            <a:ext cx="8229600" cy="354013"/>
          </a:xfrm>
          <a:prstGeom prst="rect">
            <a:avLst/>
          </a:prstGeom>
          <a:solidFill>
            <a:schemeClr val="bg1"/>
          </a:solidFill>
          <a:ln w="9525">
            <a:solidFill>
              <a:schemeClr val="tx1"/>
            </a:solidFill>
            <a:miter lim="800000"/>
            <a:headEnd/>
            <a:tailEnd/>
          </a:ln>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50000"/>
              </a:spcBef>
              <a:buFontTx/>
              <a:buNone/>
            </a:pPr>
            <a:r>
              <a:rPr lang="es-ES" altLang="es-ES_tradnl" sz="1700" b="1">
                <a:latin typeface="AvantGarde Bk BT" pitchFamily="34" charset="0"/>
              </a:rPr>
              <a:t>1 u.m.a.</a:t>
            </a:r>
            <a:r>
              <a:rPr lang="es-ES" altLang="es-ES_tradnl" sz="1700">
                <a:latin typeface="AvantGarde Bk BT" pitchFamily="34" charset="0"/>
              </a:rPr>
              <a:t> = Unidad atómica de masa= 1/12 átomo </a:t>
            </a:r>
            <a:r>
              <a:rPr lang="es-ES" altLang="es-ES_tradnl" sz="1700" baseline="30000">
                <a:latin typeface="AvantGarde Bk BT" pitchFamily="34" charset="0"/>
              </a:rPr>
              <a:t>12</a:t>
            </a:r>
            <a:r>
              <a:rPr lang="es-ES" altLang="es-ES_tradnl" sz="1700">
                <a:latin typeface="AvantGarde Bk BT" pitchFamily="34" charset="0"/>
              </a:rPr>
              <a:t>C (Carbono con 6 p + 6 n)  </a:t>
            </a:r>
          </a:p>
        </p:txBody>
      </p:sp>
    </p:spTree>
    <p:extLst>
      <p:ext uri="{BB962C8B-B14F-4D97-AF65-F5344CB8AC3E}">
        <p14:creationId xmlns:p14="http://schemas.microsoft.com/office/powerpoint/2010/main" val="493982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457200" y="274638"/>
            <a:ext cx="7620000" cy="1143000"/>
          </a:xfrm>
        </p:spPr>
        <p:txBody>
          <a:bodyPr/>
          <a:lstStyle/>
          <a:p>
            <a:pPr algn="ctr"/>
            <a:r>
              <a:rPr lang="en-US" dirty="0" err="1"/>
              <a:t>Radiación</a:t>
            </a:r>
            <a:r>
              <a:rPr lang="en-US" dirty="0"/>
              <a:t> EM y de </a:t>
            </a:r>
            <a:r>
              <a:rPr lang="en-US" dirty="0" err="1"/>
              <a:t>partículas</a:t>
            </a:r>
            <a:endParaRPr lang="en-US"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18</a:t>
            </a:fld>
            <a:endParaRPr lang="es-ES"/>
          </a:p>
        </p:txBody>
      </p:sp>
      <p:sp>
        <p:nvSpPr>
          <p:cNvPr id="2" name="CuadroTexto 1">
            <a:extLst>
              <a:ext uri="{FF2B5EF4-FFF2-40B4-BE49-F238E27FC236}">
                <a16:creationId xmlns:a16="http://schemas.microsoft.com/office/drawing/2014/main" id="{015B1654-92F8-F380-42FF-3D59BD6027DD}"/>
              </a:ext>
            </a:extLst>
          </p:cNvPr>
          <p:cNvSpPr txBox="1"/>
          <p:nvPr/>
        </p:nvSpPr>
        <p:spPr>
          <a:xfrm>
            <a:off x="457200" y="1446293"/>
            <a:ext cx="7859216" cy="1384995"/>
          </a:xfrm>
          <a:prstGeom prst="rect">
            <a:avLst/>
          </a:prstGeom>
          <a:noFill/>
        </p:spPr>
        <p:txBody>
          <a:bodyPr wrap="square">
            <a:spAutoFit/>
          </a:bodyPr>
          <a:lstStyle/>
          <a:p>
            <a:pPr algn="ctr"/>
            <a:r>
              <a:rPr lang="es-ES" sz="2800" dirty="0"/>
              <a:t>La energía se transmite a distancia por medio de la radiación, que puede ser de dos naturalezas distintas: </a:t>
            </a:r>
            <a:r>
              <a:rPr lang="es-ES" sz="2800" b="1" dirty="0">
                <a:solidFill>
                  <a:srgbClr val="7030A0"/>
                </a:solidFill>
              </a:rPr>
              <a:t>ondas y partículas</a:t>
            </a:r>
            <a:r>
              <a:rPr lang="es-ES" sz="2800" dirty="0"/>
              <a:t>.</a:t>
            </a:r>
          </a:p>
        </p:txBody>
      </p:sp>
      <p:pic>
        <p:nvPicPr>
          <p:cNvPr id="4" name="Imagen 3" descr="Un dibujo de una persona&#10;&#10;Descripción generada automáticamente con confianza media">
            <a:extLst>
              <a:ext uri="{FF2B5EF4-FFF2-40B4-BE49-F238E27FC236}">
                <a16:creationId xmlns:a16="http://schemas.microsoft.com/office/drawing/2014/main" id="{90D99126-A6B8-0F90-DDF9-2DC610F70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349" y="2883242"/>
            <a:ext cx="4473181" cy="3700120"/>
          </a:xfrm>
          <a:prstGeom prst="rect">
            <a:avLst/>
          </a:prstGeom>
        </p:spPr>
      </p:pic>
      <p:pic>
        <p:nvPicPr>
          <p:cNvPr id="3" name="Elementos multimedia en línea 2" descr="¿Qué es la dualidad onda/partícula? Parte 1">
            <a:hlinkClick r:id="" action="ppaction://media"/>
            <a:extLst>
              <a:ext uri="{FF2B5EF4-FFF2-40B4-BE49-F238E27FC236}">
                <a16:creationId xmlns:a16="http://schemas.microsoft.com/office/drawing/2014/main" id="{71C41CAC-B73A-EB87-A9AD-E8313D979E5F}"/>
              </a:ext>
            </a:extLst>
          </p:cNvPr>
          <p:cNvPicPr>
            <a:picLocks noRot="1" noChangeAspect="1"/>
          </p:cNvPicPr>
          <p:nvPr>
            <a:videoFile r:link="rId1"/>
          </p:nvPr>
        </p:nvPicPr>
        <p:blipFill>
          <a:blip r:embed="rId4"/>
          <a:stretch>
            <a:fillRect/>
          </a:stretch>
        </p:blipFill>
        <p:spPr>
          <a:xfrm>
            <a:off x="323528" y="3429000"/>
            <a:ext cx="2540000" cy="1435100"/>
          </a:xfrm>
          <a:prstGeom prst="rect">
            <a:avLst/>
          </a:prstGeom>
        </p:spPr>
      </p:pic>
    </p:spTree>
    <p:extLst>
      <p:ext uri="{BB962C8B-B14F-4D97-AF65-F5344CB8AC3E}">
        <p14:creationId xmlns:p14="http://schemas.microsoft.com/office/powerpoint/2010/main" val="26209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457200" y="274638"/>
            <a:ext cx="7620000" cy="1143000"/>
          </a:xfrm>
        </p:spPr>
        <p:txBody>
          <a:bodyPr/>
          <a:lstStyle/>
          <a:p>
            <a:r>
              <a:rPr lang="en-US" dirty="0" err="1"/>
              <a:t>Radiación</a:t>
            </a:r>
            <a:r>
              <a:rPr lang="en-US" dirty="0"/>
              <a:t> </a:t>
            </a:r>
            <a:r>
              <a:rPr lang="en-US" dirty="0" err="1"/>
              <a:t>ondulatoria</a:t>
            </a:r>
            <a:endParaRPr lang="en-US"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19</a:t>
            </a:fld>
            <a:endParaRPr lang="es-ES"/>
          </a:p>
        </p:txBody>
      </p:sp>
      <p:sp>
        <p:nvSpPr>
          <p:cNvPr id="2" name="CuadroTexto 1">
            <a:extLst>
              <a:ext uri="{FF2B5EF4-FFF2-40B4-BE49-F238E27FC236}">
                <a16:creationId xmlns:a16="http://schemas.microsoft.com/office/drawing/2014/main" id="{015B1654-92F8-F380-42FF-3D59BD6027DD}"/>
              </a:ext>
            </a:extLst>
          </p:cNvPr>
          <p:cNvSpPr txBox="1"/>
          <p:nvPr/>
        </p:nvSpPr>
        <p:spPr>
          <a:xfrm>
            <a:off x="457200" y="1446293"/>
            <a:ext cx="7859216" cy="954107"/>
          </a:xfrm>
          <a:prstGeom prst="rect">
            <a:avLst/>
          </a:prstGeom>
          <a:noFill/>
          <a:ln>
            <a:solidFill>
              <a:srgbClr val="00A499"/>
            </a:solidFill>
          </a:ln>
        </p:spPr>
        <p:txBody>
          <a:bodyPr wrap="square">
            <a:spAutoFit/>
          </a:bodyPr>
          <a:lstStyle/>
          <a:p>
            <a:pPr algn="ctr"/>
            <a:r>
              <a:rPr lang="es-ES" sz="2800" dirty="0"/>
              <a:t>Las ondas son perturbaciones que se transmiten a distancia sin que haya transporte de materia.</a:t>
            </a:r>
          </a:p>
        </p:txBody>
      </p:sp>
      <p:sp>
        <p:nvSpPr>
          <p:cNvPr id="3" name="CuadroTexto 2">
            <a:extLst>
              <a:ext uri="{FF2B5EF4-FFF2-40B4-BE49-F238E27FC236}">
                <a16:creationId xmlns:a16="http://schemas.microsoft.com/office/drawing/2014/main" id="{CC1AC427-B652-2A60-8E90-F86EEAC459B4}"/>
              </a:ext>
            </a:extLst>
          </p:cNvPr>
          <p:cNvSpPr txBox="1"/>
          <p:nvPr/>
        </p:nvSpPr>
        <p:spPr>
          <a:xfrm>
            <a:off x="337592" y="2755539"/>
            <a:ext cx="7859216" cy="3108543"/>
          </a:xfrm>
          <a:prstGeom prst="rect">
            <a:avLst/>
          </a:prstGeom>
          <a:noFill/>
        </p:spPr>
        <p:txBody>
          <a:bodyPr wrap="square">
            <a:spAutoFit/>
          </a:bodyPr>
          <a:lstStyle/>
          <a:p>
            <a:pPr marL="457200" indent="-457200" algn="just">
              <a:buFont typeface="Arial" panose="020B0604020202020204" pitchFamily="34" charset="0"/>
              <a:buChar char="•"/>
            </a:pPr>
            <a:r>
              <a:rPr lang="es-ES" sz="2800" b="1" dirty="0">
                <a:solidFill>
                  <a:srgbClr val="7030A0"/>
                </a:solidFill>
              </a:rPr>
              <a:t>Ondas materiales</a:t>
            </a:r>
            <a:r>
              <a:rPr lang="es-ES" sz="2800" dirty="0"/>
              <a:t>: solo pueden transmitirse a través de </a:t>
            </a:r>
            <a:r>
              <a:rPr lang="es-ES" sz="2800" b="1" dirty="0"/>
              <a:t>medios materiales</a:t>
            </a:r>
            <a:r>
              <a:rPr lang="es-ES" sz="2800" dirty="0"/>
              <a:t>, como el sonido o las olas del mar.</a:t>
            </a:r>
          </a:p>
          <a:p>
            <a:pPr marL="457200" indent="-457200" algn="just">
              <a:buFont typeface="Arial" panose="020B0604020202020204" pitchFamily="34" charset="0"/>
              <a:buChar char="•"/>
            </a:pPr>
            <a:endParaRPr lang="es-ES" sz="2800" dirty="0"/>
          </a:p>
          <a:p>
            <a:pPr marL="457200" indent="-457200" algn="just">
              <a:buFont typeface="Arial" panose="020B0604020202020204" pitchFamily="34" charset="0"/>
              <a:buChar char="•"/>
            </a:pPr>
            <a:r>
              <a:rPr lang="es-ES" sz="2800" b="1" dirty="0">
                <a:solidFill>
                  <a:srgbClr val="7030A0"/>
                </a:solidFill>
              </a:rPr>
              <a:t>Ondas electromagnéticas</a:t>
            </a:r>
            <a:r>
              <a:rPr lang="es-ES" sz="2800" dirty="0"/>
              <a:t>: no necesitan de un medio físico para desplazarse, y que por tanto pueden hacerlo también en el </a:t>
            </a:r>
            <a:r>
              <a:rPr lang="es-ES" sz="2800" b="1" dirty="0"/>
              <a:t>vacío</a:t>
            </a:r>
            <a:r>
              <a:rPr lang="es-ES" sz="2800" dirty="0"/>
              <a:t>.</a:t>
            </a:r>
          </a:p>
        </p:txBody>
      </p:sp>
    </p:spTree>
    <p:extLst>
      <p:ext uri="{BB962C8B-B14F-4D97-AF65-F5344CB8AC3E}">
        <p14:creationId xmlns:p14="http://schemas.microsoft.com/office/powerpoint/2010/main" val="110344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z="4800" dirty="0">
                <a:cs typeface="Times New Roman" panose="02020603050405020304" pitchFamily="18" charset="0"/>
              </a:rPr>
              <a:t>ÍNDICE</a:t>
            </a:r>
          </a:p>
        </p:txBody>
      </p:sp>
      <p:sp>
        <p:nvSpPr>
          <p:cNvPr id="3" name="2 Marcador de contenido"/>
          <p:cNvSpPr>
            <a:spLocks noGrp="1"/>
          </p:cNvSpPr>
          <p:nvPr>
            <p:ph idx="1"/>
          </p:nvPr>
        </p:nvSpPr>
        <p:spPr>
          <a:xfrm>
            <a:off x="457200" y="1600200"/>
            <a:ext cx="7620000" cy="4637112"/>
          </a:xfrm>
        </p:spPr>
        <p:txBody>
          <a:bodyPr>
            <a:normAutofit/>
          </a:bodyPr>
          <a:lstStyle/>
          <a:p>
            <a:endParaRPr lang="es-ES" b="1" dirty="0"/>
          </a:p>
          <a:p>
            <a:r>
              <a:rPr lang="es-ES" b="1" dirty="0"/>
              <a:t>RADIACIÓN IONIZANTE Y NO IONIZANTE</a:t>
            </a:r>
          </a:p>
          <a:p>
            <a:r>
              <a:rPr lang="es-ES" b="1" dirty="0"/>
              <a:t>RADIACIÓN EM Y DE PARTÍCULAS</a:t>
            </a:r>
          </a:p>
          <a:p>
            <a:r>
              <a:rPr lang="es-ES" b="1" dirty="0"/>
              <a:t>ONDAS MATERIALES Y ULTRASONIDOS</a:t>
            </a:r>
          </a:p>
          <a:p>
            <a:r>
              <a:rPr lang="es-ES" b="1" dirty="0"/>
              <a:t>MAGNETISMO Y APLICACIONES EN LA OBTENCIÓN DE IMÁGENES DIAGNÓSTICAS</a:t>
            </a:r>
          </a:p>
          <a:p>
            <a:r>
              <a:rPr lang="es-ES" b="1" dirty="0"/>
              <a:t>APLICACIONES DE LAS RRII EN RT E IMAGEN PARA EL DIAGNÓSTICO</a:t>
            </a:r>
          </a:p>
          <a:p>
            <a:r>
              <a:rPr lang="es-ES" b="1" dirty="0"/>
              <a:t>APLICACIÓN DE LAS RADIACIONES NO IONIZANTES Y LAS ONDAS MATERIALES EN RT E IMAGEN PARA EL DIAGNÓSTICO</a:t>
            </a:r>
          </a:p>
          <a:p>
            <a:r>
              <a:rPr lang="es-ES" b="1" dirty="0"/>
              <a:t>UNIDADES Y MAGNITUDES</a:t>
            </a:r>
          </a:p>
          <a:p>
            <a:endParaRPr lang="es-ES" b="1" dirty="0"/>
          </a:p>
          <a:p>
            <a:pPr marL="114300" indent="0">
              <a:buNone/>
            </a:pPr>
            <a:endParaRPr lang="es-ES" dirty="0"/>
          </a:p>
        </p:txBody>
      </p:sp>
      <p:sp>
        <p:nvSpPr>
          <p:cNvPr id="5" name="4 Marcador de número de diapositiva"/>
          <p:cNvSpPr>
            <a:spLocks noGrp="1"/>
          </p:cNvSpPr>
          <p:nvPr>
            <p:ph type="sldNum" sz="quarter" idx="12"/>
          </p:nvPr>
        </p:nvSpPr>
        <p:spPr/>
        <p:txBody>
          <a:bodyPr/>
          <a:lstStyle/>
          <a:p>
            <a:fld id="{5DF3DBC8-15DC-49EF-AFFC-BBF543251B4F}" type="slidenum">
              <a:rPr lang="es-ES" smtClean="0"/>
              <a:t>2</a:t>
            </a:fld>
            <a:endParaRPr lang="es-ES"/>
          </a:p>
        </p:txBody>
      </p:sp>
      <p:sp>
        <p:nvSpPr>
          <p:cNvPr id="6" name="5 Marcador de pie de página"/>
          <p:cNvSpPr>
            <a:spLocks noGrp="1"/>
          </p:cNvSpPr>
          <p:nvPr>
            <p:ph type="ftr" sz="quarter" idx="11"/>
          </p:nvPr>
        </p:nvSpPr>
        <p:spPr/>
        <p:txBody>
          <a:bodyPr/>
          <a:lstStyle/>
          <a:p>
            <a:r>
              <a:rPr lang="es-ES" dirty="0"/>
              <a:t>Escuela Clínica Mompía</a:t>
            </a:r>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7200" y="1124744"/>
            <a:ext cx="676800" cy="421200"/>
          </a:xfrm>
          <a:prstGeom prst="rect">
            <a:avLst/>
          </a:prstGeom>
        </p:spPr>
      </p:pic>
    </p:spTree>
    <p:extLst>
      <p:ext uri="{BB962C8B-B14F-4D97-AF65-F5344CB8AC3E}">
        <p14:creationId xmlns:p14="http://schemas.microsoft.com/office/powerpoint/2010/main" val="1482628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457200" y="274638"/>
            <a:ext cx="7620000" cy="1143000"/>
          </a:xfrm>
        </p:spPr>
        <p:txBody>
          <a:bodyPr/>
          <a:lstStyle/>
          <a:p>
            <a:r>
              <a:rPr lang="en-US" dirty="0" err="1"/>
              <a:t>Ondas</a:t>
            </a:r>
            <a:r>
              <a:rPr lang="en-US" dirty="0"/>
              <a:t> </a:t>
            </a:r>
            <a:r>
              <a:rPr lang="en-US" dirty="0" err="1"/>
              <a:t>periódicas</a:t>
            </a:r>
            <a:endParaRPr lang="en-US"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20</a:t>
            </a:fld>
            <a:endParaRPr lang="es-ES"/>
          </a:p>
        </p:txBody>
      </p:sp>
      <p:sp>
        <p:nvSpPr>
          <p:cNvPr id="2" name="CuadroTexto 1">
            <a:extLst>
              <a:ext uri="{FF2B5EF4-FFF2-40B4-BE49-F238E27FC236}">
                <a16:creationId xmlns:a16="http://schemas.microsoft.com/office/drawing/2014/main" id="{015B1654-92F8-F380-42FF-3D59BD6027DD}"/>
              </a:ext>
            </a:extLst>
          </p:cNvPr>
          <p:cNvSpPr txBox="1"/>
          <p:nvPr/>
        </p:nvSpPr>
        <p:spPr>
          <a:xfrm>
            <a:off x="457200" y="1446293"/>
            <a:ext cx="7859216" cy="2246769"/>
          </a:xfrm>
          <a:prstGeom prst="rect">
            <a:avLst/>
          </a:prstGeom>
          <a:noFill/>
        </p:spPr>
        <p:txBody>
          <a:bodyPr wrap="square">
            <a:spAutoFit/>
          </a:bodyPr>
          <a:lstStyle/>
          <a:p>
            <a:pPr marL="457200" indent="-457200">
              <a:buFont typeface="Arial" panose="020B0604020202020204" pitchFamily="34" charset="0"/>
              <a:buChar char="•"/>
            </a:pPr>
            <a:r>
              <a:rPr lang="es-ES" sz="2800" dirty="0"/>
              <a:t>La perturbación se repite a lo largo del tiempo.</a:t>
            </a:r>
          </a:p>
          <a:p>
            <a:pPr marL="457200" indent="-457200">
              <a:buFont typeface="Arial" panose="020B0604020202020204" pitchFamily="34" charset="0"/>
              <a:buChar char="•"/>
            </a:pPr>
            <a:endParaRPr lang="es-ES" sz="2800" dirty="0"/>
          </a:p>
          <a:p>
            <a:pPr marL="457200" indent="-457200">
              <a:buFont typeface="Arial" panose="020B0604020202020204" pitchFamily="34" charset="0"/>
              <a:buChar char="•"/>
            </a:pPr>
            <a:r>
              <a:rPr lang="es-ES" sz="2800" dirty="0"/>
              <a:t>Los </a:t>
            </a:r>
            <a:r>
              <a:rPr lang="es-ES" sz="2800" b="1" dirty="0"/>
              <a:t>ultrasonidos</a:t>
            </a:r>
            <a:r>
              <a:rPr lang="es-ES" sz="2800" dirty="0"/>
              <a:t> y las </a:t>
            </a:r>
            <a:r>
              <a:rPr lang="es-ES" sz="2800" b="1" dirty="0"/>
              <a:t>ondas electromagnéticas de uso en radioterapia e imagen </a:t>
            </a:r>
            <a:r>
              <a:rPr lang="es-ES" sz="2800" dirty="0"/>
              <a:t>para el diagnóstico pertenecen a este tipo de ondas.</a:t>
            </a:r>
          </a:p>
        </p:txBody>
      </p:sp>
      <p:pic>
        <p:nvPicPr>
          <p:cNvPr id="1026" name="Picture 2" descr="Ondas periódicas - Relación entre la frecuencia y la longitud de onda |  Uruguay Educa">
            <a:extLst>
              <a:ext uri="{FF2B5EF4-FFF2-40B4-BE49-F238E27FC236}">
                <a16:creationId xmlns:a16="http://schemas.microsoft.com/office/drawing/2014/main" id="{A3F78F8B-20F4-1A6F-C3E2-DE516EA65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246" y="3989023"/>
            <a:ext cx="3891508" cy="2594339"/>
          </a:xfrm>
          <a:prstGeom prst="rect">
            <a:avLst/>
          </a:prstGeom>
          <a:noFill/>
        </p:spPr>
      </p:pic>
    </p:spTree>
    <p:extLst>
      <p:ext uri="{BB962C8B-B14F-4D97-AF65-F5344CB8AC3E}">
        <p14:creationId xmlns:p14="http://schemas.microsoft.com/office/powerpoint/2010/main" val="4264061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457200" y="274638"/>
            <a:ext cx="7620000" cy="1143000"/>
          </a:xfrm>
        </p:spPr>
        <p:txBody>
          <a:bodyPr/>
          <a:lstStyle/>
          <a:p>
            <a:pPr algn="ctr"/>
            <a:r>
              <a:rPr lang="en-US"/>
              <a:t>Caracterización de las ondas periódicas</a:t>
            </a:r>
            <a:endParaRPr lang="en-US"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21</a:t>
            </a:fld>
            <a:endParaRPr lang="es-ES"/>
          </a:p>
        </p:txBody>
      </p:sp>
      <p:pic>
        <p:nvPicPr>
          <p:cNvPr id="1026" name="Picture 2" descr="▷ Onda periódica">
            <a:extLst>
              <a:ext uri="{FF2B5EF4-FFF2-40B4-BE49-F238E27FC236}">
                <a16:creationId xmlns:a16="http://schemas.microsoft.com/office/drawing/2014/main" id="{16774D37-3E22-CBD8-C49A-9039DA756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528" y="2132856"/>
            <a:ext cx="6661344" cy="3426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094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457200" y="274638"/>
            <a:ext cx="7620000" cy="1143000"/>
          </a:xfrm>
        </p:spPr>
        <p:txBody>
          <a:bodyPr/>
          <a:lstStyle/>
          <a:p>
            <a:pPr algn="ctr"/>
            <a:r>
              <a:rPr lang="en-US" sz="4000" dirty="0" err="1"/>
              <a:t>Caracterización</a:t>
            </a:r>
            <a:r>
              <a:rPr lang="en-US" sz="4000" dirty="0"/>
              <a:t> de las </a:t>
            </a:r>
            <a:r>
              <a:rPr lang="en-US" sz="4000" dirty="0" err="1"/>
              <a:t>ondas</a:t>
            </a:r>
            <a:r>
              <a:rPr lang="en-US" sz="4000" dirty="0"/>
              <a:t> </a:t>
            </a:r>
            <a:r>
              <a:rPr lang="en-US" sz="4000" dirty="0" err="1"/>
              <a:t>periódicas</a:t>
            </a:r>
            <a:endParaRPr lang="en-US" sz="4000"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22</a:t>
            </a:fld>
            <a:endParaRPr lang="es-ES"/>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AE4C41B-FDA4-34D7-5B63-34C90B63614D}"/>
                  </a:ext>
                </a:extLst>
              </p:cNvPr>
              <p:cNvSpPr txBox="1"/>
              <p:nvPr/>
            </p:nvSpPr>
            <p:spPr>
              <a:xfrm>
                <a:off x="611560" y="1268760"/>
                <a:ext cx="7620000" cy="5370316"/>
              </a:xfrm>
              <a:prstGeom prst="rect">
                <a:avLst/>
              </a:prstGeom>
              <a:noFill/>
            </p:spPr>
            <p:txBody>
              <a:bodyPr wrap="square">
                <a:spAutoFit/>
              </a:bodyPr>
              <a:lstStyle/>
              <a:p>
                <a:pPr marL="285750" indent="-285750">
                  <a:buFont typeface="Arial" panose="020B0604020202020204" pitchFamily="34" charset="0"/>
                  <a:buChar char="•"/>
                </a:pPr>
                <a:r>
                  <a:rPr lang="es-ES" b="1" u="sng" dirty="0">
                    <a:solidFill>
                      <a:srgbClr val="9999FF"/>
                    </a:solidFill>
                  </a:rPr>
                  <a:t>Longitud de onda (</a:t>
                </a:r>
                <a14:m>
                  <m:oMath xmlns:m="http://schemas.openxmlformats.org/officeDocument/2006/math">
                    <m:r>
                      <a:rPr lang="es-ES" b="1" i="1" u="sng" smtClean="0">
                        <a:solidFill>
                          <a:srgbClr val="9999FF"/>
                        </a:solidFill>
                        <a:latin typeface="Cambria Math" panose="02040503050406030204" pitchFamily="18" charset="0"/>
                        <a:ea typeface="Cambria Math" panose="02040503050406030204" pitchFamily="18" charset="0"/>
                      </a:rPr>
                      <m:t>𝝀</m:t>
                    </m:r>
                  </m:oMath>
                </a14:m>
                <a:r>
                  <a:rPr lang="es-ES" b="1" u="sng" dirty="0">
                    <a:solidFill>
                      <a:srgbClr val="9999FF"/>
                    </a:solidFill>
                  </a:rPr>
                  <a:t>)</a:t>
                </a:r>
                <a:r>
                  <a:rPr lang="es-ES" b="1" u="sng" dirty="0"/>
                  <a:t>:</a:t>
                </a:r>
                <a:r>
                  <a:rPr lang="es-ES" b="1" u="sng" dirty="0">
                    <a:solidFill>
                      <a:srgbClr val="9999FF"/>
                    </a:solidFill>
                  </a:rPr>
                  <a:t> </a:t>
                </a:r>
                <a:r>
                  <a:rPr lang="es-ES" dirty="0"/>
                  <a:t>Distancia que separa dos puntos que estén en el mismo estado de oscilación en un instante de tiempo, esto es, la distancia que separa dos crestas consecutivas, o dos valles, etc. Sus unidades serán de longitud (metros en el SI).</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u="sng" dirty="0">
                    <a:solidFill>
                      <a:srgbClr val="9999FF"/>
                    </a:solidFill>
                  </a:rPr>
                  <a:t>Frecuencia (f): </a:t>
                </a:r>
                <a:r>
                  <a:rPr lang="es-ES" dirty="0"/>
                  <a:t>Número de repeticiones de la perturbación por unidad de tiempo. Sus unidades en el SI son los hercios (Hz). Un hercio es la frecuencia de una onda que tiene un periodo de 1 s (1 Hz = 1 s</a:t>
                </a:r>
                <a:r>
                  <a:rPr lang="es-ES" baseline="30000" dirty="0"/>
                  <a:t>-1</a:t>
                </a:r>
                <a:r>
                  <a:rPr lang="es-ES" b="1" dirty="0"/>
                  <a:t>).</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u="sng" dirty="0">
                    <a:solidFill>
                      <a:srgbClr val="9999FF"/>
                    </a:solidFill>
                  </a:rPr>
                  <a:t>Periodo (T</a:t>
                </a:r>
                <a:r>
                  <a:rPr lang="es-ES" b="1" u="sng" dirty="0"/>
                  <a:t>):</a:t>
                </a:r>
                <a:r>
                  <a:rPr lang="es-ES" b="1" dirty="0"/>
                  <a:t>  </a:t>
                </a:r>
                <a:r>
                  <a:rPr lang="es-ES" dirty="0"/>
                  <a:t>Tiempo que tarda en repetirse la perturbación. Se mide en segundos. El periodo y la frecuencia están relacionados por la expresión:</a:t>
                </a:r>
              </a:p>
              <a:p>
                <a:pPr marL="285750" indent="-285750">
                  <a:buFont typeface="Arial" panose="020B0604020202020204" pitchFamily="34" charset="0"/>
                  <a:buChar char="•"/>
                </a:pPr>
                <a:endParaRPr lang="es-ES" dirty="0"/>
              </a:p>
              <a:p>
                <a:pPr/>
                <a14:m>
                  <m:oMathPara xmlns:m="http://schemas.openxmlformats.org/officeDocument/2006/math">
                    <m:oMathParaPr>
                      <m:jc m:val="center"/>
                    </m:oMathParaPr>
                    <m:oMath xmlns:m="http://schemas.openxmlformats.org/officeDocument/2006/math">
                      <m:r>
                        <a:rPr lang="es-ES" b="0" i="1" smtClean="0">
                          <a:latin typeface="Cambria Math" panose="02040503050406030204" pitchFamily="18" charset="0"/>
                        </a:rPr>
                        <m:t>𝑇</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𝑓</m:t>
                          </m:r>
                        </m:den>
                      </m:f>
                    </m:oMath>
                  </m:oMathPara>
                </a14:m>
                <a:endParaRPr lang="es-ES" dirty="0"/>
              </a:p>
              <a:p>
                <a:pPr marL="285750" indent="-285750">
                  <a:buFont typeface="Arial" panose="020B0604020202020204" pitchFamily="34" charset="0"/>
                  <a:buChar char="•"/>
                </a:pPr>
                <a:r>
                  <a:rPr lang="es-ES" b="1" u="sng" dirty="0">
                    <a:solidFill>
                      <a:srgbClr val="9999FF"/>
                    </a:solidFill>
                  </a:rPr>
                  <a:t>Velocidad de propagación</a:t>
                </a:r>
                <a:r>
                  <a:rPr lang="es-ES" dirty="0"/>
                  <a:t>: Distancia recorrida por la onda en la unidad de tiempo. Sus unidades en el SI son m/s. </a:t>
                </a:r>
                <a14:m>
                  <m:oMath xmlns:m="http://schemas.openxmlformats.org/officeDocument/2006/math">
                    <m:r>
                      <a:rPr lang="es-ES" b="0" i="1" smtClean="0">
                        <a:latin typeface="Cambria Math" panose="02040503050406030204" pitchFamily="18" charset="0"/>
                      </a:rPr>
                      <m:t>𝑣</m:t>
                    </m:r>
                    <m:r>
                      <a:rPr lang="es-ES" b="0" i="1" smtClean="0">
                        <a:latin typeface="Cambria Math" panose="02040503050406030204" pitchFamily="18" charset="0"/>
                      </a:rPr>
                      <m:t>=</m:t>
                    </m:r>
                    <m:r>
                      <a:rPr lang="es-ES" b="0" i="1" smtClean="0">
                        <a:latin typeface="Cambria Math" panose="02040503050406030204" pitchFamily="18" charset="0"/>
                      </a:rPr>
                      <m:t>𝜆</m:t>
                    </m:r>
                    <m:r>
                      <a:rPr lang="es-ES" b="0" i="1" smtClean="0">
                        <a:latin typeface="Cambria Math" panose="02040503050406030204" pitchFamily="18" charset="0"/>
                      </a:rPr>
                      <m:t>⋅</m:t>
                    </m:r>
                    <m:r>
                      <a:rPr lang="es-ES" b="0" i="1" smtClean="0">
                        <a:latin typeface="Cambria Math" panose="02040503050406030204" pitchFamily="18" charset="0"/>
                      </a:rPr>
                      <m:t>𝑓</m:t>
                    </m:r>
                    <m:r>
                      <a:rPr lang="es-ES" b="0" i="1" smtClean="0">
                        <a:latin typeface="Cambria Math" panose="02040503050406030204" pitchFamily="18" charset="0"/>
                      </a:rPr>
                      <m:t> </m:t>
                    </m:r>
                  </m:oMath>
                </a14:m>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u="sng" dirty="0">
                    <a:solidFill>
                      <a:srgbClr val="9999FF"/>
                    </a:solidFill>
                  </a:rPr>
                  <a:t>Amplitud: </a:t>
                </a:r>
                <a:r>
                  <a:rPr lang="es-ES" dirty="0"/>
                  <a:t>diferencia entre el valor máximo de la magnitud objeto de la perturbación en una cresta y el valor cero</a:t>
                </a:r>
              </a:p>
            </p:txBody>
          </p:sp>
        </mc:Choice>
        <mc:Fallback xmlns="">
          <p:sp>
            <p:nvSpPr>
              <p:cNvPr id="3" name="CuadroTexto 2">
                <a:extLst>
                  <a:ext uri="{FF2B5EF4-FFF2-40B4-BE49-F238E27FC236}">
                    <a16:creationId xmlns:a16="http://schemas.microsoft.com/office/drawing/2014/main" id="{BAE4C41B-FDA4-34D7-5B63-34C90B63614D}"/>
                  </a:ext>
                </a:extLst>
              </p:cNvPr>
              <p:cNvSpPr txBox="1">
                <a:spLocks noRot="1" noChangeAspect="1" noMove="1" noResize="1" noEditPoints="1" noAdjustHandles="1" noChangeArrowheads="1" noChangeShapeType="1" noTextEdit="1"/>
              </p:cNvSpPr>
              <p:nvPr/>
            </p:nvSpPr>
            <p:spPr>
              <a:xfrm>
                <a:off x="611560" y="1268760"/>
                <a:ext cx="7620000" cy="5370316"/>
              </a:xfrm>
              <a:prstGeom prst="rect">
                <a:avLst/>
              </a:prstGeom>
              <a:blipFill>
                <a:blip r:embed="rId2"/>
                <a:stretch>
                  <a:fillRect l="-500" t="-472" r="-333" b="-943"/>
                </a:stretch>
              </a:blipFill>
            </p:spPr>
            <p:txBody>
              <a:bodyPr/>
              <a:lstStyle/>
              <a:p>
                <a:r>
                  <a:rPr lang="es-ES">
                    <a:noFill/>
                  </a:rPr>
                  <a:t> </a:t>
                </a:r>
              </a:p>
            </p:txBody>
          </p:sp>
        </mc:Fallback>
      </mc:AlternateContent>
    </p:spTree>
    <p:extLst>
      <p:ext uri="{BB962C8B-B14F-4D97-AF65-F5344CB8AC3E}">
        <p14:creationId xmlns:p14="http://schemas.microsoft.com/office/powerpoint/2010/main" val="2341798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395536" y="125760"/>
            <a:ext cx="7620000" cy="1143000"/>
          </a:xfrm>
        </p:spPr>
        <p:txBody>
          <a:bodyPr/>
          <a:lstStyle/>
          <a:p>
            <a:pPr algn="ctr"/>
            <a:r>
              <a:rPr lang="en-US" sz="4000" dirty="0" err="1"/>
              <a:t>Ondas</a:t>
            </a:r>
            <a:r>
              <a:rPr lang="en-US" sz="4000" dirty="0"/>
              <a:t> </a:t>
            </a:r>
            <a:r>
              <a:rPr lang="en-US" sz="4000" dirty="0" err="1"/>
              <a:t>armónicas</a:t>
            </a:r>
            <a:endParaRPr lang="en-US" sz="4000"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23</a:t>
            </a:fld>
            <a:endParaRPr lang="es-ES"/>
          </a:p>
        </p:txBody>
      </p:sp>
      <p:sp>
        <p:nvSpPr>
          <p:cNvPr id="3" name="CuadroTexto 2">
            <a:extLst>
              <a:ext uri="{FF2B5EF4-FFF2-40B4-BE49-F238E27FC236}">
                <a16:creationId xmlns:a16="http://schemas.microsoft.com/office/drawing/2014/main" id="{BAE4C41B-FDA4-34D7-5B63-34C90B63614D}"/>
              </a:ext>
            </a:extLst>
          </p:cNvPr>
          <p:cNvSpPr txBox="1"/>
          <p:nvPr/>
        </p:nvSpPr>
        <p:spPr>
          <a:xfrm>
            <a:off x="611560" y="1268760"/>
            <a:ext cx="7620000" cy="830997"/>
          </a:xfrm>
          <a:prstGeom prst="rect">
            <a:avLst/>
          </a:prstGeom>
          <a:noFill/>
        </p:spPr>
        <p:txBody>
          <a:bodyPr wrap="square">
            <a:spAutoFit/>
          </a:bodyPr>
          <a:lstStyle/>
          <a:p>
            <a:pPr algn="ctr"/>
            <a:r>
              <a:rPr lang="es-ES" sz="2400" dirty="0"/>
              <a:t>La perturbación transmitida sigue una </a:t>
            </a:r>
            <a:r>
              <a:rPr lang="es-ES" sz="2400" b="1" dirty="0">
                <a:solidFill>
                  <a:srgbClr val="9999FF"/>
                </a:solidFill>
              </a:rPr>
              <a:t>función sinusoidal</a:t>
            </a:r>
            <a:r>
              <a:rPr lang="es-ES" sz="2400" dirty="0"/>
              <a:t> a lo largo del tiempo.</a:t>
            </a:r>
          </a:p>
        </p:txBody>
      </p:sp>
      <p:sp>
        <p:nvSpPr>
          <p:cNvPr id="4" name="CuadroTexto 3">
            <a:extLst>
              <a:ext uri="{FF2B5EF4-FFF2-40B4-BE49-F238E27FC236}">
                <a16:creationId xmlns:a16="http://schemas.microsoft.com/office/drawing/2014/main" id="{4EB34D48-D15D-CD36-C87C-C9B8883EA611}"/>
              </a:ext>
            </a:extLst>
          </p:cNvPr>
          <p:cNvSpPr txBox="1"/>
          <p:nvPr/>
        </p:nvSpPr>
        <p:spPr>
          <a:xfrm>
            <a:off x="611560" y="4941168"/>
            <a:ext cx="7620000" cy="1569660"/>
          </a:xfrm>
          <a:prstGeom prst="rect">
            <a:avLst/>
          </a:prstGeom>
          <a:noFill/>
        </p:spPr>
        <p:txBody>
          <a:bodyPr wrap="square">
            <a:spAutoFit/>
          </a:bodyPr>
          <a:lstStyle/>
          <a:p>
            <a:pPr algn="just"/>
            <a:r>
              <a:rPr lang="es-ES" sz="2400" dirty="0"/>
              <a:t>Cualquier onda puede ser representada como </a:t>
            </a:r>
            <a:r>
              <a:rPr lang="es-ES" sz="2400" b="1" dirty="0">
                <a:solidFill>
                  <a:srgbClr val="9999FF"/>
                </a:solidFill>
              </a:rPr>
              <a:t>combinación de ondas armónicas de diferentes frecuencias y amplitudes</a:t>
            </a:r>
            <a:r>
              <a:rPr lang="es-ES" sz="2400" dirty="0"/>
              <a:t>, lo que facilita el estudio de su comportamiento y sus propiedades físicas.</a:t>
            </a:r>
          </a:p>
        </p:txBody>
      </p:sp>
      <p:pic>
        <p:nvPicPr>
          <p:cNvPr id="4100" name="Picture 4" descr="FisicUS: Características y magnitudes del MVAS (Movimiento armónico simple)">
            <a:extLst>
              <a:ext uri="{FF2B5EF4-FFF2-40B4-BE49-F238E27FC236}">
                <a16:creationId xmlns:a16="http://schemas.microsoft.com/office/drawing/2014/main" id="{1C4C3B24-9E3D-89D9-8B35-F9F5E44EF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581" y="2261212"/>
            <a:ext cx="3427958" cy="251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170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395536" y="125760"/>
            <a:ext cx="7620000" cy="1143000"/>
          </a:xfrm>
        </p:spPr>
        <p:txBody>
          <a:bodyPr/>
          <a:lstStyle/>
          <a:p>
            <a:pPr algn="ctr"/>
            <a:r>
              <a:rPr lang="en-US" sz="4000" dirty="0" err="1"/>
              <a:t>Comportamiento</a:t>
            </a:r>
            <a:r>
              <a:rPr lang="en-US" sz="4000" dirty="0"/>
              <a:t> de las </a:t>
            </a:r>
            <a:r>
              <a:rPr lang="en-US" sz="4000" dirty="0" err="1"/>
              <a:t>ondas</a:t>
            </a:r>
            <a:endParaRPr lang="en-US" sz="4000"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24</a:t>
            </a:fld>
            <a:endParaRPr lang="es-ES"/>
          </a:p>
        </p:txBody>
      </p:sp>
      <p:sp>
        <p:nvSpPr>
          <p:cNvPr id="3" name="CuadroTexto 2">
            <a:extLst>
              <a:ext uri="{FF2B5EF4-FFF2-40B4-BE49-F238E27FC236}">
                <a16:creationId xmlns:a16="http://schemas.microsoft.com/office/drawing/2014/main" id="{BAE4C41B-FDA4-34D7-5B63-34C90B63614D}"/>
              </a:ext>
            </a:extLst>
          </p:cNvPr>
          <p:cNvSpPr txBox="1"/>
          <p:nvPr/>
        </p:nvSpPr>
        <p:spPr>
          <a:xfrm>
            <a:off x="190569" y="1268760"/>
            <a:ext cx="8040991" cy="1200329"/>
          </a:xfrm>
          <a:prstGeom prst="rect">
            <a:avLst/>
          </a:prstGeom>
          <a:noFill/>
        </p:spPr>
        <p:txBody>
          <a:bodyPr wrap="square">
            <a:spAutoFit/>
          </a:bodyPr>
          <a:lstStyle/>
          <a:p>
            <a:pPr algn="ctr"/>
            <a:r>
              <a:rPr lang="es-ES" sz="2400" dirty="0"/>
              <a:t>La interacción de las ondas con el medio en el que se propagan produce diversos efectos que deben ser estudiados para conocer sus implicaciones en radioterapia y diagnóstico por la imagen.</a:t>
            </a:r>
          </a:p>
        </p:txBody>
      </p:sp>
      <p:pic>
        <p:nvPicPr>
          <p:cNvPr id="5124" name="Picture 4" descr="3. Reflexión y refracción | Ondas: fenómenos ondulatorios">
            <a:extLst>
              <a:ext uri="{FF2B5EF4-FFF2-40B4-BE49-F238E27FC236}">
                <a16:creationId xmlns:a16="http://schemas.microsoft.com/office/drawing/2014/main" id="{B5D676A2-5D5B-A670-8061-2A7505290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140969"/>
            <a:ext cx="3743233" cy="29042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DE06FEB2-4EC9-B574-99D9-2455C7C1E2CF}"/>
                  </a:ext>
                </a:extLst>
              </p:cNvPr>
              <p:cNvSpPr txBox="1"/>
              <p:nvPr/>
            </p:nvSpPr>
            <p:spPr>
              <a:xfrm>
                <a:off x="4269021" y="2551837"/>
                <a:ext cx="4191411" cy="3483133"/>
              </a:xfrm>
              <a:prstGeom prst="rect">
                <a:avLst/>
              </a:prstGeom>
              <a:noFill/>
            </p:spPr>
            <p:txBody>
              <a:bodyPr wrap="square">
                <a:spAutoFit/>
              </a:bodyPr>
              <a:lstStyle/>
              <a:p>
                <a:pPr algn="ctr"/>
                <a:r>
                  <a:rPr lang="es-ES" b="1" u="sng" dirty="0">
                    <a:solidFill>
                      <a:srgbClr val="9999FF"/>
                    </a:solidFill>
                  </a:rPr>
                  <a:t>Reflexión: </a:t>
                </a:r>
                <a:r>
                  <a:rPr lang="es-ES" dirty="0"/>
                  <a:t>se produce en una onda al llegar a la interfase entre el medio del que procede y otro de densidad diferente. La onda </a:t>
                </a:r>
                <a:r>
                  <a:rPr lang="es-ES" b="1" dirty="0"/>
                  <a:t>no penetra en el segundo medio</a:t>
                </a:r>
                <a:r>
                  <a:rPr lang="es-ES" dirty="0"/>
                  <a:t> sino que vuelve a aquel por el que se propagaba.  </a:t>
                </a:r>
                <a14:m>
                  <m:oMath xmlns:m="http://schemas.openxmlformats.org/officeDocument/2006/math">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rPr>
                          <m:t>1</m:t>
                        </m:r>
                      </m:sub>
                    </m:sSub>
                    <m:r>
                      <a:rPr lang="es-ES" i="1" smtClean="0">
                        <a:latin typeface="Cambria Math" panose="02040503050406030204" pitchFamily="18" charset="0"/>
                        <a:ea typeface="Cambria Math" panose="02040503050406030204" pitchFamily="18" charset="0"/>
                      </a:rPr>
                      <m:t>=</m:t>
                    </m:r>
                    <m:sSubSup>
                      <m:sSubSupPr>
                        <m:ctrlPr>
                          <a:rPr lang="es-ES" i="1" smtClean="0">
                            <a:latin typeface="Cambria Math" panose="02040503050406030204" pitchFamily="18" charset="0"/>
                            <a:ea typeface="Cambria Math" panose="02040503050406030204" pitchFamily="18" charset="0"/>
                          </a:rPr>
                        </m:ctrlPr>
                      </m:sSubSupPr>
                      <m:e>
                        <m:r>
                          <a:rPr lang="es-ES" i="1" smtClean="0">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ea typeface="Cambria Math" panose="02040503050406030204" pitchFamily="18" charset="0"/>
                          </a:rPr>
                          <m:t>1</m:t>
                        </m:r>
                      </m:sub>
                      <m:sup>
                        <m:r>
                          <a:rPr lang="es-ES" b="0" i="1" smtClean="0">
                            <a:latin typeface="Cambria Math" panose="02040503050406030204" pitchFamily="18" charset="0"/>
                            <a:ea typeface="Cambria Math" panose="02040503050406030204" pitchFamily="18" charset="0"/>
                          </a:rPr>
                          <m:t>′</m:t>
                        </m:r>
                      </m:sup>
                    </m:sSubSup>
                  </m:oMath>
                </a14:m>
                <a:endParaRPr lang="es-ES" baseline="-25000" dirty="0"/>
              </a:p>
              <a:p>
                <a:pPr algn="just"/>
                <a:endParaRPr lang="es-ES" dirty="0"/>
              </a:p>
              <a:p>
                <a:pPr algn="just"/>
                <a:r>
                  <a:rPr lang="es-ES" b="1" u="sng" dirty="0">
                    <a:solidFill>
                      <a:srgbClr val="9999FF"/>
                    </a:solidFill>
                  </a:rPr>
                  <a:t>Refracción:</a:t>
                </a:r>
                <a:r>
                  <a:rPr lang="es-ES" b="1" dirty="0">
                    <a:solidFill>
                      <a:srgbClr val="9999FF"/>
                    </a:solidFill>
                  </a:rPr>
                  <a:t> </a:t>
                </a:r>
                <a:r>
                  <a:rPr lang="es-ES" dirty="0"/>
                  <a:t>se produce al atravesar la interfase entre dos medios de distinta densidad. La onda penetra en el segundo medio pero </a:t>
                </a:r>
                <a:r>
                  <a:rPr lang="es-ES" b="1" dirty="0"/>
                  <a:t>sufre una desviación en la dirección de propagación</a:t>
                </a:r>
                <a:r>
                  <a:rPr lang="es-ES" dirty="0"/>
                  <a:t>.</a:t>
                </a:r>
              </a:p>
            </p:txBody>
          </p:sp>
        </mc:Choice>
        <mc:Fallback xmlns="">
          <p:sp>
            <p:nvSpPr>
              <p:cNvPr id="7" name="CuadroTexto 6">
                <a:extLst>
                  <a:ext uri="{FF2B5EF4-FFF2-40B4-BE49-F238E27FC236}">
                    <a16:creationId xmlns:a16="http://schemas.microsoft.com/office/drawing/2014/main" id="{DE06FEB2-4EC9-B574-99D9-2455C7C1E2CF}"/>
                  </a:ext>
                </a:extLst>
              </p:cNvPr>
              <p:cNvSpPr txBox="1">
                <a:spLocks noRot="1" noChangeAspect="1" noMove="1" noResize="1" noEditPoints="1" noAdjustHandles="1" noChangeArrowheads="1" noChangeShapeType="1" noTextEdit="1"/>
              </p:cNvSpPr>
              <p:nvPr/>
            </p:nvSpPr>
            <p:spPr>
              <a:xfrm>
                <a:off x="4269021" y="2551837"/>
                <a:ext cx="4191411" cy="3483133"/>
              </a:xfrm>
              <a:prstGeom prst="rect">
                <a:avLst/>
              </a:prstGeom>
              <a:blipFill>
                <a:blip r:embed="rId3"/>
                <a:stretch>
                  <a:fillRect l="-1208" t="-1091" r="-211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AFCE7369-CCEB-C93C-4FF3-60451E5F8057}"/>
                  </a:ext>
                </a:extLst>
              </p:cNvPr>
              <p:cNvSpPr txBox="1"/>
              <p:nvPr/>
            </p:nvSpPr>
            <p:spPr>
              <a:xfrm>
                <a:off x="5166353" y="6117718"/>
                <a:ext cx="2396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𝑛</m:t>
                          </m:r>
                        </m:e>
                        <m:sub>
                          <m:r>
                            <a:rPr lang="es-ES" b="0" i="1" smtClean="0">
                              <a:latin typeface="Cambria Math" panose="02040503050406030204" pitchFamily="18" charset="0"/>
                            </a:rPr>
                            <m:t>1</m:t>
                          </m:r>
                        </m:sub>
                      </m:sSub>
                      <m:func>
                        <m:funcPr>
                          <m:ctrlPr>
                            <a:rPr lang="es-ES" b="0" i="1" smtClean="0">
                              <a:latin typeface="Cambria Math" panose="02040503050406030204" pitchFamily="18" charset="0"/>
                            </a:rPr>
                          </m:ctrlPr>
                        </m:funcPr>
                        <m:fName>
                          <m:r>
                            <m:rPr>
                              <m:sty m:val="p"/>
                            </m:rPr>
                            <a:rPr lang="es-ES" b="0" i="0" smtClean="0">
                              <a:latin typeface="Cambria Math" panose="02040503050406030204" pitchFamily="18" charset="0"/>
                            </a:rPr>
                            <m:t>sin</m:t>
                          </m:r>
                        </m:fName>
                        <m:e>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𝜃</m:t>
                                  </m:r>
                                </m:e>
                                <m:sub>
                                  <m:r>
                                    <a:rPr lang="es-ES" b="0" i="1" smtClean="0">
                                      <a:latin typeface="Cambria Math" panose="02040503050406030204" pitchFamily="18" charset="0"/>
                                    </a:rPr>
                                    <m:t>1</m:t>
                                  </m:r>
                                </m:sub>
                              </m:sSub>
                            </m:e>
                          </m:d>
                        </m:e>
                      </m:func>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𝑛</m:t>
                          </m:r>
                        </m:e>
                        <m:sub>
                          <m:r>
                            <a:rPr lang="es-ES" b="0" i="1" smtClean="0">
                              <a:latin typeface="Cambria Math" panose="02040503050406030204" pitchFamily="18" charset="0"/>
                            </a:rPr>
                            <m:t>2</m:t>
                          </m:r>
                        </m:sub>
                      </m:sSub>
                      <m:func>
                        <m:funcPr>
                          <m:ctrlPr>
                            <a:rPr lang="es-ES" i="1">
                              <a:latin typeface="Cambria Math" panose="02040503050406030204" pitchFamily="18" charset="0"/>
                            </a:rPr>
                          </m:ctrlPr>
                        </m:funcPr>
                        <m:fName>
                          <m:r>
                            <m:rPr>
                              <m:sty m:val="p"/>
                            </m:rPr>
                            <a:rPr lang="es-ES">
                              <a:latin typeface="Cambria Math" panose="02040503050406030204" pitchFamily="18" charset="0"/>
                            </a:rPr>
                            <m:t>sin</m:t>
                          </m:r>
                        </m:fName>
                        <m:e>
                          <m:d>
                            <m:dPr>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𝜃</m:t>
                                  </m:r>
                                </m:e>
                                <m:sub>
                                  <m:r>
                                    <a:rPr lang="es-ES" b="0" i="1" smtClean="0">
                                      <a:latin typeface="Cambria Math" panose="02040503050406030204" pitchFamily="18" charset="0"/>
                                    </a:rPr>
                                    <m:t>2</m:t>
                                  </m:r>
                                </m:sub>
                              </m:sSub>
                            </m:e>
                          </m:d>
                        </m:e>
                      </m:func>
                    </m:oMath>
                  </m:oMathPara>
                </a14:m>
                <a:endParaRPr lang="es-ES" dirty="0"/>
              </a:p>
            </p:txBody>
          </p:sp>
        </mc:Choice>
        <mc:Fallback xmlns="">
          <p:sp>
            <p:nvSpPr>
              <p:cNvPr id="9" name="CuadroTexto 8">
                <a:extLst>
                  <a:ext uri="{FF2B5EF4-FFF2-40B4-BE49-F238E27FC236}">
                    <a16:creationId xmlns:a16="http://schemas.microsoft.com/office/drawing/2014/main" id="{AFCE7369-CCEB-C93C-4FF3-60451E5F8057}"/>
                  </a:ext>
                </a:extLst>
              </p:cNvPr>
              <p:cNvSpPr txBox="1">
                <a:spLocks noRot="1" noChangeAspect="1" noMove="1" noResize="1" noEditPoints="1" noAdjustHandles="1" noChangeArrowheads="1" noChangeShapeType="1" noTextEdit="1"/>
              </p:cNvSpPr>
              <p:nvPr/>
            </p:nvSpPr>
            <p:spPr>
              <a:xfrm>
                <a:off x="5166353" y="6117718"/>
                <a:ext cx="2396746" cy="276999"/>
              </a:xfrm>
              <a:prstGeom prst="rect">
                <a:avLst/>
              </a:prstGeom>
              <a:blipFill>
                <a:blip r:embed="rId4"/>
                <a:stretch>
                  <a:fillRect b="-13043"/>
                </a:stretch>
              </a:blipFill>
            </p:spPr>
            <p:txBody>
              <a:bodyPr/>
              <a:lstStyle/>
              <a:p>
                <a:r>
                  <a:rPr lang="es-ES">
                    <a:noFill/>
                  </a:rPr>
                  <a:t> </a:t>
                </a:r>
              </a:p>
            </p:txBody>
          </p:sp>
        </mc:Fallback>
      </mc:AlternateContent>
    </p:spTree>
    <p:extLst>
      <p:ext uri="{BB962C8B-B14F-4D97-AF65-F5344CB8AC3E}">
        <p14:creationId xmlns:p14="http://schemas.microsoft.com/office/powerpoint/2010/main" val="3010097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395536" y="125760"/>
            <a:ext cx="7620000" cy="1143000"/>
          </a:xfrm>
        </p:spPr>
        <p:txBody>
          <a:bodyPr/>
          <a:lstStyle/>
          <a:p>
            <a:pPr algn="ctr"/>
            <a:r>
              <a:rPr lang="en-US" sz="4000" dirty="0" err="1"/>
              <a:t>Comportamiento</a:t>
            </a:r>
            <a:r>
              <a:rPr lang="en-US" sz="4000" dirty="0"/>
              <a:t> de las </a:t>
            </a:r>
            <a:r>
              <a:rPr lang="en-US" sz="4000" dirty="0" err="1"/>
              <a:t>ondas</a:t>
            </a:r>
            <a:endParaRPr lang="en-US" sz="4000"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25</a:t>
            </a:fld>
            <a:endParaRPr lang="es-ES"/>
          </a:p>
        </p:txBody>
      </p:sp>
      <p:sp>
        <p:nvSpPr>
          <p:cNvPr id="7" name="CuadroTexto 6">
            <a:extLst>
              <a:ext uri="{FF2B5EF4-FFF2-40B4-BE49-F238E27FC236}">
                <a16:creationId xmlns:a16="http://schemas.microsoft.com/office/drawing/2014/main" id="{DE06FEB2-4EC9-B574-99D9-2455C7C1E2CF}"/>
              </a:ext>
            </a:extLst>
          </p:cNvPr>
          <p:cNvSpPr txBox="1"/>
          <p:nvPr/>
        </p:nvSpPr>
        <p:spPr>
          <a:xfrm>
            <a:off x="4205536" y="1614026"/>
            <a:ext cx="4191411" cy="1200329"/>
          </a:xfrm>
          <a:prstGeom prst="rect">
            <a:avLst/>
          </a:prstGeom>
          <a:noFill/>
        </p:spPr>
        <p:txBody>
          <a:bodyPr wrap="square">
            <a:spAutoFit/>
          </a:bodyPr>
          <a:lstStyle/>
          <a:p>
            <a:pPr algn="ctr"/>
            <a:r>
              <a:rPr lang="es-ES" b="1" u="sng" dirty="0">
                <a:solidFill>
                  <a:srgbClr val="9999FF"/>
                </a:solidFill>
              </a:rPr>
              <a:t>Polarización:</a:t>
            </a:r>
            <a:r>
              <a:rPr lang="es-ES" b="1" dirty="0">
                <a:solidFill>
                  <a:srgbClr val="9999FF"/>
                </a:solidFill>
              </a:rPr>
              <a:t> </a:t>
            </a:r>
            <a:r>
              <a:rPr lang="es-ES" dirty="0"/>
              <a:t>en este caso </a:t>
            </a:r>
            <a:r>
              <a:rPr lang="es-ES" b="1" dirty="0"/>
              <a:t>la oscilación solo puede darse en una dirección determinada </a:t>
            </a:r>
            <a:r>
              <a:rPr lang="es-ES" dirty="0"/>
              <a:t>del espacio.  </a:t>
            </a:r>
            <a:endParaRPr lang="es-ES" baseline="-25000" dirty="0"/>
          </a:p>
          <a:p>
            <a:pPr algn="just"/>
            <a:endParaRPr lang="es-ES" dirty="0"/>
          </a:p>
        </p:txBody>
      </p:sp>
      <p:pic>
        <p:nvPicPr>
          <p:cNvPr id="6146" name="Picture 2" descr="Experimento sobre polarizacion de la luz">
            <a:extLst>
              <a:ext uri="{FF2B5EF4-FFF2-40B4-BE49-F238E27FC236}">
                <a16:creationId xmlns:a16="http://schemas.microsoft.com/office/drawing/2014/main" id="{5146A41E-1482-E331-B38C-FD337410B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440" y="1259394"/>
            <a:ext cx="3314700" cy="191770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313E7860-398F-28AB-9876-EFCFE9813891}"/>
              </a:ext>
            </a:extLst>
          </p:cNvPr>
          <p:cNvSpPr txBox="1"/>
          <p:nvPr/>
        </p:nvSpPr>
        <p:spPr>
          <a:xfrm>
            <a:off x="380589" y="3453450"/>
            <a:ext cx="8016358" cy="923330"/>
          </a:xfrm>
          <a:prstGeom prst="rect">
            <a:avLst/>
          </a:prstGeom>
          <a:noFill/>
        </p:spPr>
        <p:txBody>
          <a:bodyPr wrap="square">
            <a:spAutoFit/>
          </a:bodyPr>
          <a:lstStyle/>
          <a:p>
            <a:pPr algn="ctr"/>
            <a:r>
              <a:rPr lang="es-ES" b="1" u="sng" dirty="0">
                <a:solidFill>
                  <a:srgbClr val="9999FF"/>
                </a:solidFill>
              </a:rPr>
              <a:t>Interferencia</a:t>
            </a:r>
            <a:r>
              <a:rPr lang="es-ES" b="1" dirty="0">
                <a:solidFill>
                  <a:srgbClr val="9999FF"/>
                </a:solidFill>
              </a:rPr>
              <a:t>: </a:t>
            </a:r>
            <a:r>
              <a:rPr lang="es-ES" dirty="0"/>
              <a:t>se produce al coincidir dos ondas en el mismo punto del espacio. La perturbación es la suma algebraica de las dos oscilaciones en cada instante de tiempo.</a:t>
            </a:r>
            <a:endParaRPr lang="es-ES" baseline="-25000" dirty="0"/>
          </a:p>
          <a:p>
            <a:pPr algn="just"/>
            <a:endParaRPr lang="es-ES" dirty="0"/>
          </a:p>
        </p:txBody>
      </p:sp>
      <p:pic>
        <p:nvPicPr>
          <p:cNvPr id="6148" name="Picture 4" descr="DIFRACCIÓN E INTERFERENCIA DE ONDAS - Curso para la UNAM">
            <a:extLst>
              <a:ext uri="{FF2B5EF4-FFF2-40B4-BE49-F238E27FC236}">
                <a16:creationId xmlns:a16="http://schemas.microsoft.com/office/drawing/2014/main" id="{B75C86E1-1561-4CEC-87DB-C3E0736E9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2110" y="4534560"/>
            <a:ext cx="3541131" cy="202691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26D7B45-20BF-5403-1CA2-222DF787B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065" y="4310728"/>
            <a:ext cx="2690569" cy="242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70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395536" y="125760"/>
            <a:ext cx="7620000" cy="1143000"/>
          </a:xfrm>
        </p:spPr>
        <p:txBody>
          <a:bodyPr/>
          <a:lstStyle/>
          <a:p>
            <a:pPr algn="ctr"/>
            <a:r>
              <a:rPr lang="en-US" sz="4000" dirty="0" err="1"/>
              <a:t>Radiación</a:t>
            </a:r>
            <a:r>
              <a:rPr lang="en-US" sz="4000" dirty="0"/>
              <a:t> </a:t>
            </a:r>
            <a:r>
              <a:rPr lang="en-US" sz="4000" dirty="0" err="1"/>
              <a:t>electromagnética</a:t>
            </a:r>
            <a:endParaRPr lang="en-US" sz="4000"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26</a:t>
            </a:fld>
            <a:endParaRPr lang="es-ES"/>
          </a:p>
        </p:txBody>
      </p:sp>
      <p:pic>
        <p:nvPicPr>
          <p:cNvPr id="3" name="Picture 5">
            <a:extLst>
              <a:ext uri="{FF2B5EF4-FFF2-40B4-BE49-F238E27FC236}">
                <a16:creationId xmlns:a16="http://schemas.microsoft.com/office/drawing/2014/main" id="{F421B126-3C8A-9D47-BDC7-216F312B2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2" y="1364762"/>
            <a:ext cx="5334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3841099C-BC6C-F101-3312-10F134277694}"/>
              </a:ext>
            </a:extLst>
          </p:cNvPr>
          <p:cNvSpPr>
            <a:spLocks noChangeArrowheads="1"/>
          </p:cNvSpPr>
          <p:nvPr/>
        </p:nvSpPr>
        <p:spPr bwMode="auto">
          <a:xfrm>
            <a:off x="3052762" y="1341611"/>
            <a:ext cx="54102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70000"/>
              </a:lnSpc>
              <a:spcBef>
                <a:spcPct val="0"/>
              </a:spcBef>
              <a:buFontTx/>
              <a:buNone/>
            </a:pPr>
            <a:r>
              <a:rPr lang="es-ES_tradnl" altLang="es-ES_tradnl" sz="2000" b="1" dirty="0">
                <a:latin typeface="AvantGarde Bk BT" pitchFamily="34" charset="0"/>
              </a:rPr>
              <a:t>Dos campos:</a:t>
            </a:r>
            <a:r>
              <a:rPr lang="es-ES_tradnl" altLang="es-ES_tradnl" sz="2000" dirty="0">
                <a:latin typeface="AvantGarde Bk BT" pitchFamily="34" charset="0"/>
              </a:rPr>
              <a:t> </a:t>
            </a:r>
            <a:r>
              <a:rPr lang="es-ES_tradnl" altLang="es-ES_tradnl" sz="2000" b="1" dirty="0">
                <a:solidFill>
                  <a:srgbClr val="990000"/>
                </a:solidFill>
                <a:latin typeface="AvantGarde Bk BT" pitchFamily="34" charset="0"/>
              </a:rPr>
              <a:t>eléctrico </a:t>
            </a:r>
            <a:r>
              <a:rPr lang="es-ES_tradnl" altLang="es-ES_tradnl" sz="2000" dirty="0">
                <a:solidFill>
                  <a:srgbClr val="990000"/>
                </a:solidFill>
                <a:latin typeface="AvantGarde Bk BT" pitchFamily="34" charset="0"/>
              </a:rPr>
              <a:t> y </a:t>
            </a:r>
            <a:r>
              <a:rPr lang="es-ES_tradnl" altLang="es-ES_tradnl" sz="2000" b="1" dirty="0">
                <a:solidFill>
                  <a:srgbClr val="990000"/>
                </a:solidFill>
                <a:latin typeface="AvantGarde Bk BT" pitchFamily="34" charset="0"/>
              </a:rPr>
              <a:t>magnético</a:t>
            </a:r>
          </a:p>
          <a:p>
            <a:pPr>
              <a:lnSpc>
                <a:spcPct val="70000"/>
              </a:lnSpc>
              <a:spcBef>
                <a:spcPct val="0"/>
              </a:spcBef>
              <a:buFontTx/>
              <a:buNone/>
            </a:pPr>
            <a:endParaRPr lang="es-ES_tradnl" altLang="es-ES_tradnl" sz="2000" dirty="0">
              <a:latin typeface="Times New Roman" panose="02020603050405020304" pitchFamily="18" charset="0"/>
            </a:endParaRPr>
          </a:p>
          <a:p>
            <a:pPr>
              <a:lnSpc>
                <a:spcPct val="70000"/>
              </a:lnSpc>
              <a:spcBef>
                <a:spcPct val="0"/>
              </a:spcBef>
              <a:buFontTx/>
              <a:buNone/>
            </a:pPr>
            <a:r>
              <a:rPr lang="es-ES_tradnl" altLang="es-ES_tradnl" sz="2000" dirty="0">
                <a:latin typeface="Times New Roman" panose="02020603050405020304" pitchFamily="18" charset="0"/>
              </a:rPr>
              <a:t>	</a:t>
            </a:r>
            <a:r>
              <a:rPr lang="es-ES_tradnl" altLang="es-ES_tradnl" sz="2000" b="1" dirty="0">
                <a:latin typeface="Times New Roman" panose="02020603050405020304" pitchFamily="18" charset="0"/>
              </a:rPr>
              <a:t>*</a:t>
            </a:r>
            <a:r>
              <a:rPr lang="es-ES_tradnl" altLang="es-ES_tradnl" sz="2000" dirty="0">
                <a:latin typeface="Times New Roman" panose="02020603050405020304" pitchFamily="18" charset="0"/>
              </a:rPr>
              <a:t> </a:t>
            </a:r>
            <a:r>
              <a:rPr lang="es-ES_tradnl" altLang="es-ES_tradnl" sz="2000" dirty="0">
                <a:latin typeface="AvantGarde Bk BT" pitchFamily="34" charset="0"/>
              </a:rPr>
              <a:t>se engendran secuencialmente por 	   inducción </a:t>
            </a:r>
          </a:p>
          <a:p>
            <a:pPr>
              <a:lnSpc>
                <a:spcPct val="70000"/>
              </a:lnSpc>
              <a:spcBef>
                <a:spcPct val="0"/>
              </a:spcBef>
              <a:buFontTx/>
              <a:buNone/>
            </a:pPr>
            <a:endParaRPr lang="es-ES_tradnl" altLang="es-ES_tradnl" sz="2000" dirty="0">
              <a:latin typeface="AvantGarde Bk BT" pitchFamily="34" charset="0"/>
            </a:endParaRPr>
          </a:p>
          <a:p>
            <a:pPr>
              <a:lnSpc>
                <a:spcPct val="70000"/>
              </a:lnSpc>
              <a:spcBef>
                <a:spcPct val="0"/>
              </a:spcBef>
              <a:buFontTx/>
              <a:buNone/>
            </a:pPr>
            <a:r>
              <a:rPr lang="es-ES_tradnl" altLang="es-ES_tradnl" sz="2000" b="1" dirty="0">
                <a:latin typeface="AvantGarde Bk BT" pitchFamily="34" charset="0"/>
              </a:rPr>
              <a:t>	* </a:t>
            </a:r>
            <a:r>
              <a:rPr lang="es-ES_tradnl" altLang="es-ES_tradnl" sz="2000" dirty="0">
                <a:latin typeface="AvantGarde Bk BT" pitchFamily="34" charset="0"/>
              </a:rPr>
              <a:t>planos de propagación perpendiculares</a:t>
            </a:r>
            <a:r>
              <a:rPr lang="es-ES_tradnl" altLang="es-ES_tradnl" sz="2000" dirty="0">
                <a:latin typeface="Times New Roman" panose="02020603050405020304" pitchFamily="18" charset="0"/>
              </a:rPr>
              <a:t>. </a:t>
            </a:r>
          </a:p>
        </p:txBody>
      </p:sp>
      <p:sp>
        <p:nvSpPr>
          <p:cNvPr id="5" name="Rectangle 7">
            <a:extLst>
              <a:ext uri="{FF2B5EF4-FFF2-40B4-BE49-F238E27FC236}">
                <a16:creationId xmlns:a16="http://schemas.microsoft.com/office/drawing/2014/main" id="{66454E64-E51D-E845-44FE-9B50D075A4F3}"/>
              </a:ext>
            </a:extLst>
          </p:cNvPr>
          <p:cNvSpPr>
            <a:spLocks noChangeArrowheads="1"/>
          </p:cNvSpPr>
          <p:nvPr/>
        </p:nvSpPr>
        <p:spPr bwMode="auto">
          <a:xfrm>
            <a:off x="571500" y="5586413"/>
            <a:ext cx="7848600" cy="7080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a:lnSpc>
                <a:spcPct val="100000"/>
              </a:lnSpc>
              <a:spcBef>
                <a:spcPct val="0"/>
              </a:spcBef>
              <a:buFontTx/>
              <a:buNone/>
            </a:pPr>
            <a:r>
              <a:rPr lang="es-ES_tradnl" altLang="es-ES_tradnl" sz="2000">
                <a:latin typeface="AvantGarde Bk BT" pitchFamily="34" charset="0"/>
              </a:rPr>
              <a:t>La </a:t>
            </a:r>
            <a:r>
              <a:rPr lang="es-ES_tradnl" altLang="es-ES_tradnl" sz="2000" b="1" i="1">
                <a:latin typeface="AvantGarde Bk BT" pitchFamily="34" charset="0"/>
              </a:rPr>
              <a:t>velocidad de propagación en el vacío</a:t>
            </a:r>
            <a:r>
              <a:rPr lang="es-ES_tradnl" altLang="es-ES_tradnl" sz="2000">
                <a:latin typeface="AvantGarde Bk BT" pitchFamily="34" charset="0"/>
              </a:rPr>
              <a:t> de tales ondas, </a:t>
            </a:r>
            <a:r>
              <a:rPr lang="es-ES_tradnl" altLang="es-ES_tradnl" sz="2000" b="1">
                <a:latin typeface="AvantGarde Bk BT" pitchFamily="34" charset="0"/>
              </a:rPr>
              <a:t>c</a:t>
            </a:r>
            <a:r>
              <a:rPr lang="es-ES_tradnl" altLang="es-ES_tradnl" sz="2000">
                <a:latin typeface="AvantGarde Bk BT" pitchFamily="34" charset="0"/>
              </a:rPr>
              <a:t>, es una constante fundamental, cuyo valor es aproximadamente: </a:t>
            </a:r>
            <a:r>
              <a:rPr lang="en-US" altLang="es-ES_tradnl" sz="2000" b="1">
                <a:solidFill>
                  <a:srgbClr val="000000"/>
                </a:solidFill>
                <a:latin typeface="AvantGarde Bk BT" pitchFamily="34" charset="0"/>
              </a:rPr>
              <a:t>c = 3 x 10</a:t>
            </a:r>
            <a:r>
              <a:rPr lang="en-US" altLang="es-ES_tradnl" sz="2000" b="1" baseline="30000">
                <a:solidFill>
                  <a:srgbClr val="000000"/>
                </a:solidFill>
                <a:latin typeface="AvantGarde Bk BT" pitchFamily="34" charset="0"/>
              </a:rPr>
              <a:t>8</a:t>
            </a:r>
            <a:r>
              <a:rPr lang="en-US" altLang="es-ES_tradnl" sz="2000" b="1">
                <a:solidFill>
                  <a:srgbClr val="000000"/>
                </a:solidFill>
                <a:latin typeface="AvantGarde Bk BT" pitchFamily="34" charset="0"/>
              </a:rPr>
              <a:t> m/s</a:t>
            </a:r>
            <a:r>
              <a:rPr lang="en-US" altLang="es-ES_tradnl" sz="2000">
                <a:solidFill>
                  <a:srgbClr val="000000"/>
                </a:solidFill>
                <a:latin typeface="AvantGarde Bk BT" pitchFamily="34" charset="0"/>
              </a:rPr>
              <a:t> </a:t>
            </a:r>
            <a:endParaRPr lang="en-US" altLang="es-ES_tradnl" sz="2000">
              <a:latin typeface="AvantGarde Bk BT" pitchFamily="34" charset="0"/>
            </a:endParaRPr>
          </a:p>
        </p:txBody>
      </p:sp>
      <p:graphicFrame>
        <p:nvGraphicFramePr>
          <p:cNvPr id="6" name="Object 8">
            <a:extLst>
              <a:ext uri="{FF2B5EF4-FFF2-40B4-BE49-F238E27FC236}">
                <a16:creationId xmlns:a16="http://schemas.microsoft.com/office/drawing/2014/main" id="{E8C8F125-88DC-7241-A884-C4160207576F}"/>
              </a:ext>
            </a:extLst>
          </p:cNvPr>
          <p:cNvGraphicFramePr>
            <a:graphicFrameLocks noChangeAspect="1"/>
          </p:cNvGraphicFramePr>
          <p:nvPr>
            <p:extLst>
              <p:ext uri="{D42A27DB-BD31-4B8C-83A1-F6EECF244321}">
                <p14:modId xmlns:p14="http://schemas.microsoft.com/office/powerpoint/2010/main" val="3430765604"/>
              </p:ext>
            </p:extLst>
          </p:nvPr>
        </p:nvGraphicFramePr>
        <p:xfrm>
          <a:off x="5580112" y="3058187"/>
          <a:ext cx="2514600" cy="1041400"/>
        </p:xfrm>
        <a:graphic>
          <a:graphicData uri="http://schemas.openxmlformats.org/presentationml/2006/ole">
            <mc:AlternateContent xmlns:mc="http://schemas.openxmlformats.org/markup-compatibility/2006">
              <mc:Choice xmlns:v="urn:schemas-microsoft-com:vml" Requires="v">
                <p:oleObj r:id="rId3" imgW="21653500" imgH="9067800" progId="Equation.3">
                  <p:embed/>
                </p:oleObj>
              </mc:Choice>
              <mc:Fallback>
                <p:oleObj r:id="rId3" imgW="21653500" imgH="9067800" progId="Equation.3">
                  <p:embed/>
                  <p:pic>
                    <p:nvPicPr>
                      <p:cNvPr id="34823" name="Object 8">
                        <a:extLst>
                          <a:ext uri="{FF2B5EF4-FFF2-40B4-BE49-F238E27FC236}">
                            <a16:creationId xmlns:a16="http://schemas.microsoft.com/office/drawing/2014/main" id="{9F9C46F3-18EA-8D41-9E09-1A71330A99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3058187"/>
                        <a:ext cx="2514600" cy="1041400"/>
                      </a:xfrm>
                      <a:prstGeom prst="rect">
                        <a:avLst/>
                      </a:prstGeom>
                      <a:solidFill>
                        <a:srgbClr val="FFC000"/>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2018938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395536" y="125760"/>
            <a:ext cx="7620000" cy="1143000"/>
          </a:xfrm>
        </p:spPr>
        <p:txBody>
          <a:bodyPr/>
          <a:lstStyle/>
          <a:p>
            <a:pPr algn="ctr"/>
            <a:r>
              <a:rPr lang="en-US" sz="4000" dirty="0" err="1"/>
              <a:t>Radiación</a:t>
            </a:r>
            <a:r>
              <a:rPr lang="en-US" sz="4000" dirty="0"/>
              <a:t> </a:t>
            </a:r>
            <a:r>
              <a:rPr lang="en-US" sz="4000" dirty="0" err="1"/>
              <a:t>electromagnética</a:t>
            </a:r>
            <a:endParaRPr lang="en-US" sz="4000"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27</a:t>
            </a:fld>
            <a:endParaRPr lang="es-ES"/>
          </a:p>
        </p:txBody>
      </p:sp>
      <p:sp>
        <p:nvSpPr>
          <p:cNvPr id="2" name="Rectangle 3">
            <a:extLst>
              <a:ext uri="{FF2B5EF4-FFF2-40B4-BE49-F238E27FC236}">
                <a16:creationId xmlns:a16="http://schemas.microsoft.com/office/drawing/2014/main" id="{92E93117-B233-4CBF-5E26-F718FB3C2712}"/>
              </a:ext>
            </a:extLst>
          </p:cNvPr>
          <p:cNvSpPr>
            <a:spLocks noChangeArrowheads="1"/>
          </p:cNvSpPr>
          <p:nvPr/>
        </p:nvSpPr>
        <p:spPr bwMode="auto">
          <a:xfrm>
            <a:off x="1807369" y="1196198"/>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lnSpc>
                <a:spcPct val="100000"/>
              </a:lnSpc>
              <a:spcBef>
                <a:spcPct val="0"/>
              </a:spcBef>
              <a:buFontTx/>
              <a:buNone/>
            </a:pPr>
            <a:r>
              <a:rPr lang="es-ES_tradnl" altLang="es-ES_tradnl" sz="2400" b="1" i="1" dirty="0">
                <a:solidFill>
                  <a:srgbClr val="000000"/>
                </a:solidFill>
                <a:latin typeface="AvantGarde Bk BT" pitchFamily="34" charset="0"/>
              </a:rPr>
              <a:t>fotones</a:t>
            </a:r>
            <a:r>
              <a:rPr lang="es-ES_tradnl" altLang="es-ES_tradnl" sz="2400" dirty="0">
                <a:solidFill>
                  <a:srgbClr val="000000"/>
                </a:solidFill>
                <a:latin typeface="AvantGarde Bk BT" pitchFamily="34" charset="0"/>
              </a:rPr>
              <a:t> o </a:t>
            </a:r>
            <a:r>
              <a:rPr lang="es-ES_tradnl" altLang="es-ES_tradnl" sz="2400" b="1" i="1" dirty="0">
                <a:solidFill>
                  <a:srgbClr val="000000"/>
                </a:solidFill>
                <a:latin typeface="AvantGarde Bk BT" pitchFamily="34" charset="0"/>
              </a:rPr>
              <a:t>cuantos de radiación</a:t>
            </a:r>
            <a:r>
              <a:rPr lang="es-ES_tradnl" altLang="es-ES_tradnl" sz="2400" dirty="0">
                <a:latin typeface="AvantGarde Bk BT" pitchFamily="34" charset="0"/>
              </a:rPr>
              <a:t> </a:t>
            </a:r>
          </a:p>
        </p:txBody>
      </p:sp>
      <p:graphicFrame>
        <p:nvGraphicFramePr>
          <p:cNvPr id="7" name="Object 5">
            <a:extLst>
              <a:ext uri="{FF2B5EF4-FFF2-40B4-BE49-F238E27FC236}">
                <a16:creationId xmlns:a16="http://schemas.microsoft.com/office/drawing/2014/main" id="{7E22D815-C129-57A1-A2B2-08D0E60E00F0}"/>
              </a:ext>
            </a:extLst>
          </p:cNvPr>
          <p:cNvGraphicFramePr>
            <a:graphicFrameLocks noChangeAspect="1"/>
          </p:cNvGraphicFramePr>
          <p:nvPr/>
        </p:nvGraphicFramePr>
        <p:xfrm>
          <a:off x="3065463" y="1979613"/>
          <a:ext cx="2514600" cy="1041400"/>
        </p:xfrm>
        <a:graphic>
          <a:graphicData uri="http://schemas.openxmlformats.org/presentationml/2006/ole">
            <mc:AlternateContent xmlns:mc="http://schemas.openxmlformats.org/markup-compatibility/2006">
              <mc:Choice xmlns:v="urn:schemas-microsoft-com:vml" Requires="v">
                <p:oleObj r:id="rId2" imgW="21653500" imgH="9067800" progId="Equation.3">
                  <p:embed/>
                </p:oleObj>
              </mc:Choice>
              <mc:Fallback>
                <p:oleObj r:id="rId2" imgW="21653500" imgH="9067800" progId="Equation.3">
                  <p:embed/>
                  <p:pic>
                    <p:nvPicPr>
                      <p:cNvPr id="35844" name="Object 5">
                        <a:extLst>
                          <a:ext uri="{FF2B5EF4-FFF2-40B4-BE49-F238E27FC236}">
                            <a16:creationId xmlns:a16="http://schemas.microsoft.com/office/drawing/2014/main" id="{126D58ED-2C67-0445-B327-278AF5F05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463" y="1979613"/>
                        <a:ext cx="2514600" cy="1041400"/>
                      </a:xfrm>
                      <a:prstGeom prst="rect">
                        <a:avLst/>
                      </a:prstGeom>
                      <a:solidFill>
                        <a:srgbClr val="FFC000"/>
                      </a:solidFill>
                      <a:ln w="9525">
                        <a:solidFill>
                          <a:schemeClr val="tx1"/>
                        </a:solidFill>
                        <a:miter lim="800000"/>
                        <a:headEnd/>
                        <a:tailEnd/>
                      </a:ln>
                    </p:spPr>
                  </p:pic>
                </p:oleObj>
              </mc:Fallback>
            </mc:AlternateContent>
          </a:graphicData>
        </a:graphic>
      </p:graphicFrame>
      <p:sp>
        <p:nvSpPr>
          <p:cNvPr id="9" name="Rectangle 6">
            <a:extLst>
              <a:ext uri="{FF2B5EF4-FFF2-40B4-BE49-F238E27FC236}">
                <a16:creationId xmlns:a16="http://schemas.microsoft.com/office/drawing/2014/main" id="{8AFBE393-41AB-E877-A26B-20269D28D386}"/>
              </a:ext>
            </a:extLst>
          </p:cNvPr>
          <p:cNvSpPr>
            <a:spLocks noChangeArrowheads="1"/>
          </p:cNvSpPr>
          <p:nvPr/>
        </p:nvSpPr>
        <p:spPr bwMode="auto">
          <a:xfrm>
            <a:off x="1697038" y="4365625"/>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s-ES_tradnl" sz="2400" b="1" dirty="0">
                <a:solidFill>
                  <a:srgbClr val="000000"/>
                </a:solidFill>
                <a:latin typeface="AvantGarde Bk BT" pitchFamily="34" charset="0"/>
              </a:rPr>
              <a:t>h = 6,626 · 10</a:t>
            </a:r>
            <a:r>
              <a:rPr lang="en-US" altLang="es-ES_tradnl" sz="2400" b="1" baseline="30000" dirty="0">
                <a:solidFill>
                  <a:srgbClr val="000000"/>
                </a:solidFill>
                <a:latin typeface="AvantGarde Bk BT" pitchFamily="34" charset="0"/>
              </a:rPr>
              <a:t>-34</a:t>
            </a:r>
            <a:r>
              <a:rPr lang="en-US" altLang="es-ES_tradnl" sz="2400" b="1" dirty="0">
                <a:solidFill>
                  <a:srgbClr val="000000"/>
                </a:solidFill>
                <a:latin typeface="AvantGarde Bk BT" pitchFamily="34" charset="0"/>
              </a:rPr>
              <a:t> J · s = 4,136 · 10</a:t>
            </a:r>
            <a:r>
              <a:rPr lang="en-US" altLang="es-ES_tradnl" sz="2400" b="1" baseline="30000" dirty="0">
                <a:solidFill>
                  <a:srgbClr val="000000"/>
                </a:solidFill>
                <a:latin typeface="AvantGarde Bk BT" pitchFamily="34" charset="0"/>
              </a:rPr>
              <a:t>-15</a:t>
            </a:r>
            <a:r>
              <a:rPr lang="en-US" altLang="es-ES_tradnl" sz="2400" b="1" dirty="0">
                <a:solidFill>
                  <a:srgbClr val="000000"/>
                </a:solidFill>
                <a:latin typeface="AvantGarde Bk BT" pitchFamily="34" charset="0"/>
              </a:rPr>
              <a:t> eV · s</a:t>
            </a:r>
            <a:r>
              <a:rPr lang="es-ES_tradnl" altLang="es-ES_tradnl" sz="2400" dirty="0">
                <a:latin typeface="AvantGarde Bk BT" pitchFamily="34" charset="0"/>
              </a:rPr>
              <a:t> </a:t>
            </a:r>
          </a:p>
        </p:txBody>
      </p:sp>
      <p:sp>
        <p:nvSpPr>
          <p:cNvPr id="10" name="Text Box 7">
            <a:extLst>
              <a:ext uri="{FF2B5EF4-FFF2-40B4-BE49-F238E27FC236}">
                <a16:creationId xmlns:a16="http://schemas.microsoft.com/office/drawing/2014/main" id="{95CA43AB-A4AB-0A09-74DF-F6F81ED4412C}"/>
              </a:ext>
            </a:extLst>
          </p:cNvPr>
          <p:cNvSpPr txBox="1">
            <a:spLocks noChangeArrowheads="1"/>
          </p:cNvSpPr>
          <p:nvPr/>
        </p:nvSpPr>
        <p:spPr bwMode="auto">
          <a:xfrm>
            <a:off x="850900" y="3375025"/>
            <a:ext cx="694213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a:lnSpc>
                <a:spcPct val="100000"/>
              </a:lnSpc>
              <a:spcBef>
                <a:spcPct val="50000"/>
              </a:spcBef>
              <a:buFontTx/>
              <a:buNone/>
            </a:pPr>
            <a:r>
              <a:rPr lang="es-ES" altLang="es-ES_tradnl" sz="2200">
                <a:latin typeface="AvantGarde Bk BT" pitchFamily="34" charset="0"/>
              </a:rPr>
              <a:t>La </a:t>
            </a:r>
            <a:r>
              <a:rPr lang="es-ES" altLang="es-ES_tradnl" sz="2200" b="1">
                <a:solidFill>
                  <a:srgbClr val="990000"/>
                </a:solidFill>
                <a:latin typeface="AvantGarde Bk BT" pitchFamily="34" charset="0"/>
              </a:rPr>
              <a:t>energía</a:t>
            </a:r>
            <a:r>
              <a:rPr lang="es-ES" altLang="es-ES_tradnl" sz="2200">
                <a:latin typeface="AvantGarde Bk BT" pitchFamily="34" charset="0"/>
              </a:rPr>
              <a:t> que transporta un fotón es </a:t>
            </a:r>
            <a:r>
              <a:rPr lang="es-ES" altLang="es-ES_tradnl" sz="2200" b="1">
                <a:latin typeface="AvantGarde Bk BT" pitchFamily="34" charset="0"/>
              </a:rPr>
              <a:t>proporcional</a:t>
            </a:r>
            <a:r>
              <a:rPr lang="es-ES" altLang="es-ES_tradnl" sz="2200">
                <a:latin typeface="AvantGarde Bk BT" pitchFamily="34" charset="0"/>
              </a:rPr>
              <a:t> a la </a:t>
            </a:r>
            <a:r>
              <a:rPr lang="es-ES" altLang="es-ES_tradnl" sz="2200" b="1">
                <a:solidFill>
                  <a:srgbClr val="000099"/>
                </a:solidFill>
                <a:latin typeface="AvantGarde Bk BT" pitchFamily="34" charset="0"/>
              </a:rPr>
              <a:t>frecuencia</a:t>
            </a:r>
            <a:r>
              <a:rPr lang="es-ES" altLang="es-ES_tradnl" sz="2200">
                <a:latin typeface="AvantGarde Bk BT" pitchFamily="34" charset="0"/>
              </a:rPr>
              <a:t> de la onda asociada.</a:t>
            </a:r>
          </a:p>
        </p:txBody>
      </p:sp>
      <p:pic>
        <p:nvPicPr>
          <p:cNvPr id="11" name="Picture 8">
            <a:extLst>
              <a:ext uri="{FF2B5EF4-FFF2-40B4-BE49-F238E27FC236}">
                <a16:creationId xmlns:a16="http://schemas.microsoft.com/office/drawing/2014/main" id="{C68789B6-6963-0876-496D-DB43C8E2B2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33" y="5324459"/>
            <a:ext cx="7020272" cy="554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9540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395536" y="125760"/>
            <a:ext cx="7620000" cy="1143000"/>
          </a:xfrm>
        </p:spPr>
        <p:txBody>
          <a:bodyPr/>
          <a:lstStyle/>
          <a:p>
            <a:pPr algn="ctr"/>
            <a:r>
              <a:rPr lang="en-US" sz="4000" dirty="0"/>
              <a:t>El </a:t>
            </a:r>
            <a:r>
              <a:rPr lang="en-US" sz="4000" dirty="0" err="1"/>
              <a:t>Espectro</a:t>
            </a:r>
            <a:r>
              <a:rPr lang="en-US" sz="4000" dirty="0"/>
              <a:t> </a:t>
            </a:r>
            <a:r>
              <a:rPr lang="en-US" sz="4000" dirty="0" err="1"/>
              <a:t>Electromagnético</a:t>
            </a:r>
            <a:endParaRPr lang="en-US" sz="4000"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28</a:t>
            </a:fld>
            <a:endParaRPr lang="es-ES"/>
          </a:p>
        </p:txBody>
      </p:sp>
      <p:sp>
        <p:nvSpPr>
          <p:cNvPr id="3" name="Text Box 4">
            <a:extLst>
              <a:ext uri="{FF2B5EF4-FFF2-40B4-BE49-F238E27FC236}">
                <a16:creationId xmlns:a16="http://schemas.microsoft.com/office/drawing/2014/main" id="{15F9ADF0-2606-539D-0734-0518D6167719}"/>
              </a:ext>
            </a:extLst>
          </p:cNvPr>
          <p:cNvSpPr txBox="1">
            <a:spLocks noChangeArrowheads="1"/>
          </p:cNvSpPr>
          <p:nvPr/>
        </p:nvSpPr>
        <p:spPr bwMode="auto">
          <a:xfrm>
            <a:off x="290203" y="1780257"/>
            <a:ext cx="8458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50000"/>
              </a:spcBef>
              <a:buFontTx/>
              <a:buNone/>
            </a:pPr>
            <a:r>
              <a:rPr lang="es-ES" altLang="es-ES_tradnl" sz="1600" dirty="0">
                <a:latin typeface="AvantGarde Bk BT" pitchFamily="34" charset="0"/>
              </a:rPr>
              <a:t>A mayor energía de los fotones mayor frecuencia de la onda. Viajan a la velocidad de la luz.</a:t>
            </a:r>
          </a:p>
        </p:txBody>
      </p:sp>
      <p:sp>
        <p:nvSpPr>
          <p:cNvPr id="4" name="Text Box 5">
            <a:extLst>
              <a:ext uri="{FF2B5EF4-FFF2-40B4-BE49-F238E27FC236}">
                <a16:creationId xmlns:a16="http://schemas.microsoft.com/office/drawing/2014/main" id="{F3F61DCD-F396-1C53-82B0-83BD38D27A7D}"/>
              </a:ext>
            </a:extLst>
          </p:cNvPr>
          <p:cNvSpPr txBox="1">
            <a:spLocks noChangeArrowheads="1"/>
          </p:cNvSpPr>
          <p:nvPr/>
        </p:nvSpPr>
        <p:spPr bwMode="auto">
          <a:xfrm>
            <a:off x="5081085" y="3569162"/>
            <a:ext cx="3378200" cy="1938338"/>
          </a:xfrm>
          <a:prstGeom prst="rect">
            <a:avLst/>
          </a:prstGeom>
          <a:solidFill>
            <a:schemeClr val="hlink"/>
          </a:solidFill>
          <a:ln w="9525">
            <a:solidFill>
              <a:schemeClr val="tx1"/>
            </a:solidFill>
            <a:miter lim="800000"/>
            <a:headEnd/>
            <a:tailEnd/>
          </a:ln>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a:lnSpc>
                <a:spcPct val="100000"/>
              </a:lnSpc>
              <a:spcBef>
                <a:spcPct val="50000"/>
              </a:spcBef>
              <a:buFontTx/>
              <a:buNone/>
            </a:pPr>
            <a:r>
              <a:rPr lang="es-ES" altLang="es-ES_tradnl" sz="1500" dirty="0">
                <a:latin typeface="AvantGarde Bk BT" pitchFamily="34" charset="0"/>
              </a:rPr>
              <a:t>Órdenes de magnitud de </a:t>
            </a:r>
            <a:r>
              <a:rPr lang="es-ES" altLang="es-ES_tradnl" sz="1500" b="1" dirty="0">
                <a:solidFill>
                  <a:srgbClr val="990000"/>
                </a:solidFill>
                <a:latin typeface="AvantGarde Bk BT" pitchFamily="34" charset="0"/>
              </a:rPr>
              <a:t>la energía</a:t>
            </a:r>
            <a:r>
              <a:rPr lang="es-ES" altLang="es-ES_tradnl" sz="1500" dirty="0">
                <a:solidFill>
                  <a:srgbClr val="990000"/>
                </a:solidFill>
                <a:latin typeface="AvantGarde Bk BT" pitchFamily="34" charset="0"/>
              </a:rPr>
              <a:t> </a:t>
            </a:r>
            <a:r>
              <a:rPr lang="es-ES" altLang="es-ES_tradnl" sz="1500" dirty="0">
                <a:latin typeface="AvantGarde Bk BT" pitchFamily="34" charset="0"/>
              </a:rPr>
              <a:t>que transportan  los </a:t>
            </a:r>
            <a:r>
              <a:rPr lang="es-ES" altLang="es-ES_tradnl" sz="1500" b="1" dirty="0">
                <a:solidFill>
                  <a:srgbClr val="990000"/>
                </a:solidFill>
                <a:latin typeface="AvantGarde Bk BT" pitchFamily="34" charset="0"/>
              </a:rPr>
              <a:t>fotones</a:t>
            </a:r>
            <a:r>
              <a:rPr lang="es-ES" altLang="es-ES_tradnl" sz="1500" dirty="0">
                <a:solidFill>
                  <a:srgbClr val="990000"/>
                </a:solidFill>
                <a:latin typeface="AvantGarde Bk BT" pitchFamily="34" charset="0"/>
              </a:rPr>
              <a:t>:</a:t>
            </a:r>
          </a:p>
          <a:p>
            <a:pPr algn="just">
              <a:lnSpc>
                <a:spcPct val="100000"/>
              </a:lnSpc>
              <a:spcBef>
                <a:spcPct val="50000"/>
              </a:spcBef>
              <a:buFontTx/>
              <a:buNone/>
            </a:pPr>
            <a:r>
              <a:rPr lang="es-ES" altLang="es-ES_tradnl" sz="1500" b="1" dirty="0">
                <a:latin typeface="AvantGarde Bk BT" pitchFamily="34" charset="0"/>
              </a:rPr>
              <a:t>Microondas</a:t>
            </a:r>
            <a:r>
              <a:rPr lang="es-ES" altLang="es-ES_tradnl" sz="1500" dirty="0">
                <a:latin typeface="AvantGarde Bk BT" pitchFamily="34" charset="0"/>
              </a:rPr>
              <a:t>: 0,0001-0,01  eV</a:t>
            </a:r>
          </a:p>
          <a:p>
            <a:pPr algn="just">
              <a:lnSpc>
                <a:spcPct val="100000"/>
              </a:lnSpc>
              <a:spcBef>
                <a:spcPct val="50000"/>
              </a:spcBef>
              <a:buFontTx/>
              <a:buNone/>
            </a:pPr>
            <a:r>
              <a:rPr lang="es-ES" altLang="es-ES_tradnl" sz="1500" b="1" dirty="0">
                <a:latin typeface="AvantGarde Bk BT" pitchFamily="34" charset="0"/>
              </a:rPr>
              <a:t>Luz visible:</a:t>
            </a:r>
            <a:r>
              <a:rPr lang="es-ES" altLang="es-ES_tradnl" sz="1500" dirty="0">
                <a:latin typeface="AvantGarde Bk BT" pitchFamily="34" charset="0"/>
              </a:rPr>
              <a:t> 1 eV</a:t>
            </a:r>
          </a:p>
          <a:p>
            <a:pPr algn="just">
              <a:lnSpc>
                <a:spcPct val="100000"/>
              </a:lnSpc>
              <a:spcBef>
                <a:spcPct val="50000"/>
              </a:spcBef>
              <a:buFontTx/>
              <a:buNone/>
            </a:pPr>
            <a:r>
              <a:rPr lang="es-ES" altLang="es-ES_tradnl" sz="1500" b="1" dirty="0">
                <a:latin typeface="AvantGarde Bk BT" pitchFamily="34" charset="0"/>
              </a:rPr>
              <a:t>Rayos X:	</a:t>
            </a:r>
            <a:r>
              <a:rPr lang="es-ES" altLang="es-ES_tradnl" sz="1500" dirty="0">
                <a:latin typeface="AvantGarde Bk BT" pitchFamily="34" charset="0"/>
              </a:rPr>
              <a:t>1.000-100.000   eV</a:t>
            </a:r>
          </a:p>
          <a:p>
            <a:pPr algn="just">
              <a:lnSpc>
                <a:spcPct val="100000"/>
              </a:lnSpc>
              <a:spcBef>
                <a:spcPct val="50000"/>
              </a:spcBef>
              <a:buFontTx/>
              <a:buNone/>
            </a:pPr>
            <a:r>
              <a:rPr lang="es-ES" altLang="es-ES_tradnl" sz="1500" b="1" dirty="0">
                <a:latin typeface="AvantGarde Bk BT" pitchFamily="34" charset="0"/>
              </a:rPr>
              <a:t>Rayos gamma</a:t>
            </a:r>
            <a:r>
              <a:rPr lang="es-ES" altLang="es-ES_tradnl" sz="1500" dirty="0">
                <a:latin typeface="AvantGarde Bk BT" pitchFamily="34" charset="0"/>
              </a:rPr>
              <a:t>:10.000-1.000.000 eV</a:t>
            </a:r>
          </a:p>
        </p:txBody>
      </p:sp>
      <p:pic>
        <p:nvPicPr>
          <p:cNvPr id="5" name="Picture 7">
            <a:extLst>
              <a:ext uri="{FF2B5EF4-FFF2-40B4-BE49-F238E27FC236}">
                <a16:creationId xmlns:a16="http://schemas.microsoft.com/office/drawing/2014/main" id="{6436E5A8-6F1E-60B2-BEEB-ECA3F52C2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3" y="3341356"/>
            <a:ext cx="4856163"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a:extLst>
              <a:ext uri="{FF2B5EF4-FFF2-40B4-BE49-F238E27FC236}">
                <a16:creationId xmlns:a16="http://schemas.microsoft.com/office/drawing/2014/main" id="{5925898E-B06B-AC83-A707-57954778366E}"/>
              </a:ext>
            </a:extLst>
          </p:cNvPr>
          <p:cNvSpPr txBox="1">
            <a:spLocks noChangeArrowheads="1"/>
          </p:cNvSpPr>
          <p:nvPr/>
        </p:nvSpPr>
        <p:spPr bwMode="auto">
          <a:xfrm>
            <a:off x="89985" y="5805995"/>
            <a:ext cx="8369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a:lnSpc>
                <a:spcPct val="100000"/>
              </a:lnSpc>
              <a:spcBef>
                <a:spcPct val="50000"/>
              </a:spcBef>
              <a:buFontTx/>
              <a:buNone/>
            </a:pPr>
            <a:r>
              <a:rPr lang="es-ES" altLang="es-ES_tradnl" sz="1800" dirty="0">
                <a:latin typeface="AvantGarde Bk BT" pitchFamily="34" charset="0"/>
              </a:rPr>
              <a:t>La radiación</a:t>
            </a:r>
            <a:r>
              <a:rPr lang="es-ES" altLang="es-ES_tradnl" sz="1800" b="1" dirty="0">
                <a:latin typeface="AvantGarde Bk BT" pitchFamily="34" charset="0"/>
              </a:rPr>
              <a:t> X</a:t>
            </a:r>
            <a:r>
              <a:rPr lang="es-ES" altLang="es-ES_tradnl" sz="1800" dirty="0">
                <a:latin typeface="AvantGarde Bk BT" pitchFamily="34" charset="0"/>
              </a:rPr>
              <a:t> y</a:t>
            </a:r>
            <a:r>
              <a:rPr lang="es-ES" altLang="es-ES_tradnl" sz="1800" b="1" dirty="0">
                <a:latin typeface="AvantGarde Bk BT" pitchFamily="34" charset="0"/>
              </a:rPr>
              <a:t> gamma</a:t>
            </a:r>
            <a:r>
              <a:rPr lang="es-ES" altLang="es-ES_tradnl" sz="1800" dirty="0">
                <a:latin typeface="AvantGarde Bk BT" pitchFamily="34" charset="0"/>
              </a:rPr>
              <a:t>  posee suficiente energía como para </a:t>
            </a:r>
            <a:r>
              <a:rPr lang="es-ES" altLang="es-ES" sz="1800" dirty="0">
                <a:latin typeface="AvantGarde Bk BT" pitchFamily="34" charset="0"/>
              </a:rPr>
              <a:t>“</a:t>
            </a:r>
            <a:r>
              <a:rPr lang="es-ES" altLang="ja-JP" sz="1800" b="1" dirty="0">
                <a:solidFill>
                  <a:srgbClr val="002060"/>
                </a:solidFill>
                <a:latin typeface="AvantGarde Bk BT" pitchFamily="34" charset="0"/>
              </a:rPr>
              <a:t>arrancar</a:t>
            </a:r>
            <a:r>
              <a:rPr lang="es-ES" altLang="es-ES" sz="1800" b="1" dirty="0">
                <a:solidFill>
                  <a:srgbClr val="002060"/>
                </a:solidFill>
                <a:latin typeface="AvantGarde Bk BT" pitchFamily="34" charset="0"/>
              </a:rPr>
              <a:t>”</a:t>
            </a:r>
            <a:r>
              <a:rPr lang="es-ES" altLang="ja-JP" sz="1800" b="1" dirty="0">
                <a:solidFill>
                  <a:srgbClr val="002060"/>
                </a:solidFill>
                <a:latin typeface="AvantGarde Bk BT" pitchFamily="34" charset="0"/>
              </a:rPr>
              <a:t> electrones</a:t>
            </a:r>
            <a:r>
              <a:rPr lang="es-ES" altLang="ja-JP" sz="1800" dirty="0">
                <a:latin typeface="AvantGarde Bk BT" pitchFamily="34" charset="0"/>
              </a:rPr>
              <a:t> a los átomos del medio de forma significativa: </a:t>
            </a:r>
            <a:r>
              <a:rPr lang="es-ES" altLang="ja-JP" sz="1800" b="1" dirty="0">
                <a:solidFill>
                  <a:srgbClr val="990000"/>
                </a:solidFill>
                <a:latin typeface="AvantGarde Bk BT" pitchFamily="34" charset="0"/>
              </a:rPr>
              <a:t>radiaciones ionizantes.</a:t>
            </a:r>
            <a:endParaRPr lang="es-ES" altLang="es-ES_tradnl" sz="1800" b="1" dirty="0">
              <a:solidFill>
                <a:srgbClr val="990000"/>
              </a:solidFill>
              <a:latin typeface="AvantGarde Bk BT" pitchFamily="34" charset="0"/>
            </a:endParaRPr>
          </a:p>
        </p:txBody>
      </p:sp>
    </p:spTree>
    <p:extLst>
      <p:ext uri="{BB962C8B-B14F-4D97-AF65-F5344CB8AC3E}">
        <p14:creationId xmlns:p14="http://schemas.microsoft.com/office/powerpoint/2010/main" val="3687221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395536" y="125760"/>
            <a:ext cx="7620000" cy="1143000"/>
          </a:xfrm>
        </p:spPr>
        <p:txBody>
          <a:bodyPr/>
          <a:lstStyle/>
          <a:p>
            <a:pPr algn="ctr"/>
            <a:r>
              <a:rPr lang="en-US" sz="4000" dirty="0"/>
              <a:t>El </a:t>
            </a:r>
            <a:r>
              <a:rPr lang="en-US" sz="4000" dirty="0" err="1"/>
              <a:t>Espectro</a:t>
            </a:r>
            <a:r>
              <a:rPr lang="en-US" sz="4000" dirty="0"/>
              <a:t> </a:t>
            </a:r>
            <a:r>
              <a:rPr lang="en-US" sz="4000" dirty="0" err="1"/>
              <a:t>Electromagnético</a:t>
            </a:r>
            <a:endParaRPr lang="en-US" sz="4000"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29</a:t>
            </a:fld>
            <a:endParaRPr lang="es-ES"/>
          </a:p>
        </p:txBody>
      </p:sp>
      <p:sp>
        <p:nvSpPr>
          <p:cNvPr id="2" name="Text Box 3">
            <a:extLst>
              <a:ext uri="{FF2B5EF4-FFF2-40B4-BE49-F238E27FC236}">
                <a16:creationId xmlns:a16="http://schemas.microsoft.com/office/drawing/2014/main" id="{AF954227-218F-3A42-CE52-383FCB698190}"/>
              </a:ext>
            </a:extLst>
          </p:cNvPr>
          <p:cNvSpPr txBox="1">
            <a:spLocks noChangeArrowheads="1"/>
          </p:cNvSpPr>
          <p:nvPr/>
        </p:nvSpPr>
        <p:spPr bwMode="auto">
          <a:xfrm>
            <a:off x="395536" y="1196752"/>
            <a:ext cx="7811275" cy="1200329"/>
          </a:xfrm>
          <a:prstGeom prst="rect">
            <a:avLst/>
          </a:prstGeom>
          <a:solidFill>
            <a:srgbClr val="FFC000"/>
          </a:solidFill>
          <a:ln w="9525">
            <a:solidFill>
              <a:schemeClr val="tx1"/>
            </a:solidFill>
            <a:miter lim="800000"/>
            <a:headEnd/>
            <a:tailEnd/>
          </a:ln>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a:lnSpc>
                <a:spcPct val="100000"/>
              </a:lnSpc>
              <a:spcBef>
                <a:spcPct val="0"/>
              </a:spcBef>
              <a:buFontTx/>
              <a:buNone/>
            </a:pPr>
            <a:r>
              <a:rPr lang="es-ES" altLang="es-ES_tradnl" sz="1800" dirty="0">
                <a:latin typeface="AvantGarde Bk BT" pitchFamily="34" charset="0"/>
              </a:rPr>
              <a:t>La </a:t>
            </a:r>
            <a:r>
              <a:rPr lang="es-ES" altLang="es-ES_tradnl" sz="1800" b="1" dirty="0">
                <a:solidFill>
                  <a:srgbClr val="990000"/>
                </a:solidFill>
                <a:latin typeface="AvantGarde Bk BT" pitchFamily="34" charset="0"/>
              </a:rPr>
              <a:t>RADIACIÓN ELECTROMAGNÉTICA </a:t>
            </a:r>
            <a:r>
              <a:rPr lang="es-ES" altLang="es-ES_tradnl" sz="1800" dirty="0">
                <a:latin typeface="AvantGarde Bk BT" pitchFamily="34" charset="0"/>
              </a:rPr>
              <a:t>es un </a:t>
            </a:r>
            <a:r>
              <a:rPr lang="es-ES" altLang="es-ES_tradnl" sz="1800" b="1" dirty="0">
                <a:solidFill>
                  <a:srgbClr val="002060"/>
                </a:solidFill>
                <a:latin typeface="AvantGarde Bk BT" pitchFamily="34" charset="0"/>
              </a:rPr>
              <a:t>transporte de energía</a:t>
            </a:r>
            <a:r>
              <a:rPr lang="es-ES" altLang="es-ES_tradnl" sz="1800" dirty="0">
                <a:solidFill>
                  <a:srgbClr val="002060"/>
                </a:solidFill>
                <a:latin typeface="AvantGarde Bk BT" pitchFamily="34" charset="0"/>
              </a:rPr>
              <a:t> </a:t>
            </a:r>
            <a:r>
              <a:rPr lang="es-ES" altLang="es-ES_tradnl" sz="1800" dirty="0">
                <a:latin typeface="AvantGarde Bk BT" pitchFamily="34" charset="0"/>
              </a:rPr>
              <a:t>a través del espacio que puede ser interpretar de dos maneras (naturaleza dual): </a:t>
            </a:r>
          </a:p>
          <a:p>
            <a:pPr algn="just">
              <a:lnSpc>
                <a:spcPct val="100000"/>
              </a:lnSpc>
              <a:spcBef>
                <a:spcPct val="0"/>
              </a:spcBef>
              <a:buFontTx/>
              <a:buAutoNum type="arabicParenR"/>
            </a:pPr>
            <a:r>
              <a:rPr lang="es-ES" altLang="es-ES_tradnl" sz="1800" dirty="0">
                <a:latin typeface="AvantGarde Bk BT" pitchFamily="34" charset="0"/>
              </a:rPr>
              <a:t> como una </a:t>
            </a:r>
            <a:r>
              <a:rPr lang="es-ES" altLang="es-ES_tradnl" sz="1800" b="1" dirty="0">
                <a:solidFill>
                  <a:srgbClr val="002060"/>
                </a:solidFill>
                <a:latin typeface="AvantGarde Bk BT" pitchFamily="34" charset="0"/>
              </a:rPr>
              <a:t>ONDA</a:t>
            </a:r>
            <a:r>
              <a:rPr lang="es-ES" altLang="es-ES_tradnl" sz="1800" dirty="0">
                <a:latin typeface="AvantGarde Bk BT" pitchFamily="34" charset="0"/>
              </a:rPr>
              <a:t> combinación de un campo eléctrico y otro magnético </a:t>
            </a:r>
          </a:p>
          <a:p>
            <a:pPr algn="just">
              <a:lnSpc>
                <a:spcPct val="100000"/>
              </a:lnSpc>
              <a:spcBef>
                <a:spcPct val="0"/>
              </a:spcBef>
              <a:buFontTx/>
              <a:buAutoNum type="arabicParenR"/>
            </a:pPr>
            <a:r>
              <a:rPr lang="es-ES" altLang="es-ES_tradnl" sz="1800" dirty="0">
                <a:latin typeface="AvantGarde Bk BT" pitchFamily="34" charset="0"/>
              </a:rPr>
              <a:t> como pequeños paquetes </a:t>
            </a:r>
            <a:r>
              <a:rPr lang="es-ES" altLang="es-ES_tradnl" sz="1800" b="1" dirty="0">
                <a:solidFill>
                  <a:srgbClr val="002060"/>
                </a:solidFill>
                <a:latin typeface="AvantGarde Bk BT" pitchFamily="34" charset="0"/>
              </a:rPr>
              <a:t>(FOTONES)</a:t>
            </a:r>
            <a:r>
              <a:rPr lang="es-ES" altLang="es-ES_tradnl" sz="1800" dirty="0">
                <a:solidFill>
                  <a:srgbClr val="002060"/>
                </a:solidFill>
                <a:latin typeface="AvantGarde Bk BT" pitchFamily="34" charset="0"/>
              </a:rPr>
              <a:t> </a:t>
            </a:r>
            <a:r>
              <a:rPr lang="es-ES" altLang="es-ES_tradnl" sz="1800" dirty="0">
                <a:latin typeface="AvantGarde Bk BT" pitchFamily="34" charset="0"/>
              </a:rPr>
              <a:t>de energía, sin soporte material </a:t>
            </a:r>
            <a:endParaRPr lang="es-ES_tradnl" altLang="es-ES_tradnl" sz="1800" dirty="0">
              <a:latin typeface="AvantGarde Bk BT" pitchFamily="34" charset="0"/>
            </a:endParaRPr>
          </a:p>
        </p:txBody>
      </p:sp>
      <p:sp>
        <p:nvSpPr>
          <p:cNvPr id="10" name="CuadroTexto 9">
            <a:extLst>
              <a:ext uri="{FF2B5EF4-FFF2-40B4-BE49-F238E27FC236}">
                <a16:creationId xmlns:a16="http://schemas.microsoft.com/office/drawing/2014/main" id="{8EE4AA98-6E41-600F-44B8-A4F4F2515CC6}"/>
              </a:ext>
            </a:extLst>
          </p:cNvPr>
          <p:cNvSpPr txBox="1"/>
          <p:nvPr/>
        </p:nvSpPr>
        <p:spPr>
          <a:xfrm>
            <a:off x="299899" y="2936685"/>
            <a:ext cx="7811274" cy="1569660"/>
          </a:xfrm>
          <a:prstGeom prst="rect">
            <a:avLst/>
          </a:prstGeom>
          <a:noFill/>
        </p:spPr>
        <p:txBody>
          <a:bodyPr wrap="square">
            <a:spAutoFit/>
          </a:bodyPr>
          <a:lstStyle/>
          <a:p>
            <a:pPr algn="ctr"/>
            <a:r>
              <a:rPr lang="es-ES" sz="2400" dirty="0"/>
              <a:t>El comportamiento de la luz como una onda electromagnética explica la mayor parte de los fenómenos relacionados con ella. </a:t>
            </a:r>
            <a:r>
              <a:rPr lang="es-ES" sz="2400" b="1" dirty="0"/>
              <a:t>Sin embargo, existen algunos experimentos a los que la teoría ondulatoria no puede dar una explicación.</a:t>
            </a:r>
          </a:p>
        </p:txBody>
      </p:sp>
      <p:sp>
        <p:nvSpPr>
          <p:cNvPr id="15" name="CuadroTexto 14">
            <a:extLst>
              <a:ext uri="{FF2B5EF4-FFF2-40B4-BE49-F238E27FC236}">
                <a16:creationId xmlns:a16="http://schemas.microsoft.com/office/drawing/2014/main" id="{D9F999FB-6675-57A3-9CFE-653D54CC2E41}"/>
              </a:ext>
            </a:extLst>
          </p:cNvPr>
          <p:cNvSpPr txBox="1"/>
          <p:nvPr/>
        </p:nvSpPr>
        <p:spPr>
          <a:xfrm>
            <a:off x="2516560" y="5045949"/>
            <a:ext cx="4110880" cy="461665"/>
          </a:xfrm>
          <a:prstGeom prst="rect">
            <a:avLst/>
          </a:prstGeom>
          <a:noFill/>
        </p:spPr>
        <p:txBody>
          <a:bodyPr wrap="square">
            <a:spAutoFit/>
          </a:bodyPr>
          <a:lstStyle/>
          <a:p>
            <a:r>
              <a:rPr lang="es-ES" sz="2400" b="1" dirty="0">
                <a:solidFill>
                  <a:srgbClr val="9999FF"/>
                </a:solidFill>
              </a:rPr>
              <a:t>EFECTO FOTOELÉCTRICO</a:t>
            </a:r>
          </a:p>
        </p:txBody>
      </p:sp>
    </p:spTree>
    <p:extLst>
      <p:ext uri="{BB962C8B-B14F-4D97-AF65-F5344CB8AC3E}">
        <p14:creationId xmlns:p14="http://schemas.microsoft.com/office/powerpoint/2010/main" val="3715450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D42E6E-06BE-42CD-B4A4-1A82168A0EC1}"/>
              </a:ext>
            </a:extLst>
          </p:cNvPr>
          <p:cNvSpPr>
            <a:spLocks noGrp="1"/>
          </p:cNvSpPr>
          <p:nvPr>
            <p:ph type="title"/>
          </p:nvPr>
        </p:nvSpPr>
        <p:spPr>
          <a:xfrm>
            <a:off x="457200" y="274638"/>
            <a:ext cx="7620000" cy="1143000"/>
          </a:xfrm>
        </p:spPr>
        <p:txBody>
          <a:bodyPr anchor="ctr">
            <a:normAutofit/>
          </a:bodyPr>
          <a:lstStyle/>
          <a:p>
            <a:r>
              <a:rPr lang="es-ES" dirty="0"/>
              <a:t>Estructura atómica de la materia</a:t>
            </a:r>
          </a:p>
        </p:txBody>
      </p:sp>
      <p:pic>
        <p:nvPicPr>
          <p:cNvPr id="7" name="Imagen 6" descr="Diagrama&#10;&#10;Descripción generada automáticamente">
            <a:extLst>
              <a:ext uri="{FF2B5EF4-FFF2-40B4-BE49-F238E27FC236}">
                <a16:creationId xmlns:a16="http://schemas.microsoft.com/office/drawing/2014/main" id="{BE3F001E-8268-50F4-B3CD-6CCDBB93A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39" y="1516718"/>
            <a:ext cx="3657600" cy="2898646"/>
          </a:xfrm>
          <a:prstGeom prst="rect">
            <a:avLst/>
          </a:prstGeom>
          <a:noFill/>
        </p:spPr>
      </p:pic>
      <p:sp>
        <p:nvSpPr>
          <p:cNvPr id="12" name="Content Placeholder 3">
            <a:extLst>
              <a:ext uri="{FF2B5EF4-FFF2-40B4-BE49-F238E27FC236}">
                <a16:creationId xmlns:a16="http://schemas.microsoft.com/office/drawing/2014/main" id="{B1EAC0DC-FD21-DDE9-3440-31C43CDB8FFB}"/>
              </a:ext>
            </a:extLst>
          </p:cNvPr>
          <p:cNvSpPr>
            <a:spLocks noGrp="1"/>
          </p:cNvSpPr>
          <p:nvPr>
            <p:ph sz="half" idx="2"/>
          </p:nvPr>
        </p:nvSpPr>
        <p:spPr>
          <a:xfrm>
            <a:off x="4114800" y="1536192"/>
            <a:ext cx="3962400" cy="4845136"/>
          </a:xfrm>
        </p:spPr>
        <p:txBody>
          <a:bodyPr>
            <a:normAutofit lnSpcReduction="10000"/>
          </a:bodyPr>
          <a:lstStyle/>
          <a:p>
            <a:r>
              <a:rPr lang="en-US" sz="2000" dirty="0"/>
              <a:t>Un </a:t>
            </a:r>
            <a:r>
              <a:rPr lang="en-US" sz="2000" dirty="0" err="1"/>
              <a:t>átomo</a:t>
            </a:r>
            <a:r>
              <a:rPr lang="en-US" sz="2000" dirty="0"/>
              <a:t> es la </a:t>
            </a:r>
            <a:r>
              <a:rPr lang="en-US" sz="2000" dirty="0" err="1"/>
              <a:t>partícula</a:t>
            </a:r>
            <a:r>
              <a:rPr lang="en-US" sz="2000" dirty="0"/>
              <a:t> </a:t>
            </a:r>
            <a:r>
              <a:rPr lang="en-US" sz="2000" dirty="0" err="1"/>
              <a:t>más</a:t>
            </a:r>
            <a:r>
              <a:rPr lang="en-US" sz="2000" dirty="0"/>
              <a:t> </a:t>
            </a:r>
            <a:r>
              <a:rPr lang="en-US" sz="2000" dirty="0" err="1"/>
              <a:t>pequeña</a:t>
            </a:r>
            <a:r>
              <a:rPr lang="en-US" sz="2000" dirty="0"/>
              <a:t> que forma </a:t>
            </a:r>
            <a:r>
              <a:rPr lang="en-US" sz="2000" dirty="0" err="1"/>
              <a:t>cualquier</a:t>
            </a:r>
            <a:r>
              <a:rPr lang="en-US" sz="2000" dirty="0"/>
              <a:t> </a:t>
            </a:r>
            <a:r>
              <a:rPr lang="en-US" sz="2000" dirty="0" err="1"/>
              <a:t>sustancia</a:t>
            </a:r>
            <a:r>
              <a:rPr lang="en-US" sz="2000" dirty="0"/>
              <a:t> y que </a:t>
            </a:r>
            <a:r>
              <a:rPr lang="en-US" sz="2000" dirty="0" err="1"/>
              <a:t>posee</a:t>
            </a:r>
            <a:r>
              <a:rPr lang="en-US" sz="2000" dirty="0"/>
              <a:t> </a:t>
            </a:r>
            <a:r>
              <a:rPr lang="en-US" sz="2000" b="1" dirty="0" err="1"/>
              <a:t>propiedades</a:t>
            </a:r>
            <a:r>
              <a:rPr lang="en-US" sz="2000" b="1" dirty="0"/>
              <a:t> </a:t>
            </a:r>
            <a:r>
              <a:rPr lang="en-US" sz="2000" b="1" dirty="0" err="1"/>
              <a:t>químicas</a:t>
            </a:r>
            <a:r>
              <a:rPr lang="en-US" sz="2000" b="1" dirty="0"/>
              <a:t> bien </a:t>
            </a:r>
            <a:r>
              <a:rPr lang="en-US" sz="2000" b="1" dirty="0" err="1"/>
              <a:t>determinadas</a:t>
            </a:r>
            <a:r>
              <a:rPr lang="en-US" sz="2000" dirty="0"/>
              <a:t>.</a:t>
            </a:r>
          </a:p>
          <a:p>
            <a:pPr marL="114300" indent="0">
              <a:buNone/>
            </a:pPr>
            <a:endParaRPr lang="en-US" sz="2000" dirty="0"/>
          </a:p>
          <a:p>
            <a:r>
              <a:rPr lang="en-US" sz="2000" dirty="0" err="1"/>
              <a:t>Pueden</a:t>
            </a:r>
            <a:r>
              <a:rPr lang="en-US" sz="2000" dirty="0"/>
              <a:t> </a:t>
            </a:r>
            <a:r>
              <a:rPr lang="en-US" sz="2000" dirty="0" err="1"/>
              <a:t>combinarse</a:t>
            </a:r>
            <a:r>
              <a:rPr lang="en-US" sz="2000" dirty="0"/>
              <a:t> con </a:t>
            </a:r>
            <a:r>
              <a:rPr lang="en-US" sz="2000" dirty="0" err="1"/>
              <a:t>otros</a:t>
            </a:r>
            <a:r>
              <a:rPr lang="en-US" sz="2000" dirty="0"/>
              <a:t> </a:t>
            </a:r>
            <a:r>
              <a:rPr lang="en-US" sz="2000" dirty="0" err="1"/>
              <a:t>átomos</a:t>
            </a:r>
            <a:r>
              <a:rPr lang="en-US" sz="2000" dirty="0"/>
              <a:t> para </a:t>
            </a:r>
            <a:r>
              <a:rPr lang="en-US" sz="2000" dirty="0" err="1"/>
              <a:t>formar</a:t>
            </a:r>
            <a:r>
              <a:rPr lang="en-US" sz="2000" dirty="0"/>
              <a:t> </a:t>
            </a:r>
            <a:r>
              <a:rPr lang="en-US" sz="2000" b="1" dirty="0" err="1"/>
              <a:t>moléculas</a:t>
            </a:r>
            <a:r>
              <a:rPr lang="en-US" sz="2000" dirty="0"/>
              <a:t>.</a:t>
            </a:r>
          </a:p>
          <a:p>
            <a:endParaRPr lang="en-US" sz="2000" dirty="0"/>
          </a:p>
          <a:p>
            <a:r>
              <a:rPr lang="en-US" sz="2000" dirty="0"/>
              <a:t>Los </a:t>
            </a:r>
            <a:r>
              <a:rPr lang="en-US" sz="2000" dirty="0" err="1"/>
              <a:t>átomos</a:t>
            </a:r>
            <a:r>
              <a:rPr lang="en-US" sz="2000" dirty="0"/>
              <a:t> son </a:t>
            </a:r>
            <a:r>
              <a:rPr lang="en-US" sz="2000" dirty="0" err="1"/>
              <a:t>muy</a:t>
            </a:r>
            <a:r>
              <a:rPr lang="en-US" sz="2000" dirty="0"/>
              <a:t> </a:t>
            </a:r>
            <a:r>
              <a:rPr lang="en-US" sz="2000" dirty="0" err="1"/>
              <a:t>pequeños</a:t>
            </a:r>
            <a:r>
              <a:rPr lang="en-US" sz="2000" dirty="0"/>
              <a:t>, </a:t>
            </a:r>
            <a:r>
              <a:rPr lang="en-US" sz="2000" dirty="0" err="1"/>
              <a:t>su</a:t>
            </a:r>
            <a:r>
              <a:rPr lang="en-US" sz="2000" dirty="0"/>
              <a:t> </a:t>
            </a:r>
            <a:r>
              <a:rPr lang="en-US" sz="2000" dirty="0" err="1"/>
              <a:t>diámetro</a:t>
            </a:r>
            <a:r>
              <a:rPr lang="en-US" sz="2000" dirty="0"/>
              <a:t> es del </a:t>
            </a:r>
            <a:r>
              <a:rPr lang="en-US" sz="2000" dirty="0" err="1"/>
              <a:t>orden</a:t>
            </a:r>
            <a:r>
              <a:rPr lang="en-US" sz="2000" dirty="0"/>
              <a:t> de </a:t>
            </a:r>
            <a:r>
              <a:rPr lang="en-US" sz="2000" b="1" dirty="0"/>
              <a:t>10</a:t>
            </a:r>
            <a:r>
              <a:rPr lang="en-US" sz="2000" b="1" baseline="30000" dirty="0"/>
              <a:t>-10 </a:t>
            </a:r>
            <a:r>
              <a:rPr lang="en-US" sz="2000" b="1" dirty="0"/>
              <a:t>m</a:t>
            </a:r>
            <a:r>
              <a:rPr lang="en-US" sz="2000" dirty="0"/>
              <a:t>.</a:t>
            </a:r>
          </a:p>
          <a:p>
            <a:pPr marL="114300" indent="0">
              <a:buNone/>
            </a:pPr>
            <a:endParaRPr lang="en-US" sz="2000" dirty="0"/>
          </a:p>
          <a:p>
            <a:r>
              <a:rPr lang="en-US" sz="2000" dirty="0" err="1"/>
              <a:t>Están</a:t>
            </a:r>
            <a:r>
              <a:rPr lang="en-US" sz="2000" dirty="0"/>
              <a:t> </a:t>
            </a:r>
            <a:r>
              <a:rPr lang="en-US" sz="2000" dirty="0" err="1"/>
              <a:t>formados</a:t>
            </a:r>
            <a:r>
              <a:rPr lang="en-US" sz="2000" dirty="0"/>
              <a:t> </a:t>
            </a:r>
            <a:r>
              <a:rPr lang="en-US" sz="2000" dirty="0" err="1"/>
              <a:t>por</a:t>
            </a:r>
            <a:r>
              <a:rPr lang="en-US" sz="2000" dirty="0"/>
              <a:t> </a:t>
            </a:r>
            <a:r>
              <a:rPr lang="en-US" sz="2000" dirty="0" err="1"/>
              <a:t>partículas</a:t>
            </a:r>
            <a:r>
              <a:rPr lang="en-US" sz="2000" dirty="0"/>
              <a:t> de </a:t>
            </a:r>
            <a:r>
              <a:rPr lang="en-US" sz="2000" dirty="0" err="1"/>
              <a:t>menor</a:t>
            </a:r>
            <a:r>
              <a:rPr lang="en-US" sz="2000" dirty="0"/>
              <a:t> </a:t>
            </a:r>
            <a:r>
              <a:rPr lang="en-US" sz="2000" dirty="0" err="1"/>
              <a:t>tamaño</a:t>
            </a:r>
            <a:r>
              <a:rPr lang="en-US" sz="2000" dirty="0"/>
              <a:t> </a:t>
            </a:r>
            <a:r>
              <a:rPr lang="en-US" sz="2000" dirty="0" err="1"/>
              <a:t>distribuidas</a:t>
            </a:r>
            <a:r>
              <a:rPr lang="en-US" sz="2000" dirty="0"/>
              <a:t> </a:t>
            </a:r>
            <a:r>
              <a:rPr lang="en-US" sz="2000" dirty="0" err="1"/>
              <a:t>en</a:t>
            </a:r>
            <a:r>
              <a:rPr lang="en-US" sz="2000" dirty="0"/>
              <a:t> dos </a:t>
            </a:r>
            <a:r>
              <a:rPr lang="en-US" sz="2000" dirty="0" err="1"/>
              <a:t>partes</a:t>
            </a:r>
            <a:r>
              <a:rPr lang="en-US" sz="2000" dirty="0"/>
              <a:t> </a:t>
            </a:r>
            <a:r>
              <a:rPr lang="en-US" sz="2000" dirty="0" err="1"/>
              <a:t>claramente</a:t>
            </a:r>
            <a:r>
              <a:rPr lang="en-US" sz="2000" dirty="0"/>
              <a:t> </a:t>
            </a:r>
            <a:r>
              <a:rPr lang="en-US" sz="2000" dirty="0" err="1"/>
              <a:t>diferenciadas</a:t>
            </a:r>
            <a:r>
              <a:rPr lang="en-US" sz="2000" dirty="0"/>
              <a:t>: </a:t>
            </a:r>
            <a:r>
              <a:rPr lang="en-US" sz="2000" b="1" dirty="0" err="1"/>
              <a:t>núcleo</a:t>
            </a:r>
            <a:r>
              <a:rPr lang="en-US" sz="2000" dirty="0"/>
              <a:t> y </a:t>
            </a:r>
            <a:r>
              <a:rPr lang="en-US" sz="2000" b="1" dirty="0" err="1"/>
              <a:t>corteza</a:t>
            </a:r>
            <a:endParaRPr lang="en-US" sz="2000" b="1" dirty="0"/>
          </a:p>
        </p:txBody>
      </p:sp>
      <p:sp>
        <p:nvSpPr>
          <p:cNvPr id="4" name="Marcador de pie de página 3">
            <a:extLst>
              <a:ext uri="{FF2B5EF4-FFF2-40B4-BE49-F238E27FC236}">
                <a16:creationId xmlns:a16="http://schemas.microsoft.com/office/drawing/2014/main" id="{F1406F17-CBDF-47A1-BBFC-E75BA6DC4230}"/>
              </a:ext>
            </a:extLst>
          </p:cNvPr>
          <p:cNvSpPr>
            <a:spLocks noGrp="1"/>
          </p:cNvSpPr>
          <p:nvPr>
            <p:ph type="ftr" sz="quarter" idx="11"/>
          </p:nvPr>
        </p:nvSpPr>
        <p:spPr>
          <a:xfrm rot="16200000">
            <a:off x="7057330" y="3519180"/>
            <a:ext cx="3426441" cy="365760"/>
          </a:xfrm>
        </p:spPr>
        <p:txBody>
          <a:bodyPr anchor="ctr">
            <a:normAutofit/>
          </a:bodyPr>
          <a:lstStyle/>
          <a:p>
            <a:pPr>
              <a:spcAft>
                <a:spcPts val="600"/>
              </a:spcAft>
            </a:pPr>
            <a:r>
              <a:rPr lang="es-ES"/>
              <a:t>Escuela Universitaria de Enfermería Clínica Mompía</a:t>
            </a:r>
          </a:p>
        </p:txBody>
      </p:sp>
      <p:sp>
        <p:nvSpPr>
          <p:cNvPr id="5" name="Marcador de número de diapositiva 4">
            <a:extLst>
              <a:ext uri="{FF2B5EF4-FFF2-40B4-BE49-F238E27FC236}">
                <a16:creationId xmlns:a16="http://schemas.microsoft.com/office/drawing/2014/main" id="{2AE10C18-2F8A-29C0-FDF1-0D11498F8E65}"/>
              </a:ext>
            </a:extLst>
          </p:cNvPr>
          <p:cNvSpPr>
            <a:spLocks noGrp="1"/>
          </p:cNvSpPr>
          <p:nvPr>
            <p:ph type="sldNum" sz="quarter" idx="12"/>
          </p:nvPr>
        </p:nvSpPr>
        <p:spPr>
          <a:xfrm>
            <a:off x="8531788" y="5648960"/>
            <a:ext cx="548640" cy="396240"/>
          </a:xfrm>
        </p:spPr>
        <p:txBody>
          <a:bodyPr anchor="ctr">
            <a:normAutofit/>
          </a:bodyPr>
          <a:lstStyle/>
          <a:p>
            <a:pPr>
              <a:spcAft>
                <a:spcPts val="600"/>
              </a:spcAft>
            </a:pPr>
            <a:fld id="{5DF3DBC8-15DC-49EF-AFFC-BBF543251B4F}" type="slidenum">
              <a:rPr lang="es-ES" smtClean="0"/>
              <a:pPr>
                <a:spcAft>
                  <a:spcPts val="600"/>
                </a:spcAft>
              </a:pPr>
              <a:t>3</a:t>
            </a:fld>
            <a:endParaRPr lang="es-ES"/>
          </a:p>
        </p:txBody>
      </p:sp>
      <p:pic>
        <p:nvPicPr>
          <p:cNvPr id="3" name="Elementos multimedia en línea 2" descr="🔴 QUÉ es el ÁTOMO | Química | ESTRUCTURA ATÓMICA">
            <a:hlinkClick r:id="" action="ppaction://media"/>
            <a:extLst>
              <a:ext uri="{FF2B5EF4-FFF2-40B4-BE49-F238E27FC236}">
                <a16:creationId xmlns:a16="http://schemas.microsoft.com/office/drawing/2014/main" id="{BFAEE859-9007-DDE2-589D-1903C235C1C8}"/>
              </a:ext>
            </a:extLst>
          </p:cNvPr>
          <p:cNvPicPr>
            <a:picLocks noRot="1" noChangeAspect="1"/>
          </p:cNvPicPr>
          <p:nvPr>
            <a:videoFile r:link="rId1"/>
          </p:nvPr>
        </p:nvPicPr>
        <p:blipFill>
          <a:blip r:embed="rId4"/>
          <a:stretch>
            <a:fillRect/>
          </a:stretch>
        </p:blipFill>
        <p:spPr>
          <a:xfrm>
            <a:off x="683568" y="4946228"/>
            <a:ext cx="2540000" cy="1435100"/>
          </a:xfrm>
          <a:prstGeom prst="rect">
            <a:avLst/>
          </a:prstGeom>
        </p:spPr>
      </p:pic>
    </p:spTree>
    <p:extLst>
      <p:ext uri="{BB962C8B-B14F-4D97-AF65-F5344CB8AC3E}">
        <p14:creationId xmlns:p14="http://schemas.microsoft.com/office/powerpoint/2010/main" val="36578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395536" y="125760"/>
            <a:ext cx="7620000" cy="1143000"/>
          </a:xfrm>
        </p:spPr>
        <p:txBody>
          <a:bodyPr/>
          <a:lstStyle/>
          <a:p>
            <a:pPr algn="ctr"/>
            <a:r>
              <a:rPr lang="en-US" sz="4000" dirty="0"/>
              <a:t>El </a:t>
            </a:r>
            <a:r>
              <a:rPr lang="en-US" sz="4000" dirty="0" err="1"/>
              <a:t>Espectro</a:t>
            </a:r>
            <a:r>
              <a:rPr lang="en-US" sz="4000" dirty="0"/>
              <a:t> </a:t>
            </a:r>
            <a:r>
              <a:rPr lang="en-US" sz="4000" dirty="0" err="1"/>
              <a:t>Electromagnético</a:t>
            </a:r>
            <a:endParaRPr lang="en-US" sz="4000"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30</a:t>
            </a:fld>
            <a:endParaRPr lang="es-ES"/>
          </a:p>
        </p:txBody>
      </p:sp>
      <p:sp>
        <p:nvSpPr>
          <p:cNvPr id="15" name="CuadroTexto 14">
            <a:extLst>
              <a:ext uri="{FF2B5EF4-FFF2-40B4-BE49-F238E27FC236}">
                <a16:creationId xmlns:a16="http://schemas.microsoft.com/office/drawing/2014/main" id="{D9F999FB-6675-57A3-9CFE-653D54CC2E41}"/>
              </a:ext>
            </a:extLst>
          </p:cNvPr>
          <p:cNvSpPr txBox="1"/>
          <p:nvPr/>
        </p:nvSpPr>
        <p:spPr>
          <a:xfrm>
            <a:off x="2693368" y="1084094"/>
            <a:ext cx="3024336" cy="369332"/>
          </a:xfrm>
          <a:prstGeom prst="rect">
            <a:avLst/>
          </a:prstGeom>
          <a:noFill/>
        </p:spPr>
        <p:txBody>
          <a:bodyPr wrap="square">
            <a:spAutoFit/>
          </a:bodyPr>
          <a:lstStyle/>
          <a:p>
            <a:r>
              <a:rPr lang="es-ES" b="1" dirty="0">
                <a:solidFill>
                  <a:srgbClr val="9999FF"/>
                </a:solidFill>
              </a:rPr>
              <a:t>EFECTO FOTOELÉCTRICO</a:t>
            </a:r>
          </a:p>
        </p:txBody>
      </p:sp>
      <p:sp>
        <p:nvSpPr>
          <p:cNvPr id="4" name="CuadroTexto 3">
            <a:extLst>
              <a:ext uri="{FF2B5EF4-FFF2-40B4-BE49-F238E27FC236}">
                <a16:creationId xmlns:a16="http://schemas.microsoft.com/office/drawing/2014/main" id="{D6DC4959-2AA7-E0B3-5E6A-CC6ACFD1686A}"/>
              </a:ext>
            </a:extLst>
          </p:cNvPr>
          <p:cNvSpPr txBox="1"/>
          <p:nvPr/>
        </p:nvSpPr>
        <p:spPr>
          <a:xfrm>
            <a:off x="827584" y="1556792"/>
            <a:ext cx="7187952" cy="2308324"/>
          </a:xfrm>
          <a:prstGeom prst="rect">
            <a:avLst/>
          </a:prstGeom>
          <a:noFill/>
        </p:spPr>
        <p:txBody>
          <a:bodyPr wrap="square">
            <a:spAutoFit/>
          </a:bodyPr>
          <a:lstStyle/>
          <a:p>
            <a:pPr marL="285750" indent="-285750" algn="just">
              <a:buFont typeface="Arial" panose="020B0604020202020204" pitchFamily="34" charset="0"/>
              <a:buChar char="•"/>
            </a:pPr>
            <a:r>
              <a:rPr lang="es-ES" dirty="0"/>
              <a:t>El efecto fotoeléctrico consiste en la emisión de electrones por parte de un material metálico al incidir radiación electromagnética sobre él.</a:t>
            </a:r>
          </a:p>
          <a:p>
            <a:pPr algn="just"/>
            <a:endParaRPr lang="es-ES" dirty="0"/>
          </a:p>
          <a:p>
            <a:pPr marL="285750" indent="-285750" algn="just">
              <a:buFont typeface="Arial" panose="020B0604020202020204" pitchFamily="34" charset="0"/>
              <a:buChar char="•"/>
            </a:pPr>
            <a:r>
              <a:rPr lang="es-ES" dirty="0"/>
              <a:t>Si la luz tiene una frecuencia inferior a un </a:t>
            </a:r>
            <a:r>
              <a:rPr lang="es-ES" b="1" dirty="0"/>
              <a:t>valor umbral</a:t>
            </a:r>
            <a:r>
              <a:rPr lang="es-ES" dirty="0"/>
              <a:t>, no hay emisión sea cual sea la cantidad de radiación incidente.</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A partir del umbral, siempre se produce y la cantidad de electrones </a:t>
            </a:r>
            <a:r>
              <a:rPr lang="es-ES" b="1" dirty="0"/>
              <a:t>solo depende de la intensidad de la luz aplicada</a:t>
            </a:r>
            <a:r>
              <a:rPr lang="es-ES" dirty="0"/>
              <a:t>.</a:t>
            </a:r>
          </a:p>
        </p:txBody>
      </p:sp>
      <p:pic>
        <p:nvPicPr>
          <p:cNvPr id="6" name="Imagen 5" descr="Texto&#10;&#10;Descripción generada automáticamente">
            <a:extLst>
              <a:ext uri="{FF2B5EF4-FFF2-40B4-BE49-F238E27FC236}">
                <a16:creationId xmlns:a16="http://schemas.microsoft.com/office/drawing/2014/main" id="{C734FDF2-F255-2FBA-DB4F-1E82ED6C7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150" y="3865116"/>
            <a:ext cx="4356100" cy="2959100"/>
          </a:xfrm>
          <a:prstGeom prst="rect">
            <a:avLst/>
          </a:prstGeom>
        </p:spPr>
      </p:pic>
      <p:pic>
        <p:nvPicPr>
          <p:cNvPr id="2" name="Elementos multimedia en línea 1" descr="Efecto Fotoeléctrico / Dualidad Onda Partícula">
            <a:hlinkClick r:id="" action="ppaction://media"/>
            <a:extLst>
              <a:ext uri="{FF2B5EF4-FFF2-40B4-BE49-F238E27FC236}">
                <a16:creationId xmlns:a16="http://schemas.microsoft.com/office/drawing/2014/main" id="{8AE66BE8-71C8-14D5-35F9-6707C6933957}"/>
              </a:ext>
            </a:extLst>
          </p:cNvPr>
          <p:cNvPicPr>
            <a:picLocks noRot="1" noChangeAspect="1"/>
          </p:cNvPicPr>
          <p:nvPr>
            <a:videoFile r:link="rId1"/>
          </p:nvPr>
        </p:nvPicPr>
        <p:blipFill>
          <a:blip r:embed="rId4"/>
          <a:stretch>
            <a:fillRect/>
          </a:stretch>
        </p:blipFill>
        <p:spPr>
          <a:xfrm>
            <a:off x="370586" y="3968482"/>
            <a:ext cx="2540000" cy="1435100"/>
          </a:xfrm>
          <a:prstGeom prst="rect">
            <a:avLst/>
          </a:prstGeom>
        </p:spPr>
      </p:pic>
    </p:spTree>
    <p:extLst>
      <p:ext uri="{BB962C8B-B14F-4D97-AF65-F5344CB8AC3E}">
        <p14:creationId xmlns:p14="http://schemas.microsoft.com/office/powerpoint/2010/main" val="344960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395536" y="125760"/>
            <a:ext cx="7620000" cy="1143000"/>
          </a:xfrm>
        </p:spPr>
        <p:txBody>
          <a:bodyPr/>
          <a:lstStyle/>
          <a:p>
            <a:pPr algn="ctr"/>
            <a:r>
              <a:rPr lang="en-US" sz="4000" dirty="0"/>
              <a:t>El </a:t>
            </a:r>
            <a:r>
              <a:rPr lang="en-US" sz="4000" dirty="0" err="1"/>
              <a:t>Espectro</a:t>
            </a:r>
            <a:r>
              <a:rPr lang="en-US" sz="4000" dirty="0"/>
              <a:t> </a:t>
            </a:r>
            <a:r>
              <a:rPr lang="en-US" sz="4000" dirty="0" err="1"/>
              <a:t>Electromagnético</a:t>
            </a:r>
            <a:endParaRPr lang="en-US" sz="4000"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a:t>Escuela Universitaria de Enfermería Clínica Mompía</a:t>
            </a:r>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31</a:t>
            </a:fld>
            <a:endParaRPr lang="es-ES"/>
          </a:p>
        </p:txBody>
      </p:sp>
      <p:sp>
        <p:nvSpPr>
          <p:cNvPr id="4" name="CuadroTexto 3">
            <a:extLst>
              <a:ext uri="{FF2B5EF4-FFF2-40B4-BE49-F238E27FC236}">
                <a16:creationId xmlns:a16="http://schemas.microsoft.com/office/drawing/2014/main" id="{D6DC4959-2AA7-E0B3-5E6A-CC6ACFD1686A}"/>
              </a:ext>
            </a:extLst>
          </p:cNvPr>
          <p:cNvSpPr txBox="1"/>
          <p:nvPr/>
        </p:nvSpPr>
        <p:spPr>
          <a:xfrm>
            <a:off x="4879973" y="1556792"/>
            <a:ext cx="3155504" cy="3139321"/>
          </a:xfrm>
          <a:prstGeom prst="rect">
            <a:avLst/>
          </a:prstGeom>
          <a:noFill/>
        </p:spPr>
        <p:txBody>
          <a:bodyPr wrap="square">
            <a:spAutoFit/>
          </a:bodyPr>
          <a:lstStyle/>
          <a:p>
            <a:pPr marL="342900" indent="-342900" algn="just">
              <a:buFont typeface="+mj-lt"/>
              <a:buAutoNum type="arabicPeriod"/>
            </a:pPr>
            <a:r>
              <a:rPr lang="es-ES" dirty="0"/>
              <a:t> La luz no es una onda continua, sino que está formada por "fragmentos" de onda, a los que Einstein llamó </a:t>
            </a:r>
            <a:r>
              <a:rPr lang="es-ES" b="1" dirty="0"/>
              <a:t>fotones.</a:t>
            </a:r>
            <a:r>
              <a:rPr lang="es-ES" dirty="0"/>
              <a:t> </a:t>
            </a:r>
          </a:p>
          <a:p>
            <a:pPr marL="342900" indent="-342900" algn="just">
              <a:buFont typeface="+mj-lt"/>
              <a:buAutoNum type="arabicPeriod"/>
            </a:pPr>
            <a:endParaRPr lang="es-ES" dirty="0"/>
          </a:p>
          <a:p>
            <a:pPr marL="342900" indent="-342900" algn="just">
              <a:buFont typeface="+mj-lt"/>
              <a:buAutoNum type="arabicPeriod"/>
            </a:pPr>
            <a:r>
              <a:rPr lang="es-ES" dirty="0"/>
              <a:t>Cada fotón está dotado de una energía fija, dependiente de la frecuencia de la onda, y de valor: E = h v</a:t>
            </a:r>
          </a:p>
          <a:p>
            <a:pPr marL="285750" indent="-285750" algn="just">
              <a:buFont typeface="Arial" panose="020B0604020202020204" pitchFamily="34" charset="0"/>
              <a:buChar char="•"/>
            </a:pPr>
            <a:endParaRPr lang="es-ES" dirty="0"/>
          </a:p>
        </p:txBody>
      </p:sp>
      <p:pic>
        <p:nvPicPr>
          <p:cNvPr id="3" name="Imagen 2" descr="Texto&#10;&#10;Descripción generada automáticamente">
            <a:extLst>
              <a:ext uri="{FF2B5EF4-FFF2-40B4-BE49-F238E27FC236}">
                <a16:creationId xmlns:a16="http://schemas.microsoft.com/office/drawing/2014/main" id="{A826A136-1BE0-BC9E-79D3-1EB1D7DFBC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628800"/>
            <a:ext cx="4064000" cy="2870200"/>
          </a:xfrm>
          <a:prstGeom prst="rect">
            <a:avLst/>
          </a:prstGeom>
        </p:spPr>
      </p:pic>
      <p:sp>
        <p:nvSpPr>
          <p:cNvPr id="5" name="CuadroTexto 4">
            <a:extLst>
              <a:ext uri="{FF2B5EF4-FFF2-40B4-BE49-F238E27FC236}">
                <a16:creationId xmlns:a16="http://schemas.microsoft.com/office/drawing/2014/main" id="{A69C3AF1-1BDD-10F1-3A96-DEB3593148EB}"/>
              </a:ext>
            </a:extLst>
          </p:cNvPr>
          <p:cNvSpPr txBox="1"/>
          <p:nvPr/>
        </p:nvSpPr>
        <p:spPr>
          <a:xfrm>
            <a:off x="1862064" y="1084094"/>
            <a:ext cx="4686944" cy="369332"/>
          </a:xfrm>
          <a:prstGeom prst="rect">
            <a:avLst/>
          </a:prstGeom>
          <a:noFill/>
        </p:spPr>
        <p:txBody>
          <a:bodyPr wrap="square">
            <a:spAutoFit/>
          </a:bodyPr>
          <a:lstStyle/>
          <a:p>
            <a:r>
              <a:rPr lang="es-ES" b="1" dirty="0">
                <a:solidFill>
                  <a:srgbClr val="9999FF"/>
                </a:solidFill>
              </a:rPr>
              <a:t>TEORÍA CUÁNTICA DE EINSTEIN DEL EF</a:t>
            </a:r>
          </a:p>
        </p:txBody>
      </p:sp>
      <p:sp>
        <p:nvSpPr>
          <p:cNvPr id="11" name="CuadroTexto 10">
            <a:extLst>
              <a:ext uri="{FF2B5EF4-FFF2-40B4-BE49-F238E27FC236}">
                <a16:creationId xmlns:a16="http://schemas.microsoft.com/office/drawing/2014/main" id="{356717FF-CB0D-4E7A-81D9-C354E243AF45}"/>
              </a:ext>
            </a:extLst>
          </p:cNvPr>
          <p:cNvSpPr txBox="1"/>
          <p:nvPr/>
        </p:nvSpPr>
        <p:spPr>
          <a:xfrm>
            <a:off x="1635736" y="4581128"/>
            <a:ext cx="5256584" cy="646331"/>
          </a:xfrm>
          <a:prstGeom prst="rect">
            <a:avLst/>
          </a:prstGeom>
          <a:noFill/>
        </p:spPr>
        <p:txBody>
          <a:bodyPr wrap="square">
            <a:spAutoFit/>
          </a:bodyPr>
          <a:lstStyle/>
          <a:p>
            <a:pPr algn="ctr"/>
            <a:r>
              <a:rPr lang="es-ES" dirty="0"/>
              <a:t>Donde h es la llamada constante de Planck y su valor es h = 6,63 x 10</a:t>
            </a:r>
            <a:r>
              <a:rPr lang="es-ES" baseline="30000" dirty="0"/>
              <a:t>-34</a:t>
            </a:r>
            <a:r>
              <a:rPr lang="es-ES" dirty="0"/>
              <a:t> J-s.</a:t>
            </a:r>
          </a:p>
        </p:txBody>
      </p:sp>
      <p:sp>
        <p:nvSpPr>
          <p:cNvPr id="16" name="CuadroTexto 15">
            <a:extLst>
              <a:ext uri="{FF2B5EF4-FFF2-40B4-BE49-F238E27FC236}">
                <a16:creationId xmlns:a16="http://schemas.microsoft.com/office/drawing/2014/main" id="{8F92660A-312A-1A8A-D188-8E5604142AFE}"/>
              </a:ext>
            </a:extLst>
          </p:cNvPr>
          <p:cNvSpPr txBox="1"/>
          <p:nvPr/>
        </p:nvSpPr>
        <p:spPr>
          <a:xfrm>
            <a:off x="699632" y="5523914"/>
            <a:ext cx="7128792" cy="646331"/>
          </a:xfrm>
          <a:prstGeom prst="rect">
            <a:avLst/>
          </a:prstGeom>
          <a:solidFill>
            <a:srgbClr val="FFC000"/>
          </a:solidFill>
        </p:spPr>
        <p:txBody>
          <a:bodyPr wrap="square">
            <a:spAutoFit/>
          </a:bodyPr>
          <a:lstStyle/>
          <a:p>
            <a:r>
              <a:rPr lang="es-ES" dirty="0"/>
              <a:t>La luz es una onda electromagnética que en determinadas circunstancias se comporta como si estuviese compuesta por unas partículas llamadas fotones.</a:t>
            </a:r>
          </a:p>
        </p:txBody>
      </p:sp>
    </p:spTree>
    <p:extLst>
      <p:ext uri="{BB962C8B-B14F-4D97-AF65-F5344CB8AC3E}">
        <p14:creationId xmlns:p14="http://schemas.microsoft.com/office/powerpoint/2010/main" val="2920941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395536" y="125760"/>
            <a:ext cx="7620000" cy="1143000"/>
          </a:xfrm>
        </p:spPr>
        <p:txBody>
          <a:bodyPr/>
          <a:lstStyle/>
          <a:p>
            <a:pPr algn="ctr"/>
            <a:r>
              <a:rPr lang="en-US" sz="4000" dirty="0"/>
              <a:t>El </a:t>
            </a:r>
            <a:r>
              <a:rPr lang="en-US" sz="4000" dirty="0" err="1"/>
              <a:t>Espectro</a:t>
            </a:r>
            <a:r>
              <a:rPr lang="en-US" sz="4000" dirty="0"/>
              <a:t> </a:t>
            </a:r>
            <a:r>
              <a:rPr lang="en-US" sz="4000" dirty="0" err="1"/>
              <a:t>Electromagnético</a:t>
            </a:r>
            <a:endParaRPr lang="en-US" sz="4000" dirty="0"/>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dirty="0"/>
              <a:t>Escuela Universitaria de Enfermería Clínica </a:t>
            </a:r>
            <a:r>
              <a:rPr lang="es-ES" dirty="0" err="1"/>
              <a:t>Mompía</a:t>
            </a:r>
            <a:endParaRPr lang="es-ES" dirty="0"/>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32</a:t>
            </a:fld>
            <a:endParaRPr lang="es-ES"/>
          </a:p>
        </p:txBody>
      </p:sp>
      <p:sp>
        <p:nvSpPr>
          <p:cNvPr id="4" name="CuadroTexto 3">
            <a:extLst>
              <a:ext uri="{FF2B5EF4-FFF2-40B4-BE49-F238E27FC236}">
                <a16:creationId xmlns:a16="http://schemas.microsoft.com/office/drawing/2014/main" id="{D6DC4959-2AA7-E0B3-5E6A-CC6ACFD1686A}"/>
              </a:ext>
            </a:extLst>
          </p:cNvPr>
          <p:cNvSpPr txBox="1"/>
          <p:nvPr/>
        </p:nvSpPr>
        <p:spPr>
          <a:xfrm>
            <a:off x="791580" y="1340768"/>
            <a:ext cx="6827912" cy="923330"/>
          </a:xfrm>
          <a:prstGeom prst="rect">
            <a:avLst/>
          </a:prstGeom>
          <a:noFill/>
        </p:spPr>
        <p:txBody>
          <a:bodyPr wrap="square">
            <a:spAutoFit/>
          </a:bodyPr>
          <a:lstStyle/>
          <a:p>
            <a:pPr algn="just"/>
            <a:r>
              <a:rPr lang="es-ES" dirty="0"/>
              <a:t>Si la frecuencia de la luz es </a:t>
            </a:r>
            <a:r>
              <a:rPr lang="es-ES" b="1" dirty="0"/>
              <a:t>suficientemente alta</a:t>
            </a:r>
            <a:r>
              <a:rPr lang="es-ES" dirty="0"/>
              <a:t>, la energía de los fotones será suficiente para a</a:t>
            </a:r>
            <a:r>
              <a:rPr lang="es-ES" b="1" dirty="0"/>
              <a:t>rrancar electrones de los átomos</a:t>
            </a:r>
            <a:r>
              <a:rPr lang="es-ES" dirty="0"/>
              <a:t> sobre los que incida, y por lo tanto, será </a:t>
            </a:r>
            <a:r>
              <a:rPr lang="es-ES" b="1" dirty="0">
                <a:solidFill>
                  <a:srgbClr val="9999FF"/>
                </a:solidFill>
              </a:rPr>
              <a:t>radiación ionizante</a:t>
            </a:r>
          </a:p>
        </p:txBody>
      </p:sp>
      <p:pic>
        <p:nvPicPr>
          <p:cNvPr id="6" name="Imagen 5" descr="Texto&#10;&#10;Descripción generada automáticamente">
            <a:extLst>
              <a:ext uri="{FF2B5EF4-FFF2-40B4-BE49-F238E27FC236}">
                <a16:creationId xmlns:a16="http://schemas.microsoft.com/office/drawing/2014/main" id="{EB877D05-E209-D97B-F75E-898556F15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2867927"/>
            <a:ext cx="6681132" cy="1776700"/>
          </a:xfrm>
          <a:prstGeom prst="rect">
            <a:avLst/>
          </a:prstGeom>
        </p:spPr>
      </p:pic>
    </p:spTree>
    <p:extLst>
      <p:ext uri="{BB962C8B-B14F-4D97-AF65-F5344CB8AC3E}">
        <p14:creationId xmlns:p14="http://schemas.microsoft.com/office/powerpoint/2010/main" val="2678760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E6F78B-EC1E-22B2-C770-55E177F8ECCE}"/>
              </a:ext>
            </a:extLst>
          </p:cNvPr>
          <p:cNvSpPr>
            <a:spLocks noGrp="1"/>
          </p:cNvSpPr>
          <p:nvPr>
            <p:ph type="title"/>
          </p:nvPr>
        </p:nvSpPr>
        <p:spPr>
          <a:xfrm>
            <a:off x="395536" y="125760"/>
            <a:ext cx="7620000" cy="1143000"/>
          </a:xfrm>
        </p:spPr>
        <p:txBody>
          <a:bodyPr/>
          <a:lstStyle/>
          <a:p>
            <a:pPr algn="ctr"/>
            <a:r>
              <a:rPr lang="en-US" sz="4000" dirty="0" err="1"/>
              <a:t>Radiación</a:t>
            </a:r>
            <a:r>
              <a:rPr lang="en-US" sz="4000" dirty="0"/>
              <a:t> corpuscular</a:t>
            </a:r>
          </a:p>
        </p:txBody>
      </p:sp>
      <p:sp>
        <p:nvSpPr>
          <p:cNvPr id="12" name="Footer Placeholder 3">
            <a:extLst>
              <a:ext uri="{FF2B5EF4-FFF2-40B4-BE49-F238E27FC236}">
                <a16:creationId xmlns:a16="http://schemas.microsoft.com/office/drawing/2014/main" id="{71EDC9F4-110F-554D-F7AE-B860191B8983}"/>
              </a:ext>
            </a:extLst>
          </p:cNvPr>
          <p:cNvSpPr>
            <a:spLocks noGrp="1"/>
          </p:cNvSpPr>
          <p:nvPr>
            <p:ph type="ftr" sz="quarter" idx="11"/>
          </p:nvPr>
        </p:nvSpPr>
        <p:spPr>
          <a:xfrm rot="16200000">
            <a:off x="7057330" y="3519180"/>
            <a:ext cx="3426441" cy="365760"/>
          </a:xfrm>
        </p:spPr>
        <p:txBody>
          <a:bodyPr/>
          <a:lstStyle/>
          <a:p>
            <a:pPr>
              <a:spcAft>
                <a:spcPts val="600"/>
              </a:spcAft>
            </a:pPr>
            <a:r>
              <a:rPr lang="es-ES" dirty="0"/>
              <a:t>Escuela Universitaria de Enfermería Clínica </a:t>
            </a:r>
            <a:r>
              <a:rPr lang="es-ES" dirty="0" err="1"/>
              <a:t>Mompía</a:t>
            </a:r>
            <a:endParaRPr lang="es-ES" dirty="0"/>
          </a:p>
        </p:txBody>
      </p:sp>
      <p:sp>
        <p:nvSpPr>
          <p:cNvPr id="14" name="Slide Number Placeholder 4">
            <a:extLst>
              <a:ext uri="{FF2B5EF4-FFF2-40B4-BE49-F238E27FC236}">
                <a16:creationId xmlns:a16="http://schemas.microsoft.com/office/drawing/2014/main" id="{D35B6875-2483-1C6C-1EAA-23F3A082B8FF}"/>
              </a:ext>
            </a:extLst>
          </p:cNvPr>
          <p:cNvSpPr>
            <a:spLocks noGrp="1"/>
          </p:cNvSpPr>
          <p:nvPr>
            <p:ph type="sldNum" sz="quarter" idx="12"/>
          </p:nvPr>
        </p:nvSpPr>
        <p:spPr>
          <a:xfrm>
            <a:off x="8531788" y="5648960"/>
            <a:ext cx="548640" cy="396240"/>
          </a:xfrm>
        </p:spPr>
        <p:txBody>
          <a:bodyPr/>
          <a:lstStyle/>
          <a:p>
            <a:pPr>
              <a:spcAft>
                <a:spcPts val="600"/>
              </a:spcAft>
            </a:pPr>
            <a:fld id="{5DF3DBC8-15DC-49EF-AFFC-BBF543251B4F}" type="slidenum">
              <a:rPr lang="es-ES" smtClean="0"/>
              <a:pPr>
                <a:spcAft>
                  <a:spcPts val="600"/>
                </a:spcAft>
              </a:pPr>
              <a:t>33</a:t>
            </a:fld>
            <a:endParaRPr lang="es-ES"/>
          </a:p>
        </p:txBody>
      </p:sp>
      <p:sp>
        <p:nvSpPr>
          <p:cNvPr id="3" name="CuadroTexto 2">
            <a:extLst>
              <a:ext uri="{FF2B5EF4-FFF2-40B4-BE49-F238E27FC236}">
                <a16:creationId xmlns:a16="http://schemas.microsoft.com/office/drawing/2014/main" id="{429F586D-65C7-3CEF-E474-2717B6F20F83}"/>
              </a:ext>
            </a:extLst>
          </p:cNvPr>
          <p:cNvSpPr txBox="1"/>
          <p:nvPr/>
        </p:nvSpPr>
        <p:spPr>
          <a:xfrm>
            <a:off x="395536" y="1196752"/>
            <a:ext cx="7981831" cy="1200329"/>
          </a:xfrm>
          <a:prstGeom prst="rect">
            <a:avLst/>
          </a:prstGeom>
          <a:noFill/>
        </p:spPr>
        <p:txBody>
          <a:bodyPr wrap="square">
            <a:spAutoFit/>
          </a:bodyPr>
          <a:lstStyle/>
          <a:p>
            <a:pPr algn="just"/>
            <a:r>
              <a:rPr lang="es-ES" sz="1800" dirty="0">
                <a:effectLst/>
                <a:latin typeface="ArialMT"/>
              </a:rPr>
              <a:t>Las radiaciones corpusculares son todas las formadas por </a:t>
            </a:r>
            <a:r>
              <a:rPr lang="es-ES" sz="1800" b="1" dirty="0" err="1">
                <a:solidFill>
                  <a:srgbClr val="9999FF"/>
                </a:solidFill>
                <a:effectLst/>
                <a:latin typeface="Arial" panose="020B0604020202020204" pitchFamily="34" charset="0"/>
              </a:rPr>
              <a:t>partículas</a:t>
            </a:r>
            <a:r>
              <a:rPr lang="es-ES" sz="1800" b="1" dirty="0">
                <a:effectLst/>
                <a:latin typeface="Arial" panose="020B0604020202020204" pitchFamily="34" charset="0"/>
              </a:rPr>
              <a:t>. </a:t>
            </a:r>
            <a:r>
              <a:rPr lang="es-ES" sz="1800" dirty="0">
                <a:effectLst/>
                <a:latin typeface="ArialMT"/>
              </a:rPr>
              <a:t>Contrariamente a las ondas, en las que la </a:t>
            </a:r>
            <a:r>
              <a:rPr lang="es-ES" sz="1800" dirty="0" err="1">
                <a:effectLst/>
                <a:latin typeface="ArialMT"/>
              </a:rPr>
              <a:t>propagación</a:t>
            </a:r>
            <a:r>
              <a:rPr lang="es-ES" sz="1800" dirty="0">
                <a:effectLst/>
                <a:latin typeface="ArialMT"/>
              </a:rPr>
              <a:t> de la </a:t>
            </a:r>
            <a:r>
              <a:rPr lang="es-ES" sz="1800" dirty="0" err="1">
                <a:effectLst/>
                <a:latin typeface="ArialMT"/>
              </a:rPr>
              <a:t>energía</a:t>
            </a:r>
            <a:r>
              <a:rPr lang="es-ES" sz="1800" dirty="0">
                <a:effectLst/>
                <a:latin typeface="ArialMT"/>
              </a:rPr>
              <a:t> se realiza sin desplazamiento de masa, </a:t>
            </a:r>
            <a:r>
              <a:rPr lang="es-ES" sz="1800" dirty="0">
                <a:solidFill>
                  <a:srgbClr val="9999FF"/>
                </a:solidFill>
                <a:effectLst/>
                <a:latin typeface="ArialMT"/>
              </a:rPr>
              <a:t>la </a:t>
            </a:r>
            <a:r>
              <a:rPr lang="es-ES" sz="1800" dirty="0" err="1">
                <a:solidFill>
                  <a:srgbClr val="9999FF"/>
                </a:solidFill>
                <a:effectLst/>
                <a:latin typeface="ArialMT"/>
              </a:rPr>
              <a:t>partículas</a:t>
            </a:r>
            <a:r>
              <a:rPr lang="es-ES" sz="1800" dirty="0">
                <a:solidFill>
                  <a:srgbClr val="9999FF"/>
                </a:solidFill>
                <a:effectLst/>
                <a:latin typeface="ArialMT"/>
              </a:rPr>
              <a:t> transportan la </a:t>
            </a:r>
            <a:r>
              <a:rPr lang="es-ES" sz="1800" dirty="0" err="1">
                <a:solidFill>
                  <a:srgbClr val="9999FF"/>
                </a:solidFill>
                <a:effectLst/>
                <a:latin typeface="ArialMT"/>
              </a:rPr>
              <a:t>energía</a:t>
            </a:r>
            <a:r>
              <a:rPr lang="es-ES" sz="1800" dirty="0">
                <a:solidFill>
                  <a:srgbClr val="9999FF"/>
                </a:solidFill>
                <a:effectLst/>
                <a:latin typeface="ArialMT"/>
              </a:rPr>
              <a:t> principalmente en forma de </a:t>
            </a:r>
            <a:r>
              <a:rPr lang="es-ES" sz="1800" b="1" dirty="0" err="1">
                <a:solidFill>
                  <a:srgbClr val="9999FF"/>
                </a:solidFill>
                <a:effectLst/>
                <a:latin typeface="Arial" panose="020B0604020202020204" pitchFamily="34" charset="0"/>
              </a:rPr>
              <a:t>energía</a:t>
            </a:r>
            <a:r>
              <a:rPr lang="es-ES" sz="1800" b="1" dirty="0">
                <a:solidFill>
                  <a:srgbClr val="9999FF"/>
                </a:solidFill>
                <a:effectLst/>
                <a:latin typeface="Arial" panose="020B0604020202020204" pitchFamily="34" charset="0"/>
              </a:rPr>
              <a:t> </a:t>
            </a:r>
            <a:r>
              <a:rPr lang="es-ES" sz="1800" b="1" dirty="0" err="1">
                <a:solidFill>
                  <a:srgbClr val="9999FF"/>
                </a:solidFill>
                <a:effectLst/>
                <a:latin typeface="Arial" panose="020B0604020202020204" pitchFamily="34" charset="0"/>
              </a:rPr>
              <a:t>cinética</a:t>
            </a:r>
            <a:r>
              <a:rPr lang="es-ES" sz="1800" b="1" dirty="0">
                <a:effectLst/>
                <a:latin typeface="Arial" panose="020B0604020202020204" pitchFamily="34" charset="0"/>
              </a:rPr>
              <a:t>. </a:t>
            </a:r>
            <a:endParaRPr lang="es-ES" dirty="0"/>
          </a:p>
        </p:txBody>
      </p:sp>
      <p:pic>
        <p:nvPicPr>
          <p:cNvPr id="5" name="Imagen 4" descr="Texto&#10;&#10;Descripción generada automáticamente">
            <a:extLst>
              <a:ext uri="{FF2B5EF4-FFF2-40B4-BE49-F238E27FC236}">
                <a16:creationId xmlns:a16="http://schemas.microsoft.com/office/drawing/2014/main" id="{2ADA917A-DE11-0E5E-5C6A-B17336E14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2397081"/>
            <a:ext cx="6277251" cy="3960145"/>
          </a:xfrm>
          <a:prstGeom prst="rect">
            <a:avLst/>
          </a:prstGeom>
        </p:spPr>
      </p:pic>
    </p:spTree>
    <p:extLst>
      <p:ext uri="{BB962C8B-B14F-4D97-AF65-F5344CB8AC3E}">
        <p14:creationId xmlns:p14="http://schemas.microsoft.com/office/powerpoint/2010/main" val="2661647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45D4F307-7830-417C-ED2F-9B2C70B31C57}"/>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B5827206-2A2E-05B6-B86F-AA11D8F0E18F}"/>
              </a:ext>
            </a:extLst>
          </p:cNvPr>
          <p:cNvSpPr>
            <a:spLocks noGrp="1"/>
          </p:cNvSpPr>
          <p:nvPr>
            <p:ph type="sldNum" sz="quarter" idx="12"/>
          </p:nvPr>
        </p:nvSpPr>
        <p:spPr/>
        <p:txBody>
          <a:bodyPr/>
          <a:lstStyle/>
          <a:p>
            <a:fld id="{5DF3DBC8-15DC-49EF-AFFC-BBF543251B4F}" type="slidenum">
              <a:rPr lang="es-ES" smtClean="0"/>
              <a:t>34</a:t>
            </a:fld>
            <a:endParaRPr lang="es-ES"/>
          </a:p>
        </p:txBody>
      </p:sp>
      <p:sp>
        <p:nvSpPr>
          <p:cNvPr id="6" name="Title 1">
            <a:extLst>
              <a:ext uri="{FF2B5EF4-FFF2-40B4-BE49-F238E27FC236}">
                <a16:creationId xmlns:a16="http://schemas.microsoft.com/office/drawing/2014/main" id="{AC97271D-9CCE-06FD-95F8-23D0BE3E14B3}"/>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Radiación</a:t>
            </a:r>
            <a:r>
              <a:rPr lang="en-US" sz="4000" dirty="0"/>
              <a:t> corpuscular</a:t>
            </a:r>
          </a:p>
        </p:txBody>
      </p:sp>
      <p:sp>
        <p:nvSpPr>
          <p:cNvPr id="8" name="CuadroTexto 7">
            <a:extLst>
              <a:ext uri="{FF2B5EF4-FFF2-40B4-BE49-F238E27FC236}">
                <a16:creationId xmlns:a16="http://schemas.microsoft.com/office/drawing/2014/main" id="{0BD43B79-614A-E68D-7FE3-B96177085880}"/>
              </a:ext>
            </a:extLst>
          </p:cNvPr>
          <p:cNvSpPr txBox="1"/>
          <p:nvPr/>
        </p:nvSpPr>
        <p:spPr>
          <a:xfrm>
            <a:off x="293052" y="1268760"/>
            <a:ext cx="7824967" cy="646331"/>
          </a:xfrm>
          <a:prstGeom prst="rect">
            <a:avLst/>
          </a:prstGeom>
          <a:noFill/>
        </p:spPr>
        <p:txBody>
          <a:bodyPr wrap="square">
            <a:spAutoFit/>
          </a:bodyPr>
          <a:lstStyle/>
          <a:p>
            <a:r>
              <a:rPr lang="es-ES" sz="1800" dirty="0">
                <a:effectLst/>
                <a:latin typeface="ArialMT"/>
              </a:rPr>
              <a:t>Las </a:t>
            </a:r>
            <a:r>
              <a:rPr lang="es-ES" sz="1800" b="1" dirty="0" err="1">
                <a:effectLst/>
                <a:latin typeface="ArialMT"/>
              </a:rPr>
              <a:t>partículas</a:t>
            </a:r>
            <a:r>
              <a:rPr lang="es-ES" sz="1800" b="1" dirty="0">
                <a:effectLst/>
                <a:latin typeface="ArialMT"/>
              </a:rPr>
              <a:t> cargadas </a:t>
            </a:r>
            <a:r>
              <a:rPr lang="es-ES" sz="1800" dirty="0">
                <a:effectLst/>
                <a:latin typeface="ArialMT"/>
              </a:rPr>
              <a:t>se atraen o repelen mutuamente con una fuerza F siguiendo la </a:t>
            </a:r>
            <a:r>
              <a:rPr lang="es-ES" sz="1800" b="1" u="sng" dirty="0">
                <a:solidFill>
                  <a:srgbClr val="9999FF"/>
                </a:solidFill>
                <a:effectLst/>
                <a:latin typeface="ArialMT"/>
              </a:rPr>
              <a:t>Ley de Coulomb</a:t>
            </a:r>
            <a:r>
              <a:rPr lang="es-ES" sz="1800" dirty="0">
                <a:effectLst/>
                <a:latin typeface="ArialMT"/>
              </a:rPr>
              <a:t>: </a:t>
            </a:r>
            <a:endParaRPr lang="es-ES" dirty="0"/>
          </a:p>
        </p:txBody>
      </p:sp>
      <p:pic>
        <p:nvPicPr>
          <p:cNvPr id="1026" name="Picture 2" descr="LEY DE COULOMB y CAMPO ELÉCTRICO - Curso para la UNAM">
            <a:extLst>
              <a:ext uri="{FF2B5EF4-FFF2-40B4-BE49-F238E27FC236}">
                <a16:creationId xmlns:a16="http://schemas.microsoft.com/office/drawing/2014/main" id="{7E2CE53A-F4EE-FA14-670F-CB0AA4700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348880"/>
            <a:ext cx="3557240" cy="2004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y de Coulomb - IMA">
            <a:extLst>
              <a:ext uri="{FF2B5EF4-FFF2-40B4-BE49-F238E27FC236}">
                <a16:creationId xmlns:a16="http://schemas.microsoft.com/office/drawing/2014/main" id="{995BE364-CC33-C2AC-D7F0-1ABA6A391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535" y="4944110"/>
            <a:ext cx="48260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290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C52A7ABE-9370-3174-E8A8-CC30288E30F8}"/>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738F5A94-118B-6EC7-B9AF-AED1A293873D}"/>
              </a:ext>
            </a:extLst>
          </p:cNvPr>
          <p:cNvSpPr>
            <a:spLocks noGrp="1"/>
          </p:cNvSpPr>
          <p:nvPr>
            <p:ph type="sldNum" sz="quarter" idx="12"/>
          </p:nvPr>
        </p:nvSpPr>
        <p:spPr/>
        <p:txBody>
          <a:bodyPr/>
          <a:lstStyle/>
          <a:p>
            <a:fld id="{5DF3DBC8-15DC-49EF-AFFC-BBF543251B4F}" type="slidenum">
              <a:rPr lang="es-ES" smtClean="0"/>
              <a:t>35</a:t>
            </a:fld>
            <a:endParaRPr lang="es-ES"/>
          </a:p>
        </p:txBody>
      </p:sp>
      <p:sp>
        <p:nvSpPr>
          <p:cNvPr id="7" name="CuadroTexto 6">
            <a:extLst>
              <a:ext uri="{FF2B5EF4-FFF2-40B4-BE49-F238E27FC236}">
                <a16:creationId xmlns:a16="http://schemas.microsoft.com/office/drawing/2014/main" id="{2EE33D63-22E6-4883-07E5-80A17115A818}"/>
              </a:ext>
            </a:extLst>
          </p:cNvPr>
          <p:cNvSpPr txBox="1"/>
          <p:nvPr/>
        </p:nvSpPr>
        <p:spPr>
          <a:xfrm>
            <a:off x="142612" y="1268760"/>
            <a:ext cx="8125847" cy="1200329"/>
          </a:xfrm>
          <a:prstGeom prst="rect">
            <a:avLst/>
          </a:prstGeom>
          <a:noFill/>
        </p:spPr>
        <p:txBody>
          <a:bodyPr wrap="square">
            <a:spAutoFit/>
          </a:bodyPr>
          <a:lstStyle/>
          <a:p>
            <a:pPr algn="just"/>
            <a:r>
              <a:rPr lang="es-ES" sz="1800" dirty="0">
                <a:effectLst/>
                <a:latin typeface="ArialMT"/>
              </a:rPr>
              <a:t>Al incidir </a:t>
            </a:r>
            <a:r>
              <a:rPr lang="es-ES" sz="1800" dirty="0" err="1">
                <a:effectLst/>
                <a:latin typeface="ArialMT"/>
              </a:rPr>
              <a:t>radiación</a:t>
            </a:r>
            <a:r>
              <a:rPr lang="es-ES" sz="1800" dirty="0">
                <a:effectLst/>
                <a:latin typeface="ArialMT"/>
              </a:rPr>
              <a:t> de </a:t>
            </a:r>
            <a:r>
              <a:rPr lang="es-ES" sz="1800" dirty="0" err="1">
                <a:effectLst/>
                <a:latin typeface="ArialMT"/>
              </a:rPr>
              <a:t>partículas</a:t>
            </a:r>
            <a:r>
              <a:rPr lang="es-ES" sz="1800" dirty="0">
                <a:effectLst/>
                <a:latin typeface="ArialMT"/>
              </a:rPr>
              <a:t> cargadas sobre un </a:t>
            </a:r>
            <a:r>
              <a:rPr lang="es-ES" sz="1800" dirty="0" err="1">
                <a:effectLst/>
                <a:latin typeface="ArialMT"/>
              </a:rPr>
              <a:t>átomo</a:t>
            </a:r>
            <a:r>
              <a:rPr lang="es-ES" sz="1800" dirty="0">
                <a:effectLst/>
                <a:latin typeface="ArialMT"/>
              </a:rPr>
              <a:t>, se </a:t>
            </a:r>
            <a:r>
              <a:rPr lang="es-ES" sz="1800" dirty="0" err="1">
                <a:effectLst/>
                <a:latin typeface="ArialMT"/>
              </a:rPr>
              <a:t>producirán</a:t>
            </a:r>
            <a:r>
              <a:rPr lang="es-ES" sz="1800" dirty="0">
                <a:effectLst/>
                <a:latin typeface="ArialMT"/>
              </a:rPr>
              <a:t> diferentes efectos cuya magnitud dependerá de diversos factores como la </a:t>
            </a:r>
            <a:r>
              <a:rPr lang="es-ES" sz="1800" b="1" dirty="0">
                <a:solidFill>
                  <a:srgbClr val="9999FF"/>
                </a:solidFill>
                <a:effectLst/>
                <a:latin typeface="ArialMT"/>
              </a:rPr>
              <a:t>masa de las </a:t>
            </a:r>
            <a:r>
              <a:rPr lang="es-ES" sz="1800" b="1" dirty="0" err="1">
                <a:solidFill>
                  <a:srgbClr val="9999FF"/>
                </a:solidFill>
                <a:effectLst/>
                <a:latin typeface="ArialMT"/>
              </a:rPr>
              <a:t>partículas</a:t>
            </a:r>
            <a:r>
              <a:rPr lang="es-ES" sz="1800" dirty="0">
                <a:effectLst/>
                <a:latin typeface="ArialMT"/>
              </a:rPr>
              <a:t>, su </a:t>
            </a:r>
            <a:r>
              <a:rPr lang="es-ES" sz="1800" b="1" dirty="0">
                <a:solidFill>
                  <a:srgbClr val="9999FF"/>
                </a:solidFill>
                <a:effectLst/>
                <a:latin typeface="ArialMT"/>
              </a:rPr>
              <a:t>carga</a:t>
            </a:r>
            <a:r>
              <a:rPr lang="es-ES" sz="1800" dirty="0">
                <a:effectLst/>
                <a:latin typeface="ArialMT"/>
              </a:rPr>
              <a:t>, y si la </a:t>
            </a:r>
            <a:r>
              <a:rPr lang="es-ES" sz="1800" b="1" dirty="0" err="1">
                <a:solidFill>
                  <a:srgbClr val="9999FF"/>
                </a:solidFill>
                <a:effectLst/>
                <a:latin typeface="ArialMT"/>
              </a:rPr>
              <a:t>interacción</a:t>
            </a:r>
            <a:r>
              <a:rPr lang="es-ES" sz="1800" b="1" dirty="0">
                <a:solidFill>
                  <a:srgbClr val="9999FF"/>
                </a:solidFill>
                <a:effectLst/>
                <a:latin typeface="ArialMT"/>
              </a:rPr>
              <a:t> se produce con el </a:t>
            </a:r>
            <a:r>
              <a:rPr lang="es-ES" sz="1800" b="1" dirty="0" err="1">
                <a:solidFill>
                  <a:srgbClr val="9999FF"/>
                </a:solidFill>
                <a:effectLst/>
                <a:latin typeface="ArialMT"/>
              </a:rPr>
              <a:t>núcleo</a:t>
            </a:r>
            <a:r>
              <a:rPr lang="es-ES" sz="1800" b="1" dirty="0">
                <a:solidFill>
                  <a:srgbClr val="9999FF"/>
                </a:solidFill>
                <a:effectLst/>
                <a:latin typeface="ArialMT"/>
              </a:rPr>
              <a:t> o con los electrones de la corteza</a:t>
            </a:r>
            <a:r>
              <a:rPr lang="es-ES" sz="1800" dirty="0">
                <a:effectLst/>
                <a:latin typeface="ArialMT"/>
              </a:rPr>
              <a:t>. </a:t>
            </a:r>
            <a:endParaRPr lang="es-ES" dirty="0"/>
          </a:p>
        </p:txBody>
      </p:sp>
      <p:sp>
        <p:nvSpPr>
          <p:cNvPr id="8" name="Title 1">
            <a:extLst>
              <a:ext uri="{FF2B5EF4-FFF2-40B4-BE49-F238E27FC236}">
                <a16:creationId xmlns:a16="http://schemas.microsoft.com/office/drawing/2014/main" id="{A14AE83E-6F98-5D59-AF74-661CA3C5E528}"/>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Radiación</a:t>
            </a:r>
            <a:r>
              <a:rPr lang="en-US" sz="4000" dirty="0"/>
              <a:t> corpuscular</a:t>
            </a:r>
          </a:p>
        </p:txBody>
      </p:sp>
      <p:sp>
        <p:nvSpPr>
          <p:cNvPr id="12" name="CuadroTexto 11">
            <a:extLst>
              <a:ext uri="{FF2B5EF4-FFF2-40B4-BE49-F238E27FC236}">
                <a16:creationId xmlns:a16="http://schemas.microsoft.com/office/drawing/2014/main" id="{F56E6F48-999E-6541-D4FE-B4D65D311B1E}"/>
              </a:ext>
            </a:extLst>
          </p:cNvPr>
          <p:cNvSpPr txBox="1"/>
          <p:nvPr/>
        </p:nvSpPr>
        <p:spPr>
          <a:xfrm>
            <a:off x="395536" y="2636912"/>
            <a:ext cx="3888432" cy="646331"/>
          </a:xfrm>
          <a:prstGeom prst="rect">
            <a:avLst/>
          </a:prstGeom>
          <a:noFill/>
        </p:spPr>
        <p:txBody>
          <a:bodyPr wrap="square">
            <a:spAutoFit/>
          </a:bodyPr>
          <a:lstStyle/>
          <a:p>
            <a:pPr marL="285750" indent="-285750">
              <a:buFont typeface="Wingdings" pitchFamily="2" charset="2"/>
              <a:buChar char="Ø"/>
            </a:pPr>
            <a:r>
              <a:rPr lang="es-ES" b="1" dirty="0">
                <a:solidFill>
                  <a:srgbClr val="FFC000"/>
                </a:solidFill>
                <a:latin typeface="Arial" panose="020B0604020202020204" pitchFamily="34" charset="0"/>
                <a:cs typeface="Arial" panose="020B0604020202020204" pitchFamily="34" charset="0"/>
              </a:rPr>
              <a:t>Interacción con los electrones</a:t>
            </a:r>
          </a:p>
          <a:p>
            <a:r>
              <a:rPr lang="es-ES" b="1" dirty="0">
                <a:solidFill>
                  <a:srgbClr val="FFC000"/>
                </a:solidFill>
                <a:latin typeface="Arial" panose="020B0604020202020204" pitchFamily="34" charset="0"/>
                <a:cs typeface="Arial" panose="020B0604020202020204" pitchFamily="34" charset="0"/>
              </a:rPr>
              <a:t> de la corteza:</a:t>
            </a:r>
          </a:p>
        </p:txBody>
      </p:sp>
      <p:pic>
        <p:nvPicPr>
          <p:cNvPr id="1026" name="Picture 2" descr="APUNTES USC APUNTES USC">
            <a:extLst>
              <a:ext uri="{FF2B5EF4-FFF2-40B4-BE49-F238E27FC236}">
                <a16:creationId xmlns:a16="http://schemas.microsoft.com/office/drawing/2014/main" id="{3D5C3787-CAD4-B4F1-CD2B-C241868C8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666488"/>
            <a:ext cx="3312368" cy="2558911"/>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F8FA78CA-AAB8-639E-B7B5-D09FFC21AE3E}"/>
              </a:ext>
            </a:extLst>
          </p:cNvPr>
          <p:cNvSpPr txBox="1"/>
          <p:nvPr/>
        </p:nvSpPr>
        <p:spPr>
          <a:xfrm>
            <a:off x="4860034" y="2636912"/>
            <a:ext cx="3412357" cy="369332"/>
          </a:xfrm>
          <a:prstGeom prst="rect">
            <a:avLst/>
          </a:prstGeom>
          <a:noFill/>
        </p:spPr>
        <p:txBody>
          <a:bodyPr wrap="square">
            <a:spAutoFit/>
          </a:bodyPr>
          <a:lstStyle/>
          <a:p>
            <a:pPr marL="285750" indent="-285750">
              <a:buFont typeface="Wingdings" pitchFamily="2" charset="2"/>
              <a:buChar char="Ø"/>
            </a:pPr>
            <a:r>
              <a:rPr lang="es-ES" b="1" dirty="0">
                <a:solidFill>
                  <a:srgbClr val="FFC000"/>
                </a:solidFill>
                <a:latin typeface="Arial" panose="020B0604020202020204" pitchFamily="34" charset="0"/>
                <a:cs typeface="Arial" panose="020B0604020202020204" pitchFamily="34" charset="0"/>
              </a:rPr>
              <a:t>Interacción con el núcleo:</a:t>
            </a:r>
          </a:p>
        </p:txBody>
      </p:sp>
      <p:pic>
        <p:nvPicPr>
          <p:cNvPr id="15" name="Imagen 14" descr="Imagen que contiene Diagrama&#10;&#10;Descripción generada automáticamente">
            <a:extLst>
              <a:ext uri="{FF2B5EF4-FFF2-40B4-BE49-F238E27FC236}">
                <a16:creationId xmlns:a16="http://schemas.microsoft.com/office/drawing/2014/main" id="{8B31BC3B-9559-07E8-784B-B6EA4CEE0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636" y="3436967"/>
            <a:ext cx="3551780" cy="2608233"/>
          </a:xfrm>
          <a:prstGeom prst="rect">
            <a:avLst/>
          </a:prstGeom>
        </p:spPr>
      </p:pic>
      <p:sp>
        <p:nvSpPr>
          <p:cNvPr id="16" name="CuadroTexto 15">
            <a:extLst>
              <a:ext uri="{FF2B5EF4-FFF2-40B4-BE49-F238E27FC236}">
                <a16:creationId xmlns:a16="http://schemas.microsoft.com/office/drawing/2014/main" id="{CBF448B7-84D1-07EA-B568-33B684984612}"/>
              </a:ext>
            </a:extLst>
          </p:cNvPr>
          <p:cNvSpPr txBox="1"/>
          <p:nvPr/>
        </p:nvSpPr>
        <p:spPr>
          <a:xfrm>
            <a:off x="5724128" y="6011996"/>
            <a:ext cx="2196435" cy="369332"/>
          </a:xfrm>
          <a:prstGeom prst="rect">
            <a:avLst/>
          </a:prstGeom>
          <a:noFill/>
        </p:spPr>
        <p:txBody>
          <a:bodyPr wrap="none" rtlCol="0">
            <a:spAutoFit/>
          </a:bodyPr>
          <a:lstStyle/>
          <a:p>
            <a:r>
              <a:rPr lang="es-ES" b="1" dirty="0"/>
              <a:t>Radiación de frenado</a:t>
            </a:r>
          </a:p>
        </p:txBody>
      </p:sp>
      <p:cxnSp>
        <p:nvCxnSpPr>
          <p:cNvPr id="18" name="Conector recto 17">
            <a:extLst>
              <a:ext uri="{FF2B5EF4-FFF2-40B4-BE49-F238E27FC236}">
                <a16:creationId xmlns:a16="http://schemas.microsoft.com/office/drawing/2014/main" id="{4B67F21B-1484-656A-8420-73C1DC60B20C}"/>
              </a:ext>
            </a:extLst>
          </p:cNvPr>
          <p:cNvCxnSpPr>
            <a:cxnSpLocks/>
          </p:cNvCxnSpPr>
          <p:nvPr/>
        </p:nvCxnSpPr>
        <p:spPr>
          <a:xfrm>
            <a:off x="4419595" y="2636912"/>
            <a:ext cx="73787" cy="37444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022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36</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Radiación</a:t>
            </a:r>
            <a:r>
              <a:rPr lang="en-US" sz="4000" dirty="0"/>
              <a:t> corpuscular</a:t>
            </a:r>
          </a:p>
        </p:txBody>
      </p:sp>
      <p:sp>
        <p:nvSpPr>
          <p:cNvPr id="8" name="CuadroTexto 7">
            <a:extLst>
              <a:ext uri="{FF2B5EF4-FFF2-40B4-BE49-F238E27FC236}">
                <a16:creationId xmlns:a16="http://schemas.microsoft.com/office/drawing/2014/main" id="{3BCD4F2B-C520-4EB1-CC66-7B9DC5AEF7C0}"/>
              </a:ext>
            </a:extLst>
          </p:cNvPr>
          <p:cNvSpPr txBox="1"/>
          <p:nvPr/>
        </p:nvSpPr>
        <p:spPr>
          <a:xfrm>
            <a:off x="969501" y="1326089"/>
            <a:ext cx="7043936" cy="1200329"/>
          </a:xfrm>
          <a:prstGeom prst="rect">
            <a:avLst/>
          </a:prstGeom>
          <a:noFill/>
        </p:spPr>
        <p:txBody>
          <a:bodyPr wrap="square">
            <a:spAutoFit/>
          </a:bodyPr>
          <a:lstStyle/>
          <a:p>
            <a:pPr marL="285750" indent="-285750" algn="just">
              <a:buFont typeface="Arial" panose="020B0604020202020204" pitchFamily="34" charset="0"/>
              <a:buChar char="•"/>
            </a:pPr>
            <a:r>
              <a:rPr lang="es-ES" dirty="0">
                <a:solidFill>
                  <a:srgbClr val="FFC000"/>
                </a:solidFill>
              </a:rPr>
              <a:t>Las partículas neutras </a:t>
            </a:r>
            <a:r>
              <a:rPr lang="es-ES" b="1" dirty="0"/>
              <a:t>no sufren interacción eléctrica</a:t>
            </a:r>
          </a:p>
          <a:p>
            <a:pPr marL="285750" indent="-285750" algn="just">
              <a:buFont typeface="Arial" panose="020B0604020202020204" pitchFamily="34" charset="0"/>
              <a:buChar char="•"/>
            </a:pPr>
            <a:r>
              <a:rPr lang="es-ES" dirty="0"/>
              <a:t>No ejercen acción a distancia y la única forma de interactuar es el </a:t>
            </a:r>
            <a:r>
              <a:rPr lang="es-ES" b="1" dirty="0"/>
              <a:t>choque directo</a:t>
            </a:r>
            <a:r>
              <a:rPr lang="es-ES" dirty="0"/>
              <a:t>. </a:t>
            </a:r>
          </a:p>
          <a:p>
            <a:pPr marL="285750" indent="-285750" algn="just">
              <a:buFont typeface="Arial" panose="020B0604020202020204" pitchFamily="34" charset="0"/>
              <a:buChar char="•"/>
            </a:pPr>
            <a:r>
              <a:rPr lang="es-ES" dirty="0"/>
              <a:t>Al no tener carga, </a:t>
            </a:r>
            <a:r>
              <a:rPr lang="es-ES" b="1" dirty="0"/>
              <a:t>no emiten radiación de frenado</a:t>
            </a:r>
            <a:r>
              <a:rPr lang="es-ES" dirty="0"/>
              <a:t>.</a:t>
            </a:r>
          </a:p>
        </p:txBody>
      </p:sp>
      <p:pic>
        <p:nvPicPr>
          <p:cNvPr id="2050" name="Picture 2" descr="CAPÍTULO II. Reacciones nucleares y sus secciones eficaces12 Introducción">
            <a:extLst>
              <a:ext uri="{FF2B5EF4-FFF2-40B4-BE49-F238E27FC236}">
                <a16:creationId xmlns:a16="http://schemas.microsoft.com/office/drawing/2014/main" id="{E05FC13E-EE47-4C10-2734-805E7F511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4064206"/>
            <a:ext cx="3524067" cy="152503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FF458200-510D-DF0A-8159-74A5429F7B9B}"/>
              </a:ext>
            </a:extLst>
          </p:cNvPr>
          <p:cNvSpPr txBox="1"/>
          <p:nvPr/>
        </p:nvSpPr>
        <p:spPr>
          <a:xfrm>
            <a:off x="1259632" y="3212976"/>
            <a:ext cx="1194558" cy="369332"/>
          </a:xfrm>
          <a:prstGeom prst="rect">
            <a:avLst/>
          </a:prstGeom>
          <a:noFill/>
        </p:spPr>
        <p:txBody>
          <a:bodyPr wrap="none" rtlCol="0">
            <a:spAutoFit/>
          </a:bodyPr>
          <a:lstStyle/>
          <a:p>
            <a:r>
              <a:rPr lang="es-ES" b="1" dirty="0">
                <a:highlight>
                  <a:srgbClr val="FF00FF"/>
                </a:highlight>
              </a:rPr>
              <a:t>Dispersión</a:t>
            </a:r>
          </a:p>
        </p:txBody>
      </p:sp>
      <p:pic>
        <p:nvPicPr>
          <p:cNvPr id="2052" name="Picture 4" descr="Neutrones, aceleradores de partículas y radioterapia - Catalunya  Vanguardista">
            <a:extLst>
              <a:ext uri="{FF2B5EF4-FFF2-40B4-BE49-F238E27FC236}">
                <a16:creationId xmlns:a16="http://schemas.microsoft.com/office/drawing/2014/main" id="{58E7D6D9-0193-7744-2EB6-23E6D6539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741629"/>
            <a:ext cx="3228642" cy="189984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E5BC1507-F63E-1634-C921-B080D71D1027}"/>
              </a:ext>
            </a:extLst>
          </p:cNvPr>
          <p:cNvSpPr txBox="1"/>
          <p:nvPr/>
        </p:nvSpPr>
        <p:spPr>
          <a:xfrm>
            <a:off x="5582410" y="3208560"/>
            <a:ext cx="1145057" cy="369332"/>
          </a:xfrm>
          <a:prstGeom prst="rect">
            <a:avLst/>
          </a:prstGeom>
          <a:noFill/>
        </p:spPr>
        <p:txBody>
          <a:bodyPr wrap="none" rtlCol="0">
            <a:spAutoFit/>
          </a:bodyPr>
          <a:lstStyle/>
          <a:p>
            <a:r>
              <a:rPr lang="es-ES" b="1" dirty="0">
                <a:highlight>
                  <a:srgbClr val="FF00FF"/>
                </a:highlight>
              </a:rPr>
              <a:t>Absorción</a:t>
            </a:r>
          </a:p>
        </p:txBody>
      </p:sp>
    </p:spTree>
    <p:extLst>
      <p:ext uri="{BB962C8B-B14F-4D97-AF65-F5344CB8AC3E}">
        <p14:creationId xmlns:p14="http://schemas.microsoft.com/office/powerpoint/2010/main" val="2907561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37</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Ondas</a:t>
            </a:r>
            <a:r>
              <a:rPr lang="en-US" sz="4000" dirty="0"/>
              <a:t> </a:t>
            </a:r>
            <a:r>
              <a:rPr lang="en-US" sz="4000" dirty="0" err="1"/>
              <a:t>materiales</a:t>
            </a:r>
            <a:r>
              <a:rPr lang="en-US" sz="4000" dirty="0"/>
              <a:t> y </a:t>
            </a:r>
            <a:r>
              <a:rPr lang="en-US" sz="4000" dirty="0" err="1"/>
              <a:t>ultrasonidos</a:t>
            </a:r>
            <a:endParaRPr lang="en-US" sz="4000" dirty="0"/>
          </a:p>
        </p:txBody>
      </p:sp>
      <p:sp>
        <p:nvSpPr>
          <p:cNvPr id="8" name="CuadroTexto 7">
            <a:extLst>
              <a:ext uri="{FF2B5EF4-FFF2-40B4-BE49-F238E27FC236}">
                <a16:creationId xmlns:a16="http://schemas.microsoft.com/office/drawing/2014/main" id="{3BCD4F2B-C520-4EB1-CC66-7B9DC5AEF7C0}"/>
              </a:ext>
            </a:extLst>
          </p:cNvPr>
          <p:cNvSpPr txBox="1"/>
          <p:nvPr/>
        </p:nvSpPr>
        <p:spPr>
          <a:xfrm>
            <a:off x="969501" y="1326089"/>
            <a:ext cx="7043936" cy="3816429"/>
          </a:xfrm>
          <a:prstGeom prst="rect">
            <a:avLst/>
          </a:prstGeom>
          <a:noFill/>
        </p:spPr>
        <p:txBody>
          <a:bodyPr wrap="square">
            <a:spAutoFit/>
          </a:bodyPr>
          <a:lstStyle/>
          <a:p>
            <a:pPr marL="285750" indent="-285750" algn="just">
              <a:buFont typeface="Arial" panose="020B0604020202020204" pitchFamily="34" charset="0"/>
              <a:buChar char="•"/>
            </a:pPr>
            <a:r>
              <a:rPr lang="es-ES" sz="2200" dirty="0"/>
              <a:t>Solo pueden transmitirse a través de un </a:t>
            </a:r>
            <a:r>
              <a:rPr lang="es-ES" sz="2200" b="1" dirty="0">
                <a:solidFill>
                  <a:srgbClr val="FFC000"/>
                </a:solidFill>
              </a:rPr>
              <a:t>medio material</a:t>
            </a:r>
            <a:r>
              <a:rPr lang="es-ES" sz="2200" dirty="0"/>
              <a:t>. </a:t>
            </a:r>
          </a:p>
          <a:p>
            <a:pPr algn="just"/>
            <a:endParaRPr lang="es-ES" sz="2200" dirty="0"/>
          </a:p>
          <a:p>
            <a:pPr marL="285750" indent="-285750" algn="just">
              <a:buFont typeface="Arial" panose="020B0604020202020204" pitchFamily="34" charset="0"/>
              <a:buChar char="•"/>
            </a:pPr>
            <a:r>
              <a:rPr lang="es-ES" sz="2200" dirty="0"/>
              <a:t>Las ondas electromagnéticas </a:t>
            </a:r>
            <a:r>
              <a:rPr lang="es-ES" sz="2200" b="1" dirty="0">
                <a:solidFill>
                  <a:srgbClr val="FFC000"/>
                </a:solidFill>
              </a:rPr>
              <a:t>no son de este tipo</a:t>
            </a:r>
            <a:r>
              <a:rPr lang="es-ES" sz="2200" dirty="0">
                <a:solidFill>
                  <a:srgbClr val="FFC000"/>
                </a:solidFill>
              </a:rPr>
              <a:t> </a:t>
            </a:r>
            <a:r>
              <a:rPr lang="es-ES" sz="2200" dirty="0"/>
              <a:t>puesto que pueden propagarse tanto por medios materiales como por el vacío. </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Ejemplos de ondas materiales son las sonoras, las perturbaciones sobre la superficie de un líquido, las ondas de choque, las ondas sísmicas, etc.</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Pueden ser: </a:t>
            </a:r>
            <a:r>
              <a:rPr lang="es-ES" sz="2200" b="1" dirty="0"/>
              <a:t>longitudinales (sonido)</a:t>
            </a:r>
            <a:r>
              <a:rPr lang="es-ES" sz="2200" dirty="0"/>
              <a:t> o </a:t>
            </a:r>
            <a:r>
              <a:rPr lang="es-ES" sz="2200" b="1" dirty="0"/>
              <a:t>transversales</a:t>
            </a:r>
            <a:r>
              <a:rPr lang="es-ES" sz="2200" dirty="0"/>
              <a:t>.</a:t>
            </a:r>
          </a:p>
        </p:txBody>
      </p:sp>
    </p:spTree>
    <p:extLst>
      <p:ext uri="{BB962C8B-B14F-4D97-AF65-F5344CB8AC3E}">
        <p14:creationId xmlns:p14="http://schemas.microsoft.com/office/powerpoint/2010/main" val="1165394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38</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a:t>El </a:t>
            </a:r>
            <a:r>
              <a:rPr lang="en-US" sz="4000" dirty="0" err="1"/>
              <a:t>sonido</a:t>
            </a:r>
            <a:endParaRPr lang="en-US" sz="4000" dirty="0"/>
          </a:p>
        </p:txBody>
      </p:sp>
      <p:sp>
        <p:nvSpPr>
          <p:cNvPr id="8" name="CuadroTexto 7">
            <a:extLst>
              <a:ext uri="{FF2B5EF4-FFF2-40B4-BE49-F238E27FC236}">
                <a16:creationId xmlns:a16="http://schemas.microsoft.com/office/drawing/2014/main" id="{3BCD4F2B-C520-4EB1-CC66-7B9DC5AEF7C0}"/>
              </a:ext>
            </a:extLst>
          </p:cNvPr>
          <p:cNvSpPr txBox="1"/>
          <p:nvPr/>
        </p:nvSpPr>
        <p:spPr>
          <a:xfrm>
            <a:off x="190568" y="1326089"/>
            <a:ext cx="8125847" cy="4154984"/>
          </a:xfrm>
          <a:prstGeom prst="rect">
            <a:avLst/>
          </a:prstGeom>
          <a:noFill/>
        </p:spPr>
        <p:txBody>
          <a:bodyPr wrap="square">
            <a:spAutoFit/>
          </a:bodyPr>
          <a:lstStyle/>
          <a:p>
            <a:pPr marL="285750" indent="-285750" algn="just">
              <a:buFont typeface="Arial" panose="020B0604020202020204" pitchFamily="34" charset="0"/>
              <a:buChar char="•"/>
            </a:pPr>
            <a:r>
              <a:rPr lang="es-ES" sz="2200" dirty="0"/>
              <a:t>Es una onda material de tipo </a:t>
            </a:r>
            <a:r>
              <a:rPr lang="es-ES" sz="2200" b="1" dirty="0">
                <a:solidFill>
                  <a:srgbClr val="7030A0"/>
                </a:solidFill>
              </a:rPr>
              <a:t>longitudinal.</a:t>
            </a:r>
          </a:p>
          <a:p>
            <a:pPr marL="285750" indent="-285750" algn="just">
              <a:buFont typeface="Arial" panose="020B0604020202020204" pitchFamily="34" charset="0"/>
              <a:buChar char="•"/>
            </a:pPr>
            <a:endParaRPr lang="es-ES" sz="2200" b="1" dirty="0">
              <a:solidFill>
                <a:srgbClr val="7030A0"/>
              </a:solidFill>
            </a:endParaRPr>
          </a:p>
          <a:p>
            <a:pPr marL="285750" indent="-285750" algn="just">
              <a:buFont typeface="Arial" panose="020B0604020202020204" pitchFamily="34" charset="0"/>
              <a:buChar char="•"/>
            </a:pPr>
            <a:r>
              <a:rPr lang="es-ES" sz="2200" dirty="0"/>
              <a:t>La perturbación que transmite consiste en un </a:t>
            </a:r>
            <a:r>
              <a:rPr lang="es-ES" sz="2200" b="1" dirty="0">
                <a:solidFill>
                  <a:srgbClr val="7030A0"/>
                </a:solidFill>
              </a:rPr>
              <a:t>cambio de presión</a:t>
            </a:r>
            <a:r>
              <a:rPr lang="es-ES" sz="2200" dirty="0"/>
              <a:t>, que puede ser periódica o no.</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Cualquier onda sonora puede ser descompuesta en componentes armónicos de diferentes frecuencias y amplitudes.</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Existe un rango de frecuencias en el que los cambios de presión de las ondas sonoras son capaces de producir la </a:t>
            </a:r>
            <a:r>
              <a:rPr lang="es-ES" sz="2200" b="1" dirty="0">
                <a:solidFill>
                  <a:srgbClr val="7030A0"/>
                </a:solidFill>
              </a:rPr>
              <a:t>oscilación del tímpano </a:t>
            </a:r>
            <a:r>
              <a:rPr lang="es-ES" sz="2200" dirty="0"/>
              <a:t>y, por lo tanto, ser captadas por el oído humano </a:t>
            </a:r>
            <a:r>
              <a:rPr lang="es-ES" sz="2200" dirty="0">
                <a:sym typeface="Wingdings" pitchFamily="2" charset="2"/>
              </a:rPr>
              <a:t> </a:t>
            </a:r>
            <a:r>
              <a:rPr lang="es-ES" sz="2200" b="1" dirty="0">
                <a:solidFill>
                  <a:srgbClr val="7030A0"/>
                </a:solidFill>
                <a:sym typeface="Wingdings" pitchFamily="2" charset="2"/>
              </a:rPr>
              <a:t>RANGO AUDIBLE</a:t>
            </a:r>
            <a:r>
              <a:rPr lang="es-ES" sz="2200" dirty="0">
                <a:sym typeface="Wingdings" pitchFamily="2" charset="2"/>
              </a:rPr>
              <a:t> (20 Hz hasta 20 kHz)</a:t>
            </a:r>
            <a:endParaRPr lang="es-ES" sz="2200" dirty="0"/>
          </a:p>
        </p:txBody>
      </p:sp>
    </p:spTree>
    <p:extLst>
      <p:ext uri="{BB962C8B-B14F-4D97-AF65-F5344CB8AC3E}">
        <p14:creationId xmlns:p14="http://schemas.microsoft.com/office/powerpoint/2010/main" val="43824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39</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a:t>El </a:t>
            </a:r>
            <a:r>
              <a:rPr lang="en-US" sz="4000" dirty="0" err="1"/>
              <a:t>sonido</a:t>
            </a:r>
            <a:endParaRPr lang="en-US" sz="4000" dirty="0"/>
          </a:p>
        </p:txBody>
      </p:sp>
      <p:sp>
        <p:nvSpPr>
          <p:cNvPr id="8" name="CuadroTexto 7">
            <a:extLst>
              <a:ext uri="{FF2B5EF4-FFF2-40B4-BE49-F238E27FC236}">
                <a16:creationId xmlns:a16="http://schemas.microsoft.com/office/drawing/2014/main" id="{3BCD4F2B-C520-4EB1-CC66-7B9DC5AEF7C0}"/>
              </a:ext>
            </a:extLst>
          </p:cNvPr>
          <p:cNvSpPr txBox="1"/>
          <p:nvPr/>
        </p:nvSpPr>
        <p:spPr>
          <a:xfrm>
            <a:off x="2564420" y="980728"/>
            <a:ext cx="4015160" cy="769441"/>
          </a:xfrm>
          <a:prstGeom prst="rect">
            <a:avLst/>
          </a:prstGeom>
          <a:noFill/>
        </p:spPr>
        <p:txBody>
          <a:bodyPr wrap="square">
            <a:spAutoFit/>
          </a:bodyPr>
          <a:lstStyle/>
          <a:p>
            <a:pPr algn="just"/>
            <a:r>
              <a:rPr lang="es-ES" sz="2200" b="1" dirty="0">
                <a:solidFill>
                  <a:srgbClr val="7030A0"/>
                </a:solidFill>
              </a:rPr>
              <a:t>¿Cómo es la velocidad del sonido?</a:t>
            </a:r>
          </a:p>
          <a:p>
            <a:pPr marL="285750" indent="-285750" algn="just">
              <a:buFont typeface="Arial" panose="020B0604020202020204" pitchFamily="34" charset="0"/>
              <a:buChar char="•"/>
            </a:pPr>
            <a:endParaRPr lang="es-ES" sz="2200" b="1" dirty="0">
              <a:solidFill>
                <a:srgbClr val="7030A0"/>
              </a:solidFill>
            </a:endParaRPr>
          </a:p>
        </p:txBody>
      </p:sp>
      <p:sp>
        <p:nvSpPr>
          <p:cNvPr id="2" name="CuadroTexto 1">
            <a:extLst>
              <a:ext uri="{FF2B5EF4-FFF2-40B4-BE49-F238E27FC236}">
                <a16:creationId xmlns:a16="http://schemas.microsoft.com/office/drawing/2014/main" id="{D561099F-77CA-5EF8-5B1B-F0E16B8700CB}"/>
              </a:ext>
            </a:extLst>
          </p:cNvPr>
          <p:cNvSpPr txBox="1"/>
          <p:nvPr/>
        </p:nvSpPr>
        <p:spPr>
          <a:xfrm>
            <a:off x="190569" y="1365448"/>
            <a:ext cx="8125847" cy="5734903"/>
          </a:xfrm>
          <a:prstGeom prst="rect">
            <a:avLst/>
          </a:prstGeom>
          <a:noFill/>
        </p:spPr>
        <p:txBody>
          <a:bodyPr wrap="square">
            <a:spAutoFit/>
          </a:bodyPr>
          <a:lstStyle/>
          <a:p>
            <a:pPr marL="285750" indent="-285750" algn="just">
              <a:buFont typeface="Arial" panose="020B0604020202020204" pitchFamily="34" charset="0"/>
              <a:buChar char="•"/>
            </a:pPr>
            <a:r>
              <a:rPr lang="es-ES" sz="2200" dirty="0"/>
              <a:t>Depende del material por el que se propaga.</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Es mayor en sólidos que en líquidos.</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Es mayor en líquidos que en gases (depende de Py T).</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Transmite energía a distancia como cualquier otra onda, y esta energía se puede medir a partir de un parámetro llamado </a:t>
            </a:r>
            <a:r>
              <a:rPr lang="es-ES" sz="2200" b="1" dirty="0">
                <a:solidFill>
                  <a:srgbClr val="FFC000"/>
                </a:solidFill>
              </a:rPr>
              <a:t>intensidad acústica.</a:t>
            </a:r>
          </a:p>
          <a:p>
            <a:pPr marL="285750" indent="-285750" algn="just">
              <a:buFont typeface="Arial" panose="020B0604020202020204" pitchFamily="34" charset="0"/>
              <a:buChar char="•"/>
            </a:pPr>
            <a:endParaRPr lang="es-ES" sz="2200" b="1" dirty="0">
              <a:solidFill>
                <a:srgbClr val="FFC000"/>
              </a:solidFill>
            </a:endParaRPr>
          </a:p>
          <a:p>
            <a:pPr marL="285750" indent="-285750" algn="just">
              <a:buFont typeface="Arial" panose="020B0604020202020204" pitchFamily="34" charset="0"/>
              <a:buChar char="•"/>
            </a:pPr>
            <a:r>
              <a:rPr lang="es-ES" sz="2200" dirty="0"/>
              <a:t>La intensidad acústica está relacionada con la amplitud de la onda y sus unidades en el SI son W/m</a:t>
            </a:r>
            <a:r>
              <a:rPr lang="es-ES" sz="2200" baseline="30000" dirty="0"/>
              <a:t>2</a:t>
            </a:r>
          </a:p>
          <a:p>
            <a:pPr marL="285750" indent="-285750" algn="just">
              <a:buFont typeface="Arial" panose="020B0604020202020204" pitchFamily="34" charset="0"/>
              <a:buChar char="•"/>
            </a:pPr>
            <a:endParaRPr lang="es-ES" sz="2200" baseline="30000" dirty="0"/>
          </a:p>
          <a:p>
            <a:pPr marL="285750" indent="-285750" algn="just">
              <a:buFont typeface="Arial" panose="020B0604020202020204" pitchFamily="34" charset="0"/>
              <a:buChar char="•"/>
            </a:pPr>
            <a:r>
              <a:rPr lang="es-ES" sz="2200" dirty="0"/>
              <a:t>Para medir intensidades acústicas en el rango audible se utiliza una escala logarítmica relativa cuyas unidades son los </a:t>
            </a:r>
            <a:r>
              <a:rPr lang="es-ES" sz="2200" b="1" dirty="0">
                <a:solidFill>
                  <a:srgbClr val="FFC000"/>
                </a:solidFill>
              </a:rPr>
              <a:t>decibelios (dB)</a:t>
            </a:r>
            <a:r>
              <a:rPr lang="es-ES" sz="2200" b="1" dirty="0"/>
              <a:t>.</a:t>
            </a:r>
          </a:p>
          <a:p>
            <a:pPr algn="just"/>
            <a:endParaRPr lang="es-ES" sz="2200" dirty="0"/>
          </a:p>
          <a:p>
            <a:pPr marL="285750" indent="-285750" algn="just">
              <a:buFont typeface="Arial" panose="020B0604020202020204" pitchFamily="34" charset="0"/>
              <a:buChar char="•"/>
            </a:pPr>
            <a:endParaRPr lang="es-ES" sz="2200" b="1" dirty="0">
              <a:solidFill>
                <a:srgbClr val="7030A0"/>
              </a:solidFill>
            </a:endParaRPr>
          </a:p>
        </p:txBody>
      </p:sp>
    </p:spTree>
    <p:extLst>
      <p:ext uri="{BB962C8B-B14F-4D97-AF65-F5344CB8AC3E}">
        <p14:creationId xmlns:p14="http://schemas.microsoft.com/office/powerpoint/2010/main" val="533369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4C977F-05DF-8B43-DEA5-17B1A3BF42B3}"/>
              </a:ext>
            </a:extLst>
          </p:cNvPr>
          <p:cNvSpPr>
            <a:spLocks noGrp="1"/>
          </p:cNvSpPr>
          <p:nvPr>
            <p:ph type="title"/>
          </p:nvPr>
        </p:nvSpPr>
        <p:spPr/>
        <p:txBody>
          <a:bodyPr/>
          <a:lstStyle/>
          <a:p>
            <a:pPr algn="ctr"/>
            <a:r>
              <a:rPr lang="es-ES" dirty="0"/>
              <a:t>El núcleo</a:t>
            </a:r>
          </a:p>
        </p:txBody>
      </p:sp>
      <p:sp>
        <p:nvSpPr>
          <p:cNvPr id="3" name="Marcador de contenido 2">
            <a:extLst>
              <a:ext uri="{FF2B5EF4-FFF2-40B4-BE49-F238E27FC236}">
                <a16:creationId xmlns:a16="http://schemas.microsoft.com/office/drawing/2014/main" id="{115AF3C5-0508-345F-C132-2D5B32EC4BC5}"/>
              </a:ext>
            </a:extLst>
          </p:cNvPr>
          <p:cNvSpPr>
            <a:spLocks noGrp="1"/>
          </p:cNvSpPr>
          <p:nvPr>
            <p:ph sz="half" idx="1"/>
          </p:nvPr>
        </p:nvSpPr>
        <p:spPr>
          <a:xfrm>
            <a:off x="190569" y="1841480"/>
            <a:ext cx="3657600" cy="3258490"/>
          </a:xfrm>
        </p:spPr>
        <p:txBody>
          <a:bodyPr>
            <a:normAutofit fontScale="92500" lnSpcReduction="20000"/>
          </a:bodyPr>
          <a:lstStyle/>
          <a:p>
            <a:r>
              <a:rPr lang="es-ES" sz="2200" dirty="0"/>
              <a:t>El núcleo alberga casi la totalidad de la masa del átomo (99,9 %) aunque su tamaño es diminuto, unas 10.000 veces más pequeño.</a:t>
            </a:r>
          </a:p>
          <a:p>
            <a:pPr marL="114300" indent="0">
              <a:buNone/>
            </a:pPr>
            <a:endParaRPr lang="es-ES" sz="2200" dirty="0"/>
          </a:p>
          <a:p>
            <a:pPr marL="114300" indent="0">
              <a:buNone/>
            </a:pPr>
            <a:endParaRPr lang="es-ES" sz="2200" dirty="0"/>
          </a:p>
          <a:p>
            <a:r>
              <a:rPr lang="es-ES" sz="2200" dirty="0"/>
              <a:t>En su interior se encuentran dos tipos de partículas diferentes: los </a:t>
            </a:r>
            <a:r>
              <a:rPr lang="es-ES" sz="2200" b="1" dirty="0"/>
              <a:t>protones</a:t>
            </a:r>
            <a:r>
              <a:rPr lang="es-ES" sz="2200" dirty="0"/>
              <a:t> y los </a:t>
            </a:r>
            <a:r>
              <a:rPr lang="es-ES" sz="2200" b="1" dirty="0"/>
              <a:t>neutrones </a:t>
            </a:r>
            <a:r>
              <a:rPr lang="es-ES" sz="2200" b="1" dirty="0">
                <a:sym typeface="Wingdings" pitchFamily="2" charset="2"/>
              </a:rPr>
              <a:t></a:t>
            </a:r>
            <a:r>
              <a:rPr lang="es-ES" sz="2200" b="1" dirty="0">
                <a:solidFill>
                  <a:srgbClr val="FF40FF"/>
                </a:solidFill>
                <a:sym typeface="Wingdings" pitchFamily="2" charset="2"/>
              </a:rPr>
              <a:t>NUCLEONES</a:t>
            </a:r>
            <a:endParaRPr lang="es-ES" sz="2200" b="1" dirty="0">
              <a:solidFill>
                <a:srgbClr val="FF40FF"/>
              </a:solidFill>
            </a:endParaRPr>
          </a:p>
          <a:p>
            <a:pPr marL="114300" indent="0">
              <a:buNone/>
            </a:pPr>
            <a:endParaRPr lang="es-ES" sz="2000" b="1" dirty="0"/>
          </a:p>
        </p:txBody>
      </p:sp>
      <p:sp>
        <p:nvSpPr>
          <p:cNvPr id="5" name="Marcador de pie de página 4">
            <a:extLst>
              <a:ext uri="{FF2B5EF4-FFF2-40B4-BE49-F238E27FC236}">
                <a16:creationId xmlns:a16="http://schemas.microsoft.com/office/drawing/2014/main" id="{D5343F58-2638-7D23-EF17-BD89A955C71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6" name="Marcador de número de diapositiva 5">
            <a:extLst>
              <a:ext uri="{FF2B5EF4-FFF2-40B4-BE49-F238E27FC236}">
                <a16:creationId xmlns:a16="http://schemas.microsoft.com/office/drawing/2014/main" id="{A5C2DE2B-83FD-C2F2-7819-38B18B04CE33}"/>
              </a:ext>
            </a:extLst>
          </p:cNvPr>
          <p:cNvSpPr>
            <a:spLocks noGrp="1"/>
          </p:cNvSpPr>
          <p:nvPr>
            <p:ph type="sldNum" sz="quarter" idx="12"/>
          </p:nvPr>
        </p:nvSpPr>
        <p:spPr/>
        <p:txBody>
          <a:bodyPr/>
          <a:lstStyle/>
          <a:p>
            <a:fld id="{5DF3DBC8-15DC-49EF-AFFC-BBF543251B4F}" type="slidenum">
              <a:rPr lang="es-ES" smtClean="0"/>
              <a:t>4</a:t>
            </a:fld>
            <a:endParaRPr lang="es-ES"/>
          </a:p>
        </p:txBody>
      </p:sp>
      <p:sp>
        <p:nvSpPr>
          <p:cNvPr id="7" name="Elipse 6">
            <a:extLst>
              <a:ext uri="{FF2B5EF4-FFF2-40B4-BE49-F238E27FC236}">
                <a16:creationId xmlns:a16="http://schemas.microsoft.com/office/drawing/2014/main" id="{78CD5189-BA5F-5428-8AC6-624C387BF3B4}"/>
              </a:ext>
              <a:ext uri="{C183D7F6-B498-43B3-948B-1728B52AA6E4}">
                <adec:decorative xmlns:adec="http://schemas.microsoft.com/office/drawing/2017/decorative" val="1"/>
              </a:ext>
            </a:extLst>
          </p:cNvPr>
          <p:cNvSpPr/>
          <p:nvPr/>
        </p:nvSpPr>
        <p:spPr>
          <a:xfrm>
            <a:off x="4920322" y="1841480"/>
            <a:ext cx="792088" cy="7756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t>+</a:t>
            </a:r>
          </a:p>
        </p:txBody>
      </p:sp>
      <p:sp>
        <p:nvSpPr>
          <p:cNvPr id="8" name="Elipse 7">
            <a:extLst>
              <a:ext uri="{FF2B5EF4-FFF2-40B4-BE49-F238E27FC236}">
                <a16:creationId xmlns:a16="http://schemas.microsoft.com/office/drawing/2014/main" id="{7A491C6A-4E28-C28E-B2DB-F2A939AFD994}"/>
              </a:ext>
              <a:ext uri="{C183D7F6-B498-43B3-948B-1728B52AA6E4}">
                <adec:decorative xmlns:adec="http://schemas.microsoft.com/office/drawing/2017/decorative" val="1"/>
              </a:ext>
            </a:extLst>
          </p:cNvPr>
          <p:cNvSpPr/>
          <p:nvPr/>
        </p:nvSpPr>
        <p:spPr>
          <a:xfrm>
            <a:off x="4943652" y="4237403"/>
            <a:ext cx="792088" cy="77565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600" dirty="0"/>
          </a:p>
        </p:txBody>
      </p:sp>
      <p:sp>
        <p:nvSpPr>
          <p:cNvPr id="9" name="CuadroTexto 8">
            <a:extLst>
              <a:ext uri="{FF2B5EF4-FFF2-40B4-BE49-F238E27FC236}">
                <a16:creationId xmlns:a16="http://schemas.microsoft.com/office/drawing/2014/main" id="{C7F91A72-2DA9-DE23-A24B-FCB82BCFC86C}"/>
              </a:ext>
            </a:extLst>
          </p:cNvPr>
          <p:cNvSpPr txBox="1"/>
          <p:nvPr/>
        </p:nvSpPr>
        <p:spPr>
          <a:xfrm>
            <a:off x="6187276" y="1413697"/>
            <a:ext cx="1925527" cy="1938992"/>
          </a:xfrm>
          <a:prstGeom prst="rect">
            <a:avLst/>
          </a:prstGeom>
          <a:noFill/>
        </p:spPr>
        <p:txBody>
          <a:bodyPr wrap="none" rtlCol="0">
            <a:spAutoFit/>
          </a:bodyPr>
          <a:lstStyle/>
          <a:p>
            <a:pPr algn="ctr"/>
            <a:r>
              <a:rPr lang="es-ES" sz="2000" dirty="0">
                <a:solidFill>
                  <a:srgbClr val="FF0000"/>
                </a:solidFill>
              </a:rPr>
              <a:t>Protón</a:t>
            </a:r>
          </a:p>
          <a:p>
            <a:pPr algn="ctr"/>
            <a:endParaRPr lang="es-ES" sz="2000" dirty="0">
              <a:solidFill>
                <a:srgbClr val="FF0000"/>
              </a:solidFill>
            </a:endParaRPr>
          </a:p>
          <a:p>
            <a:r>
              <a:rPr lang="es-ES" sz="2000" dirty="0">
                <a:solidFill>
                  <a:srgbClr val="FF0000"/>
                </a:solidFill>
              </a:rPr>
              <a:t>Q=1,602x10</a:t>
            </a:r>
            <a:r>
              <a:rPr lang="es-ES" sz="2000" baseline="30000" dirty="0">
                <a:solidFill>
                  <a:srgbClr val="FF0000"/>
                </a:solidFill>
              </a:rPr>
              <a:t>-19</a:t>
            </a:r>
            <a:r>
              <a:rPr lang="es-ES" sz="2000" dirty="0">
                <a:solidFill>
                  <a:srgbClr val="FF0000"/>
                </a:solidFill>
              </a:rPr>
              <a:t> C</a:t>
            </a:r>
          </a:p>
          <a:p>
            <a:endParaRPr lang="es-ES" sz="2000" dirty="0">
              <a:solidFill>
                <a:srgbClr val="FF0000"/>
              </a:solidFill>
            </a:endParaRPr>
          </a:p>
          <a:p>
            <a:r>
              <a:rPr lang="es-ES" sz="2000" dirty="0">
                <a:solidFill>
                  <a:srgbClr val="FF0000"/>
                </a:solidFill>
              </a:rPr>
              <a:t>Z=</a:t>
            </a:r>
            <a:r>
              <a:rPr lang="es-ES" sz="2000" dirty="0" err="1">
                <a:solidFill>
                  <a:srgbClr val="FF0000"/>
                </a:solidFill>
              </a:rPr>
              <a:t>nº</a:t>
            </a:r>
            <a:r>
              <a:rPr lang="es-ES" sz="2000" dirty="0">
                <a:solidFill>
                  <a:srgbClr val="FF0000"/>
                </a:solidFill>
              </a:rPr>
              <a:t> de protones</a:t>
            </a:r>
          </a:p>
          <a:p>
            <a:r>
              <a:rPr lang="es-ES" sz="2000" dirty="0">
                <a:solidFill>
                  <a:srgbClr val="FF0000"/>
                </a:solidFill>
              </a:rPr>
              <a:t>       (</a:t>
            </a:r>
            <a:r>
              <a:rPr lang="es-ES" sz="2000" dirty="0" err="1">
                <a:solidFill>
                  <a:srgbClr val="FF0000"/>
                </a:solidFill>
              </a:rPr>
              <a:t>nº</a:t>
            </a:r>
            <a:r>
              <a:rPr lang="es-ES" sz="2000" dirty="0">
                <a:solidFill>
                  <a:srgbClr val="FF0000"/>
                </a:solidFill>
              </a:rPr>
              <a:t> atómico)</a:t>
            </a:r>
          </a:p>
        </p:txBody>
      </p:sp>
      <p:sp>
        <p:nvSpPr>
          <p:cNvPr id="10" name="CuadroTexto 9">
            <a:extLst>
              <a:ext uri="{FF2B5EF4-FFF2-40B4-BE49-F238E27FC236}">
                <a16:creationId xmlns:a16="http://schemas.microsoft.com/office/drawing/2014/main" id="{47BB35A5-6A6A-95A9-335B-47B71D531568}"/>
              </a:ext>
            </a:extLst>
          </p:cNvPr>
          <p:cNvSpPr txBox="1"/>
          <p:nvPr/>
        </p:nvSpPr>
        <p:spPr>
          <a:xfrm>
            <a:off x="6444208" y="4166325"/>
            <a:ext cx="1047979" cy="1323439"/>
          </a:xfrm>
          <a:prstGeom prst="rect">
            <a:avLst/>
          </a:prstGeom>
          <a:noFill/>
        </p:spPr>
        <p:txBody>
          <a:bodyPr wrap="none" rtlCol="0">
            <a:spAutoFit/>
          </a:bodyPr>
          <a:lstStyle/>
          <a:p>
            <a:r>
              <a:rPr lang="es-ES" sz="2000" dirty="0">
                <a:solidFill>
                  <a:srgbClr val="0070C0"/>
                </a:solidFill>
              </a:rPr>
              <a:t>Neutrón</a:t>
            </a:r>
          </a:p>
          <a:p>
            <a:endParaRPr lang="es-ES" sz="2000" dirty="0">
              <a:solidFill>
                <a:srgbClr val="0070C0"/>
              </a:solidFill>
            </a:endParaRPr>
          </a:p>
          <a:p>
            <a:endParaRPr lang="es-ES" sz="2000" dirty="0">
              <a:solidFill>
                <a:srgbClr val="0070C0"/>
              </a:solidFill>
            </a:endParaRPr>
          </a:p>
          <a:p>
            <a:pPr algn="ctr"/>
            <a:r>
              <a:rPr lang="es-ES" sz="2000" dirty="0">
                <a:solidFill>
                  <a:srgbClr val="0070C0"/>
                </a:solidFill>
              </a:rPr>
              <a:t>Q=0</a:t>
            </a:r>
          </a:p>
        </p:txBody>
      </p:sp>
      <p:sp>
        <p:nvSpPr>
          <p:cNvPr id="11" name="CuadroTexto 10">
            <a:extLst>
              <a:ext uri="{FF2B5EF4-FFF2-40B4-BE49-F238E27FC236}">
                <a16:creationId xmlns:a16="http://schemas.microsoft.com/office/drawing/2014/main" id="{D11958ED-B8D2-1731-0AB8-F54A9A54DDFE}"/>
              </a:ext>
            </a:extLst>
          </p:cNvPr>
          <p:cNvSpPr txBox="1"/>
          <p:nvPr/>
        </p:nvSpPr>
        <p:spPr>
          <a:xfrm>
            <a:off x="2322025" y="5529810"/>
            <a:ext cx="4564070" cy="400110"/>
          </a:xfrm>
          <a:prstGeom prst="rect">
            <a:avLst/>
          </a:prstGeom>
          <a:noFill/>
        </p:spPr>
        <p:txBody>
          <a:bodyPr wrap="none" rtlCol="0">
            <a:spAutoFit/>
          </a:bodyPr>
          <a:lstStyle/>
          <a:p>
            <a:r>
              <a:rPr lang="es-ES" sz="2000" dirty="0"/>
              <a:t>A (Número másico)= </a:t>
            </a:r>
            <a:r>
              <a:rPr lang="es-ES" sz="2000" dirty="0">
                <a:solidFill>
                  <a:srgbClr val="FF0000"/>
                </a:solidFill>
              </a:rPr>
              <a:t>Protones</a:t>
            </a:r>
            <a:r>
              <a:rPr lang="es-ES" sz="2000" dirty="0"/>
              <a:t> + </a:t>
            </a:r>
            <a:r>
              <a:rPr lang="es-ES" sz="2000" dirty="0">
                <a:solidFill>
                  <a:srgbClr val="0070C0"/>
                </a:solidFill>
              </a:rPr>
              <a:t>Neutrones</a:t>
            </a: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E32510F4-EC89-0313-A265-99EB929DCC9D}"/>
                  </a:ext>
                </a:extLst>
              </p:cNvPr>
              <p:cNvSpPr txBox="1"/>
              <p:nvPr/>
            </p:nvSpPr>
            <p:spPr>
              <a:xfrm>
                <a:off x="3938571" y="6074156"/>
                <a:ext cx="1266857" cy="313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es-ES" sz="2000" i="1" smtClean="0">
                              <a:latin typeface="Cambria Math" panose="02040503050406030204" pitchFamily="18" charset="0"/>
                            </a:rPr>
                          </m:ctrlPr>
                        </m:sPrePr>
                        <m:sub>
                          <m:r>
                            <a:rPr lang="es-ES" sz="2000" b="0" i="1" smtClean="0">
                              <a:latin typeface="Cambria Math" panose="02040503050406030204" pitchFamily="18" charset="0"/>
                            </a:rPr>
                            <m:t>𝑍</m:t>
                          </m:r>
                        </m:sub>
                        <m:sup>
                          <m:r>
                            <a:rPr lang="es-ES" sz="2000" b="0" i="1" smtClean="0">
                              <a:latin typeface="Cambria Math" panose="02040503050406030204" pitchFamily="18" charset="0"/>
                            </a:rPr>
                            <m:t>𝐴</m:t>
                          </m:r>
                        </m:sup>
                        <m:e>
                          <m:r>
                            <a:rPr lang="es-ES" sz="2000" b="0" i="1" smtClean="0">
                              <a:latin typeface="Cambria Math" panose="02040503050406030204" pitchFamily="18" charset="0"/>
                            </a:rPr>
                            <m:t>𝑋</m:t>
                          </m:r>
                        </m:e>
                      </m:sPre>
                    </m:oMath>
                  </m:oMathPara>
                </a14:m>
                <a:endParaRPr lang="es-ES" sz="2000" dirty="0"/>
              </a:p>
            </p:txBody>
          </p:sp>
        </mc:Choice>
        <mc:Fallback xmlns="">
          <p:sp>
            <p:nvSpPr>
              <p:cNvPr id="13" name="CuadroTexto 12">
                <a:extLst>
                  <a:ext uri="{FF2B5EF4-FFF2-40B4-BE49-F238E27FC236}">
                    <a16:creationId xmlns:a16="http://schemas.microsoft.com/office/drawing/2014/main" id="{E32510F4-EC89-0313-A265-99EB929DCC9D}"/>
                  </a:ext>
                </a:extLst>
              </p:cNvPr>
              <p:cNvSpPr txBox="1">
                <a:spLocks noRot="1" noChangeAspect="1" noMove="1" noResize="1" noEditPoints="1" noAdjustHandles="1" noChangeArrowheads="1" noChangeShapeType="1" noTextEdit="1"/>
              </p:cNvSpPr>
              <p:nvPr/>
            </p:nvSpPr>
            <p:spPr>
              <a:xfrm>
                <a:off x="3938571" y="6074156"/>
                <a:ext cx="1266857" cy="313804"/>
              </a:xfrm>
              <a:prstGeom prst="rect">
                <a:avLst/>
              </a:prstGeom>
              <a:blipFill>
                <a:blip r:embed="rId2"/>
                <a:stretch>
                  <a:fillRect t="-7692" b="-11538"/>
                </a:stretch>
              </a:blipFill>
            </p:spPr>
            <p:txBody>
              <a:bodyPr/>
              <a:lstStyle/>
              <a:p>
                <a:r>
                  <a:rPr lang="es-ES">
                    <a:noFill/>
                  </a:rPr>
                  <a:t> </a:t>
                </a:r>
              </a:p>
            </p:txBody>
          </p:sp>
        </mc:Fallback>
      </mc:AlternateContent>
    </p:spTree>
    <p:extLst>
      <p:ext uri="{BB962C8B-B14F-4D97-AF65-F5344CB8AC3E}">
        <p14:creationId xmlns:p14="http://schemas.microsoft.com/office/powerpoint/2010/main" val="4289413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40</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a:t>El </a:t>
            </a:r>
            <a:r>
              <a:rPr lang="en-US" sz="4000" dirty="0" err="1"/>
              <a:t>sonido</a:t>
            </a:r>
            <a:endParaRPr lang="en-US" sz="4000" dirty="0"/>
          </a:p>
        </p:txBody>
      </p:sp>
      <p:sp>
        <p:nvSpPr>
          <p:cNvPr id="3" name="CuadroTexto 2">
            <a:extLst>
              <a:ext uri="{FF2B5EF4-FFF2-40B4-BE49-F238E27FC236}">
                <a16:creationId xmlns:a16="http://schemas.microsoft.com/office/drawing/2014/main" id="{44FD2BAA-FC5D-7921-23F2-60FF6B0FF71B}"/>
              </a:ext>
            </a:extLst>
          </p:cNvPr>
          <p:cNvSpPr txBox="1"/>
          <p:nvPr/>
        </p:nvSpPr>
        <p:spPr>
          <a:xfrm>
            <a:off x="190569" y="1365448"/>
            <a:ext cx="8125847" cy="1785104"/>
          </a:xfrm>
          <a:prstGeom prst="rect">
            <a:avLst/>
          </a:prstGeom>
          <a:noFill/>
        </p:spPr>
        <p:txBody>
          <a:bodyPr wrap="square">
            <a:spAutoFit/>
          </a:bodyPr>
          <a:lstStyle/>
          <a:p>
            <a:pPr marL="285750" indent="-285750" algn="just">
              <a:buFont typeface="Arial" panose="020B0604020202020204" pitchFamily="34" charset="0"/>
              <a:buChar char="•"/>
            </a:pPr>
            <a:r>
              <a:rPr lang="es-ES" sz="2200" dirty="0"/>
              <a:t>Esta escala tiene su valor mínimo (0 dB) en el umbral audible por el oído humano, 10</a:t>
            </a:r>
            <a:r>
              <a:rPr lang="es-ES" sz="2200" baseline="30000" dirty="0"/>
              <a:t>-12 </a:t>
            </a:r>
            <a:r>
              <a:rPr lang="es-ES" sz="2200" dirty="0"/>
              <a:t>W/m</a:t>
            </a:r>
            <a:r>
              <a:rPr lang="es-ES" sz="2200" baseline="30000" dirty="0"/>
              <a:t>2</a:t>
            </a:r>
          </a:p>
          <a:p>
            <a:pPr marL="285750" indent="-285750" algn="just">
              <a:buFont typeface="Arial" panose="020B0604020202020204" pitchFamily="34" charset="0"/>
              <a:buChar char="•"/>
            </a:pPr>
            <a:r>
              <a:rPr lang="es-ES" sz="2200" dirty="0"/>
              <a:t>El valor en dB de un sonido cuya intensidad en W/m</a:t>
            </a:r>
            <a:r>
              <a:rPr lang="es-ES" sz="2200" baseline="30000" dirty="0"/>
              <a:t>2</a:t>
            </a:r>
            <a:r>
              <a:rPr lang="es-ES" sz="2200" dirty="0"/>
              <a:t> tiene un valor I es:</a:t>
            </a:r>
          </a:p>
          <a:p>
            <a:pPr marL="285750" indent="-285750" algn="just">
              <a:buFont typeface="Arial" panose="020B0604020202020204" pitchFamily="34" charset="0"/>
              <a:buChar char="•"/>
            </a:pPr>
            <a:endParaRPr lang="es-ES" sz="2200" b="1" dirty="0">
              <a:solidFill>
                <a:srgbClr val="7030A0"/>
              </a:solidFill>
            </a:endParaRPr>
          </a:p>
        </p:txBody>
      </p:sp>
      <p:pic>
        <p:nvPicPr>
          <p:cNvPr id="9" name="Imagen 8" descr="Texto&#10;&#10;Descripción generada automáticamente con confianza baja">
            <a:extLst>
              <a:ext uri="{FF2B5EF4-FFF2-40B4-BE49-F238E27FC236}">
                <a16:creationId xmlns:a16="http://schemas.microsoft.com/office/drawing/2014/main" id="{DD2D0032-F00D-B1F4-A413-6CE4EDD84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049" y="2501137"/>
            <a:ext cx="1740908" cy="746103"/>
          </a:xfrm>
          <a:prstGeom prst="rect">
            <a:avLst/>
          </a:prstGeom>
        </p:spPr>
      </p:pic>
      <p:pic>
        <p:nvPicPr>
          <p:cNvPr id="11" name="Imagen 10" descr="Diagrama&#10;&#10;Descripción generada automáticamente">
            <a:extLst>
              <a:ext uri="{FF2B5EF4-FFF2-40B4-BE49-F238E27FC236}">
                <a16:creationId xmlns:a16="http://schemas.microsoft.com/office/drawing/2014/main" id="{B68296A4-E50B-A725-BC79-9893CD570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7953" y="3159458"/>
            <a:ext cx="5245100" cy="3619500"/>
          </a:xfrm>
          <a:prstGeom prst="rect">
            <a:avLst/>
          </a:prstGeom>
        </p:spPr>
      </p:pic>
    </p:spTree>
    <p:extLst>
      <p:ext uri="{BB962C8B-B14F-4D97-AF65-F5344CB8AC3E}">
        <p14:creationId xmlns:p14="http://schemas.microsoft.com/office/powerpoint/2010/main" val="1584822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41</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Efectos</a:t>
            </a:r>
            <a:r>
              <a:rPr lang="en-US" sz="4000" dirty="0"/>
              <a:t> del </a:t>
            </a:r>
            <a:r>
              <a:rPr lang="en-US" sz="4000" dirty="0" err="1"/>
              <a:t>sonido</a:t>
            </a:r>
            <a:endParaRPr lang="en-US" sz="4000" dirty="0"/>
          </a:p>
        </p:txBody>
      </p:sp>
      <p:sp>
        <p:nvSpPr>
          <p:cNvPr id="3" name="CuadroTexto 2">
            <a:extLst>
              <a:ext uri="{FF2B5EF4-FFF2-40B4-BE49-F238E27FC236}">
                <a16:creationId xmlns:a16="http://schemas.microsoft.com/office/drawing/2014/main" id="{44FD2BAA-FC5D-7921-23F2-60FF6B0FF71B}"/>
              </a:ext>
            </a:extLst>
          </p:cNvPr>
          <p:cNvSpPr txBox="1"/>
          <p:nvPr/>
        </p:nvSpPr>
        <p:spPr>
          <a:xfrm>
            <a:off x="190569" y="1365448"/>
            <a:ext cx="8125847" cy="2123658"/>
          </a:xfrm>
          <a:prstGeom prst="rect">
            <a:avLst/>
          </a:prstGeom>
          <a:noFill/>
        </p:spPr>
        <p:txBody>
          <a:bodyPr wrap="square">
            <a:spAutoFit/>
          </a:bodyPr>
          <a:lstStyle/>
          <a:p>
            <a:pPr marL="285750" indent="-285750" algn="just">
              <a:buFont typeface="Arial" panose="020B0604020202020204" pitchFamily="34" charset="0"/>
              <a:buChar char="•"/>
            </a:pPr>
            <a:r>
              <a:rPr lang="es-ES" sz="2200" dirty="0"/>
              <a:t>El sonido sufre diferentes efectos al pasar de unos medios a otros como la </a:t>
            </a:r>
            <a:r>
              <a:rPr lang="es-ES" sz="2200" b="1" dirty="0">
                <a:solidFill>
                  <a:srgbClr val="7030A0"/>
                </a:solidFill>
              </a:rPr>
              <a:t>reflexión</a:t>
            </a:r>
            <a:r>
              <a:rPr lang="es-ES" sz="2200" dirty="0"/>
              <a:t> (eco) y la </a:t>
            </a:r>
            <a:r>
              <a:rPr lang="es-ES" sz="2200" b="1" dirty="0">
                <a:solidFill>
                  <a:srgbClr val="7030A0"/>
                </a:solidFill>
              </a:rPr>
              <a:t>refracción</a:t>
            </a:r>
            <a:r>
              <a:rPr lang="es-ES" sz="2200" dirty="0"/>
              <a:t>, y como cualquier onda sufre también los fenómenos de </a:t>
            </a:r>
            <a:r>
              <a:rPr lang="es-ES" sz="2200" b="1" dirty="0">
                <a:solidFill>
                  <a:srgbClr val="7030A0"/>
                </a:solidFill>
              </a:rPr>
              <a:t>interferencia y difracción</a:t>
            </a:r>
            <a:r>
              <a:rPr lang="es-ES" sz="2200" dirty="0"/>
              <a:t>.</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Un fenómeno particularmente interesante y con aplicaciones muy importantes en diagnóstico es el llamado </a:t>
            </a:r>
            <a:r>
              <a:rPr lang="es-ES" sz="2200" b="1" dirty="0">
                <a:solidFill>
                  <a:srgbClr val="FFC000"/>
                </a:solidFill>
              </a:rPr>
              <a:t>efecto Doppler</a:t>
            </a:r>
            <a:r>
              <a:rPr lang="es-ES" sz="2200" dirty="0"/>
              <a:t>.</a:t>
            </a:r>
          </a:p>
        </p:txBody>
      </p:sp>
      <p:pic>
        <p:nvPicPr>
          <p:cNvPr id="1026" name="Picture 2" descr="Fenómenos ondulatorios: qué es, características, tipos, ejemplos">
            <a:extLst>
              <a:ext uri="{FF2B5EF4-FFF2-40B4-BE49-F238E27FC236}">
                <a16:creationId xmlns:a16="http://schemas.microsoft.com/office/drawing/2014/main" id="{CAB26AFE-66B4-0F93-07F9-BA526801B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1" y="4005064"/>
            <a:ext cx="41275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ves">
            <a:extLst>
              <a:ext uri="{FF2B5EF4-FFF2-40B4-BE49-F238E27FC236}">
                <a16:creationId xmlns:a16="http://schemas.microsoft.com/office/drawing/2014/main" id="{BB12E012-A167-5126-0775-AE49FDF5F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9815" y="4098218"/>
            <a:ext cx="3225472" cy="159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43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42</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Efectos</a:t>
            </a:r>
            <a:r>
              <a:rPr lang="en-US" sz="4000" dirty="0"/>
              <a:t> del </a:t>
            </a:r>
            <a:r>
              <a:rPr lang="en-US" sz="4000" dirty="0" err="1"/>
              <a:t>sonido</a:t>
            </a:r>
            <a:r>
              <a:rPr lang="en-US" sz="4000" dirty="0"/>
              <a:t>. </a:t>
            </a:r>
            <a:r>
              <a:rPr lang="en-US" sz="4000" b="1" dirty="0" err="1">
                <a:solidFill>
                  <a:srgbClr val="FFC000"/>
                </a:solidFill>
              </a:rPr>
              <a:t>Efecto</a:t>
            </a:r>
            <a:r>
              <a:rPr lang="en-US" sz="4000" b="1" dirty="0">
                <a:solidFill>
                  <a:srgbClr val="FFC000"/>
                </a:solidFill>
              </a:rPr>
              <a:t> Doppler</a:t>
            </a:r>
          </a:p>
        </p:txBody>
      </p:sp>
      <p:sp>
        <p:nvSpPr>
          <p:cNvPr id="3" name="CuadroTexto 2">
            <a:extLst>
              <a:ext uri="{FF2B5EF4-FFF2-40B4-BE49-F238E27FC236}">
                <a16:creationId xmlns:a16="http://schemas.microsoft.com/office/drawing/2014/main" id="{44FD2BAA-FC5D-7921-23F2-60FF6B0FF71B}"/>
              </a:ext>
            </a:extLst>
          </p:cNvPr>
          <p:cNvSpPr txBox="1"/>
          <p:nvPr/>
        </p:nvSpPr>
        <p:spPr>
          <a:xfrm>
            <a:off x="190569" y="1365448"/>
            <a:ext cx="8125847" cy="3139321"/>
          </a:xfrm>
          <a:prstGeom prst="rect">
            <a:avLst/>
          </a:prstGeom>
          <a:noFill/>
        </p:spPr>
        <p:txBody>
          <a:bodyPr wrap="square">
            <a:spAutoFit/>
          </a:bodyPr>
          <a:lstStyle/>
          <a:p>
            <a:pPr marL="285750" indent="-285750" algn="just">
              <a:buFont typeface="Arial" panose="020B0604020202020204" pitchFamily="34" charset="0"/>
              <a:buChar char="•"/>
            </a:pPr>
            <a:r>
              <a:rPr lang="es-ES" sz="2200" dirty="0"/>
              <a:t>El efecto Doppler consiste en una </a:t>
            </a:r>
            <a:r>
              <a:rPr lang="es-ES" sz="2200" b="1" dirty="0">
                <a:solidFill>
                  <a:srgbClr val="7030A0"/>
                </a:solidFill>
              </a:rPr>
              <a:t>variación de la frecuencia </a:t>
            </a:r>
            <a:r>
              <a:rPr lang="es-ES" sz="2200" dirty="0"/>
              <a:t>del sonido que percibe un receptor cuando la fuente emisora se mueve respecto a él </a:t>
            </a:r>
            <a:r>
              <a:rPr lang="es-ES" sz="2200" dirty="0">
                <a:sym typeface="Wingdings" pitchFamily="2" charset="2"/>
              </a:rPr>
              <a:t> MOVIMIENTO</a:t>
            </a:r>
          </a:p>
          <a:p>
            <a:pPr marL="285750" indent="-285750" algn="just">
              <a:buFont typeface="Arial" panose="020B0604020202020204" pitchFamily="34" charset="0"/>
              <a:buChar char="•"/>
            </a:pPr>
            <a:r>
              <a:rPr lang="es-ES" sz="2200" dirty="0"/>
              <a:t>Si el emisor se </a:t>
            </a:r>
            <a:r>
              <a:rPr lang="es-ES" sz="2200" b="1" dirty="0">
                <a:solidFill>
                  <a:srgbClr val="FFC000"/>
                </a:solidFill>
              </a:rPr>
              <a:t>acerca</a:t>
            </a:r>
            <a:r>
              <a:rPr lang="es-ES" sz="2200" dirty="0"/>
              <a:t> al receptor, la frecuencia del sonido recibido </a:t>
            </a:r>
            <a:r>
              <a:rPr lang="es-ES" sz="2200" b="1" dirty="0">
                <a:solidFill>
                  <a:srgbClr val="FFC000"/>
                </a:solidFill>
              </a:rPr>
              <a:t>aumenta</a:t>
            </a:r>
            <a:r>
              <a:rPr lang="es-ES" sz="2200" dirty="0"/>
              <a:t>.</a:t>
            </a:r>
          </a:p>
          <a:p>
            <a:pPr marL="285750" indent="-285750" algn="just">
              <a:buFont typeface="Arial" panose="020B0604020202020204" pitchFamily="34" charset="0"/>
              <a:buChar char="•"/>
            </a:pPr>
            <a:r>
              <a:rPr lang="es-ES" sz="2200" dirty="0"/>
              <a:t>Si el emisor se </a:t>
            </a:r>
            <a:r>
              <a:rPr lang="es-ES" sz="2200" b="1" dirty="0">
                <a:solidFill>
                  <a:srgbClr val="0070C0"/>
                </a:solidFill>
              </a:rPr>
              <a:t>aleja</a:t>
            </a:r>
            <a:r>
              <a:rPr lang="es-ES" sz="2200" dirty="0"/>
              <a:t> al receptor, la frecuencia del sonido recibido </a:t>
            </a:r>
            <a:r>
              <a:rPr lang="es-ES" sz="2200" b="1" dirty="0">
                <a:solidFill>
                  <a:srgbClr val="0070C0"/>
                </a:solidFill>
              </a:rPr>
              <a:t>disminuye</a:t>
            </a:r>
            <a:r>
              <a:rPr lang="es-ES" sz="2200" dirty="0"/>
              <a:t>.</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endParaRPr lang="es-ES" sz="2200" dirty="0"/>
          </a:p>
        </p:txBody>
      </p:sp>
      <p:pic>
        <p:nvPicPr>
          <p:cNvPr id="7" name="Imagen 6" descr="Diagrama, Texto&#10;&#10;Descripción generada automáticamente">
            <a:extLst>
              <a:ext uri="{FF2B5EF4-FFF2-40B4-BE49-F238E27FC236}">
                <a16:creationId xmlns:a16="http://schemas.microsoft.com/office/drawing/2014/main" id="{ACF9E0D5-301B-7036-95EA-78D84FAE3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3933056"/>
            <a:ext cx="3692128" cy="2676793"/>
          </a:xfrm>
          <a:prstGeom prst="rect">
            <a:avLst/>
          </a:prstGeom>
        </p:spPr>
      </p:pic>
      <p:sp>
        <p:nvSpPr>
          <p:cNvPr id="9" name="CuadroTexto 8">
            <a:extLst>
              <a:ext uri="{FF2B5EF4-FFF2-40B4-BE49-F238E27FC236}">
                <a16:creationId xmlns:a16="http://schemas.microsoft.com/office/drawing/2014/main" id="{57649AAA-5D31-A169-40F9-CD03190BBEB9}"/>
              </a:ext>
            </a:extLst>
          </p:cNvPr>
          <p:cNvSpPr txBox="1"/>
          <p:nvPr/>
        </p:nvSpPr>
        <p:spPr>
          <a:xfrm>
            <a:off x="4375696" y="3747527"/>
            <a:ext cx="3940720" cy="3139321"/>
          </a:xfrm>
          <a:prstGeom prst="rect">
            <a:avLst/>
          </a:prstGeom>
          <a:noFill/>
        </p:spPr>
        <p:txBody>
          <a:bodyPr wrap="square">
            <a:spAutoFit/>
          </a:bodyPr>
          <a:lstStyle/>
          <a:p>
            <a:r>
              <a:rPr lang="es-ES" dirty="0"/>
              <a:t>Si la ambulancia está parada (A), la frecuencia del sonido delante y detrás de ella es la misma para un observador parado en la calle. Si se mueve a poca velocidad (B) la frecuencia delante del vehículo aumenta y la de detrás </a:t>
            </a:r>
            <a:r>
              <a:rPr lang="es-ES" dirty="0" err="1"/>
              <a:t>disminu</a:t>
            </a:r>
            <a:r>
              <a:rPr lang="es-ES" dirty="0"/>
              <a:t>- ye. Finalmente, al aumentar mucho la velocidad (C) el incremento de frecuencia en el sentido del movimiento es mucho mayor y en sentido contrario mucho menor.</a:t>
            </a:r>
          </a:p>
        </p:txBody>
      </p:sp>
    </p:spTree>
    <p:extLst>
      <p:ext uri="{BB962C8B-B14F-4D97-AF65-F5344CB8AC3E}">
        <p14:creationId xmlns:p14="http://schemas.microsoft.com/office/powerpoint/2010/main" val="527180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43</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Efectos</a:t>
            </a:r>
            <a:r>
              <a:rPr lang="en-US" sz="4000" dirty="0"/>
              <a:t> del </a:t>
            </a:r>
            <a:r>
              <a:rPr lang="en-US" sz="4000" dirty="0" err="1"/>
              <a:t>sonido</a:t>
            </a:r>
            <a:r>
              <a:rPr lang="en-US" sz="4000" dirty="0"/>
              <a:t>. </a:t>
            </a:r>
            <a:r>
              <a:rPr lang="en-US" sz="4000" b="1" dirty="0" err="1">
                <a:solidFill>
                  <a:srgbClr val="FFC000"/>
                </a:solidFill>
              </a:rPr>
              <a:t>Efecto</a:t>
            </a:r>
            <a:r>
              <a:rPr lang="en-US" sz="4000" b="1" dirty="0">
                <a:solidFill>
                  <a:srgbClr val="FFC000"/>
                </a:solidFill>
              </a:rPr>
              <a:t> Doppler</a:t>
            </a:r>
          </a:p>
        </p:txBody>
      </p:sp>
      <p:sp>
        <p:nvSpPr>
          <p:cNvPr id="3" name="CuadroTexto 2">
            <a:extLst>
              <a:ext uri="{FF2B5EF4-FFF2-40B4-BE49-F238E27FC236}">
                <a16:creationId xmlns:a16="http://schemas.microsoft.com/office/drawing/2014/main" id="{44FD2BAA-FC5D-7921-23F2-60FF6B0FF71B}"/>
              </a:ext>
            </a:extLst>
          </p:cNvPr>
          <p:cNvSpPr txBox="1"/>
          <p:nvPr/>
        </p:nvSpPr>
        <p:spPr>
          <a:xfrm>
            <a:off x="190569" y="1365448"/>
            <a:ext cx="8125847" cy="1446550"/>
          </a:xfrm>
          <a:prstGeom prst="rect">
            <a:avLst/>
          </a:prstGeom>
          <a:noFill/>
        </p:spPr>
        <p:txBody>
          <a:bodyPr wrap="square">
            <a:spAutoFit/>
          </a:bodyPr>
          <a:lstStyle/>
          <a:p>
            <a:pPr marL="285750" indent="-285750" algn="just">
              <a:buFont typeface="Arial" panose="020B0604020202020204" pitchFamily="34" charset="0"/>
              <a:buChar char="•"/>
            </a:pPr>
            <a:r>
              <a:rPr lang="es-ES" sz="2200" dirty="0"/>
              <a:t>Este efecto es muy útil en </a:t>
            </a:r>
            <a:r>
              <a:rPr lang="es-ES" sz="2200" b="1" dirty="0"/>
              <a:t>ultrasonografía</a:t>
            </a:r>
            <a:r>
              <a:rPr lang="es-ES" sz="2200" dirty="0"/>
              <a:t> para calcular la velocidad y dirección del movimiento de los fluidos corporales como la sangre en el interior de los vasos sanguíneos o el corazón.</a:t>
            </a:r>
          </a:p>
          <a:p>
            <a:pPr marL="285750" indent="-285750" algn="just">
              <a:buFont typeface="Arial" panose="020B0604020202020204" pitchFamily="34" charset="0"/>
              <a:buChar char="•"/>
            </a:pPr>
            <a:endParaRPr lang="es-ES" sz="2200" dirty="0"/>
          </a:p>
        </p:txBody>
      </p:sp>
      <p:pic>
        <p:nvPicPr>
          <p:cNvPr id="1028" name="Picture 4" descr="Chirstian Andreas Doppler">
            <a:extLst>
              <a:ext uri="{FF2B5EF4-FFF2-40B4-BE49-F238E27FC236}">
                <a16:creationId xmlns:a16="http://schemas.microsoft.com/office/drawing/2014/main" id="{E3949193-8624-DBF4-24F7-DD632356B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722" y="2618758"/>
            <a:ext cx="4551018" cy="3426442"/>
          </a:xfrm>
          <a:prstGeom prst="rect">
            <a:avLst/>
          </a:prstGeom>
          <a:noFill/>
          <a:extLst>
            <a:ext uri="{909E8E84-426E-40DD-AFC4-6F175D3DCCD1}">
              <a14:hiddenFill xmlns:a14="http://schemas.microsoft.com/office/drawing/2010/main">
                <a:solidFill>
                  <a:srgbClr val="FFFFFF"/>
                </a:solidFill>
              </a14:hiddenFill>
            </a:ext>
          </a:extLst>
        </p:spPr>
      </p:pic>
      <p:pic>
        <p:nvPicPr>
          <p:cNvPr id="2" name="Elementos multimedia en línea 1" descr="El Efecto Doppler, visualizado">
            <a:hlinkClick r:id="" action="ppaction://media"/>
            <a:extLst>
              <a:ext uri="{FF2B5EF4-FFF2-40B4-BE49-F238E27FC236}">
                <a16:creationId xmlns:a16="http://schemas.microsoft.com/office/drawing/2014/main" id="{40D558E9-2C2B-3E2E-51B8-08F49F96E1A6}"/>
              </a:ext>
            </a:extLst>
          </p:cNvPr>
          <p:cNvPicPr>
            <a:picLocks noRot="1" noChangeAspect="1"/>
          </p:cNvPicPr>
          <p:nvPr>
            <a:videoFile r:link="rId1"/>
          </p:nvPr>
        </p:nvPicPr>
        <p:blipFill>
          <a:blip r:embed="rId5"/>
          <a:stretch>
            <a:fillRect/>
          </a:stretch>
        </p:blipFill>
        <p:spPr>
          <a:xfrm>
            <a:off x="5580112" y="5129530"/>
            <a:ext cx="2540000" cy="1435100"/>
          </a:xfrm>
          <a:prstGeom prst="rect">
            <a:avLst/>
          </a:prstGeom>
        </p:spPr>
      </p:pic>
    </p:spTree>
    <p:extLst>
      <p:ext uri="{BB962C8B-B14F-4D97-AF65-F5344CB8AC3E}">
        <p14:creationId xmlns:p14="http://schemas.microsoft.com/office/powerpoint/2010/main" val="391959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44</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Ultrasonidos</a:t>
            </a:r>
            <a:endParaRPr lang="en-US" sz="4000" b="1" dirty="0">
              <a:solidFill>
                <a:srgbClr val="FFC000"/>
              </a:solidFill>
            </a:endParaRPr>
          </a:p>
        </p:txBody>
      </p:sp>
      <p:sp>
        <p:nvSpPr>
          <p:cNvPr id="3" name="CuadroTexto 2">
            <a:extLst>
              <a:ext uri="{FF2B5EF4-FFF2-40B4-BE49-F238E27FC236}">
                <a16:creationId xmlns:a16="http://schemas.microsoft.com/office/drawing/2014/main" id="{44FD2BAA-FC5D-7921-23F2-60FF6B0FF71B}"/>
              </a:ext>
            </a:extLst>
          </p:cNvPr>
          <p:cNvSpPr txBox="1"/>
          <p:nvPr/>
        </p:nvSpPr>
        <p:spPr>
          <a:xfrm>
            <a:off x="190569" y="1365448"/>
            <a:ext cx="8125847" cy="3139321"/>
          </a:xfrm>
          <a:prstGeom prst="rect">
            <a:avLst/>
          </a:prstGeom>
          <a:noFill/>
        </p:spPr>
        <p:txBody>
          <a:bodyPr wrap="square">
            <a:spAutoFit/>
          </a:bodyPr>
          <a:lstStyle/>
          <a:p>
            <a:pPr marL="285750" indent="-285750" algn="just">
              <a:buFont typeface="Arial" panose="020B0604020202020204" pitchFamily="34" charset="0"/>
              <a:buChar char="•"/>
            </a:pPr>
            <a:r>
              <a:rPr lang="es-ES" sz="2200" dirty="0"/>
              <a:t>Son sonidos con </a:t>
            </a:r>
            <a:r>
              <a:rPr lang="es-ES" sz="2200" b="1" dirty="0"/>
              <a:t>frecuencias superiores al rango audible</a:t>
            </a:r>
            <a:r>
              <a:rPr lang="es-ES" sz="2200" dirty="0"/>
              <a:t> que no pueden ser percibidos por el oído humano.</a:t>
            </a:r>
          </a:p>
          <a:p>
            <a:pPr marL="285750" indent="-285750" algn="just">
              <a:buFont typeface="Arial" panose="020B0604020202020204" pitchFamily="34" charset="0"/>
              <a:buChar char="•"/>
            </a:pPr>
            <a:r>
              <a:rPr lang="es-ES" sz="2200" dirty="0"/>
              <a:t>Los utilizados en medicina pertenecen al rango entre </a:t>
            </a:r>
            <a:r>
              <a:rPr lang="es-ES" sz="2200" b="1" dirty="0"/>
              <a:t>1 MHz y 14 MHz</a:t>
            </a:r>
            <a:r>
              <a:rPr lang="es-ES" sz="2200" dirty="0"/>
              <a:t> y son generados mediante el llamado </a:t>
            </a:r>
            <a:r>
              <a:rPr lang="es-ES" sz="2200" b="1" dirty="0"/>
              <a:t>efecto piezoeléctrico.</a:t>
            </a:r>
          </a:p>
          <a:p>
            <a:pPr marL="285750" indent="-285750" algn="just">
              <a:buFont typeface="Arial" panose="020B0604020202020204" pitchFamily="34" charset="0"/>
              <a:buChar char="•"/>
            </a:pPr>
            <a:r>
              <a:rPr lang="es-ES" sz="2200" b="1" dirty="0"/>
              <a:t>Las ondas ultrasónicas penetran en el cuerpo humano</a:t>
            </a:r>
            <a:r>
              <a:rPr lang="es-ES" sz="2200" dirty="0"/>
              <a:t>. La profundidad de penetración y la atenuación dependen de su frecuencia.</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endParaRPr lang="es-ES" sz="2200" b="1" dirty="0"/>
          </a:p>
        </p:txBody>
      </p:sp>
      <p:pic>
        <p:nvPicPr>
          <p:cNvPr id="7" name="Imagen 6" descr="Diagrama&#10;&#10;Descripción generada automáticamente">
            <a:extLst>
              <a:ext uri="{FF2B5EF4-FFF2-40B4-BE49-F238E27FC236}">
                <a16:creationId xmlns:a16="http://schemas.microsoft.com/office/drawing/2014/main" id="{EFCA3943-91C6-5504-9C2E-220CB80AE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39" y="3768544"/>
            <a:ext cx="4023384" cy="2799777"/>
          </a:xfrm>
          <a:prstGeom prst="rect">
            <a:avLst/>
          </a:prstGeom>
        </p:spPr>
      </p:pic>
      <p:sp>
        <p:nvSpPr>
          <p:cNvPr id="9" name="CuadroTexto 8">
            <a:extLst>
              <a:ext uri="{FF2B5EF4-FFF2-40B4-BE49-F238E27FC236}">
                <a16:creationId xmlns:a16="http://schemas.microsoft.com/office/drawing/2014/main" id="{18DA77B0-7B74-0E0E-C5BA-2EE994FB0524}"/>
              </a:ext>
            </a:extLst>
          </p:cNvPr>
          <p:cNvSpPr txBox="1"/>
          <p:nvPr/>
        </p:nvSpPr>
        <p:spPr>
          <a:xfrm>
            <a:off x="4725862" y="3705999"/>
            <a:ext cx="3805926" cy="3139321"/>
          </a:xfrm>
          <a:prstGeom prst="rect">
            <a:avLst/>
          </a:prstGeom>
          <a:noFill/>
        </p:spPr>
        <p:txBody>
          <a:bodyPr wrap="square">
            <a:spAutoFit/>
          </a:bodyPr>
          <a:lstStyle/>
          <a:p>
            <a:r>
              <a:rPr lang="es-ES" dirty="0"/>
              <a:t>Cuando los ultrasonidos llegan a las superficies de separación entre diferentes materiales se producen reflexiones que pueden ser captadas por la sonda del equipo. Precisamente su principal utilidad en diagnóstico se debe a su alta sensibilidad a pequeñas diferencias de densidad entre materiales. </a:t>
            </a:r>
            <a:r>
              <a:rPr lang="es-ES" b="1" dirty="0"/>
              <a:t>A partir de estas ondas reflejadas se obtienen las imágenes diagnósticas</a:t>
            </a:r>
          </a:p>
        </p:txBody>
      </p:sp>
    </p:spTree>
    <p:extLst>
      <p:ext uri="{BB962C8B-B14F-4D97-AF65-F5344CB8AC3E}">
        <p14:creationId xmlns:p14="http://schemas.microsoft.com/office/powerpoint/2010/main" val="2743998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45</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Magnetismo</a:t>
            </a:r>
            <a:r>
              <a:rPr lang="en-US" sz="4000" dirty="0"/>
              <a:t>. </a:t>
            </a:r>
            <a:r>
              <a:rPr lang="en-US" sz="4000" dirty="0" err="1"/>
              <a:t>Aplicaciones</a:t>
            </a:r>
            <a:r>
              <a:rPr lang="en-US" sz="4000" dirty="0"/>
              <a:t> </a:t>
            </a:r>
            <a:r>
              <a:rPr lang="en-US" sz="4000" dirty="0" err="1"/>
              <a:t>en</a:t>
            </a:r>
            <a:r>
              <a:rPr lang="en-US" sz="4000" dirty="0"/>
              <a:t> la </a:t>
            </a:r>
            <a:r>
              <a:rPr lang="en-US" sz="4000" dirty="0" err="1"/>
              <a:t>obtención</a:t>
            </a:r>
            <a:r>
              <a:rPr lang="en-US" sz="4000" dirty="0"/>
              <a:t> de </a:t>
            </a:r>
            <a:r>
              <a:rPr lang="en-US" sz="4000" dirty="0" err="1"/>
              <a:t>imágenes</a:t>
            </a:r>
            <a:r>
              <a:rPr lang="en-US" sz="4000" dirty="0"/>
              <a:t> </a:t>
            </a:r>
            <a:r>
              <a:rPr lang="en-US" sz="4000" dirty="0" err="1"/>
              <a:t>diagnósticas</a:t>
            </a:r>
            <a:endParaRPr lang="en-US" sz="4000" b="1" dirty="0">
              <a:solidFill>
                <a:srgbClr val="FFC000"/>
              </a:solidFill>
            </a:endParaRPr>
          </a:p>
        </p:txBody>
      </p:sp>
      <p:sp>
        <p:nvSpPr>
          <p:cNvPr id="3" name="CuadroTexto 2">
            <a:extLst>
              <a:ext uri="{FF2B5EF4-FFF2-40B4-BE49-F238E27FC236}">
                <a16:creationId xmlns:a16="http://schemas.microsoft.com/office/drawing/2014/main" id="{44FD2BAA-FC5D-7921-23F2-60FF6B0FF71B}"/>
              </a:ext>
            </a:extLst>
          </p:cNvPr>
          <p:cNvSpPr txBox="1"/>
          <p:nvPr/>
        </p:nvSpPr>
        <p:spPr>
          <a:xfrm>
            <a:off x="190569" y="1365448"/>
            <a:ext cx="8125847" cy="2462213"/>
          </a:xfrm>
          <a:prstGeom prst="rect">
            <a:avLst/>
          </a:prstGeom>
          <a:noFill/>
        </p:spPr>
        <p:txBody>
          <a:bodyPr wrap="square">
            <a:spAutoFit/>
          </a:bodyPr>
          <a:lstStyle/>
          <a:p>
            <a:pPr marL="285750" indent="-285750" algn="just">
              <a:buFont typeface="Arial" panose="020B0604020202020204" pitchFamily="34" charset="0"/>
              <a:buChar char="•"/>
            </a:pPr>
            <a:r>
              <a:rPr lang="es-ES" sz="2200" dirty="0"/>
              <a:t>Consiste en la capacidad que tienen ciertos materiales para atraer a otros.</a:t>
            </a:r>
          </a:p>
          <a:p>
            <a:pPr marL="285750" indent="-285750" algn="just">
              <a:buFont typeface="Arial" panose="020B0604020202020204" pitchFamily="34" charset="0"/>
              <a:buChar char="•"/>
            </a:pPr>
            <a:r>
              <a:rPr lang="es-ES" sz="2200" dirty="0"/>
              <a:t>Los objetos que presentan magnetismo se llaman </a:t>
            </a:r>
            <a:r>
              <a:rPr lang="es-ES" sz="2200" b="1" dirty="0">
                <a:solidFill>
                  <a:srgbClr val="FFC000"/>
                </a:solidFill>
              </a:rPr>
              <a:t>imanes</a:t>
            </a:r>
            <a:r>
              <a:rPr lang="es-ES" sz="2200" dirty="0"/>
              <a:t>. Existen </a:t>
            </a:r>
            <a:r>
              <a:rPr lang="es-ES" sz="2200" b="1" dirty="0"/>
              <a:t>imanes permanentes (magnetita)</a:t>
            </a:r>
            <a:r>
              <a:rPr lang="es-ES" sz="2200" dirty="0"/>
              <a:t>, aquellos que no pierden el magnetismo con el tiempo, y </a:t>
            </a:r>
            <a:r>
              <a:rPr lang="es-ES" sz="2200" b="1" dirty="0"/>
              <a:t>temporales (electroimanes).</a:t>
            </a:r>
          </a:p>
          <a:p>
            <a:pPr marL="285750" indent="-285750" algn="just">
              <a:buFont typeface="Arial" panose="020B0604020202020204" pitchFamily="34" charset="0"/>
              <a:buChar char="•"/>
            </a:pPr>
            <a:endParaRPr lang="es-ES" sz="2200" b="1" dirty="0"/>
          </a:p>
          <a:p>
            <a:pPr marL="285750" indent="-285750" algn="just">
              <a:buFont typeface="Arial" panose="020B0604020202020204" pitchFamily="34" charset="0"/>
              <a:buChar char="•"/>
            </a:pPr>
            <a:endParaRPr lang="es-ES" sz="2200" b="1" dirty="0"/>
          </a:p>
        </p:txBody>
      </p:sp>
      <p:pic>
        <p:nvPicPr>
          <p:cNvPr id="2050" name="Picture 2" descr="Campo magnético terrestre | Campo magnético terrestre, Magnetismo, Norte  geografico">
            <a:extLst>
              <a:ext uri="{FF2B5EF4-FFF2-40B4-BE49-F238E27FC236}">
                <a16:creationId xmlns:a16="http://schemas.microsoft.com/office/drawing/2014/main" id="{9116A5CC-A812-D359-5872-F8300DD32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628" y="3429000"/>
            <a:ext cx="3668315" cy="313923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62B4576D-BC5C-C208-8C85-9E1B55BCD45B}"/>
              </a:ext>
            </a:extLst>
          </p:cNvPr>
          <p:cNvSpPr txBox="1"/>
          <p:nvPr/>
        </p:nvSpPr>
        <p:spPr>
          <a:xfrm>
            <a:off x="4205536" y="4551615"/>
            <a:ext cx="4095801" cy="646331"/>
          </a:xfrm>
          <a:prstGeom prst="rect">
            <a:avLst/>
          </a:prstGeom>
          <a:noFill/>
        </p:spPr>
        <p:txBody>
          <a:bodyPr wrap="none" rtlCol="0">
            <a:spAutoFit/>
          </a:bodyPr>
          <a:lstStyle/>
          <a:p>
            <a:r>
              <a:rPr lang="es-ES" dirty="0"/>
              <a:t>La Tierra se comporta como un gran imán,</a:t>
            </a:r>
          </a:p>
          <a:p>
            <a:r>
              <a:rPr lang="es-ES" dirty="0"/>
              <a:t> igual que otros planetas como el Sol</a:t>
            </a:r>
          </a:p>
        </p:txBody>
      </p:sp>
    </p:spTree>
    <p:extLst>
      <p:ext uri="{BB962C8B-B14F-4D97-AF65-F5344CB8AC3E}">
        <p14:creationId xmlns:p14="http://schemas.microsoft.com/office/powerpoint/2010/main" val="1764980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46</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Magnetismo</a:t>
            </a:r>
            <a:r>
              <a:rPr lang="en-US" sz="4000" dirty="0"/>
              <a:t>. </a:t>
            </a:r>
            <a:r>
              <a:rPr lang="en-US" sz="4000" dirty="0" err="1"/>
              <a:t>Aplicaciones</a:t>
            </a:r>
            <a:r>
              <a:rPr lang="en-US" sz="4000" dirty="0"/>
              <a:t> </a:t>
            </a:r>
            <a:r>
              <a:rPr lang="en-US" sz="4000" dirty="0" err="1"/>
              <a:t>en</a:t>
            </a:r>
            <a:r>
              <a:rPr lang="en-US" sz="4000" dirty="0"/>
              <a:t> la </a:t>
            </a:r>
            <a:r>
              <a:rPr lang="en-US" sz="4000" dirty="0" err="1"/>
              <a:t>obtención</a:t>
            </a:r>
            <a:r>
              <a:rPr lang="en-US" sz="4000" dirty="0"/>
              <a:t> de </a:t>
            </a:r>
            <a:r>
              <a:rPr lang="en-US" sz="4000" dirty="0" err="1"/>
              <a:t>imágenes</a:t>
            </a:r>
            <a:r>
              <a:rPr lang="en-US" sz="4000" dirty="0"/>
              <a:t> </a:t>
            </a:r>
            <a:r>
              <a:rPr lang="en-US" sz="4000" dirty="0" err="1"/>
              <a:t>diagnósticas</a:t>
            </a:r>
            <a:endParaRPr lang="en-US" sz="4000" b="1" dirty="0">
              <a:solidFill>
                <a:srgbClr val="FFC000"/>
              </a:solidFill>
            </a:endParaRPr>
          </a:p>
        </p:txBody>
      </p:sp>
      <p:sp>
        <p:nvSpPr>
          <p:cNvPr id="3" name="CuadroTexto 2">
            <a:extLst>
              <a:ext uri="{FF2B5EF4-FFF2-40B4-BE49-F238E27FC236}">
                <a16:creationId xmlns:a16="http://schemas.microsoft.com/office/drawing/2014/main" id="{44FD2BAA-FC5D-7921-23F2-60FF6B0FF71B}"/>
              </a:ext>
            </a:extLst>
          </p:cNvPr>
          <p:cNvSpPr txBox="1"/>
          <p:nvPr/>
        </p:nvSpPr>
        <p:spPr>
          <a:xfrm>
            <a:off x="190569" y="1365448"/>
            <a:ext cx="8197855" cy="3477875"/>
          </a:xfrm>
          <a:prstGeom prst="rect">
            <a:avLst/>
          </a:prstGeom>
          <a:noFill/>
        </p:spPr>
        <p:txBody>
          <a:bodyPr wrap="square">
            <a:spAutoFit/>
          </a:bodyPr>
          <a:lstStyle/>
          <a:p>
            <a:pPr marL="285750" indent="-285750" algn="just">
              <a:buFont typeface="Arial" panose="020B0604020202020204" pitchFamily="34" charset="0"/>
              <a:buChar char="•"/>
            </a:pPr>
            <a:r>
              <a:rPr lang="es-ES" sz="2200" dirty="0"/>
              <a:t>Ya en la antigüedad era conocido que los imanes se orientan en </a:t>
            </a:r>
          </a:p>
          <a:p>
            <a:pPr algn="just"/>
            <a:r>
              <a:rPr lang="es-ES" sz="2200" dirty="0"/>
              <a:t>    dirección norte-sur al permitírseles girar libremente. </a:t>
            </a:r>
          </a:p>
          <a:p>
            <a:pPr marL="285750" indent="-285750" algn="just">
              <a:buFont typeface="Arial" panose="020B0604020202020204" pitchFamily="34" charset="0"/>
              <a:buChar char="•"/>
            </a:pPr>
            <a:r>
              <a:rPr lang="es-ES" sz="2200" dirty="0"/>
              <a:t>A la parte de un imán que señala al norte se le llama </a:t>
            </a:r>
            <a:r>
              <a:rPr lang="es-ES" sz="2200" b="1" dirty="0"/>
              <a:t>polo norte</a:t>
            </a:r>
            <a:r>
              <a:rPr lang="es-ES" sz="2200" dirty="0"/>
              <a:t>, y a la que señala al sur, </a:t>
            </a:r>
            <a:r>
              <a:rPr lang="es-ES" sz="2200" b="1" dirty="0"/>
              <a:t>polo sur</a:t>
            </a:r>
            <a:r>
              <a:rPr lang="es-ES" sz="2200" dirty="0"/>
              <a:t>. </a:t>
            </a:r>
          </a:p>
          <a:p>
            <a:pPr marL="285750" indent="-285750" algn="just">
              <a:buFont typeface="Arial" panose="020B0604020202020204" pitchFamily="34" charset="0"/>
              <a:buChar char="•"/>
            </a:pPr>
            <a:r>
              <a:rPr lang="es-ES" sz="2200" b="1" dirty="0">
                <a:solidFill>
                  <a:srgbClr val="7030A0"/>
                </a:solidFill>
              </a:rPr>
              <a:t>Todos los imanes tienen un polo norte y un polo sur</a:t>
            </a:r>
            <a:r>
              <a:rPr lang="es-ES" sz="2200" dirty="0"/>
              <a:t>. </a:t>
            </a:r>
          </a:p>
          <a:p>
            <a:pPr marL="285750" indent="-285750" algn="just">
              <a:buFont typeface="Arial" panose="020B0604020202020204" pitchFamily="34" charset="0"/>
              <a:buChar char="•"/>
            </a:pPr>
            <a:r>
              <a:rPr lang="es-ES" sz="2200" b="1" dirty="0"/>
              <a:t>No existe el monopolo magnético</a:t>
            </a:r>
            <a:r>
              <a:rPr lang="es-ES" sz="2200" dirty="0"/>
              <a:t>.</a:t>
            </a:r>
          </a:p>
          <a:p>
            <a:pPr marL="285750" indent="-285750" algn="just">
              <a:buFont typeface="Arial" panose="020B0604020202020204" pitchFamily="34" charset="0"/>
              <a:buChar char="•"/>
            </a:pPr>
            <a:r>
              <a:rPr lang="es-ES" sz="2200" dirty="0"/>
              <a:t>Al acercar dos imanes los polos iguales se repelen y los polos contrarios se atraen.</a:t>
            </a:r>
          </a:p>
          <a:p>
            <a:pPr algn="just"/>
            <a:endParaRPr lang="es-ES" sz="2200" b="1" dirty="0"/>
          </a:p>
          <a:p>
            <a:pPr marL="285750" indent="-285750" algn="just">
              <a:buFont typeface="Arial" panose="020B0604020202020204" pitchFamily="34" charset="0"/>
              <a:buChar char="•"/>
            </a:pPr>
            <a:endParaRPr lang="es-ES" sz="2200" b="1" dirty="0"/>
          </a:p>
        </p:txBody>
      </p:sp>
      <p:pic>
        <p:nvPicPr>
          <p:cNvPr id="8" name="Imagen 7" descr="Diagrama&#10;&#10;Descripción generada automáticamente">
            <a:extLst>
              <a:ext uri="{FF2B5EF4-FFF2-40B4-BE49-F238E27FC236}">
                <a16:creationId xmlns:a16="http://schemas.microsoft.com/office/drawing/2014/main" id="{E180CAE5-0EAE-838E-44AE-F26D59FC6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745" y="4209076"/>
            <a:ext cx="3960440" cy="2566952"/>
          </a:xfrm>
          <a:prstGeom prst="rect">
            <a:avLst/>
          </a:prstGeom>
        </p:spPr>
      </p:pic>
      <p:sp>
        <p:nvSpPr>
          <p:cNvPr id="9" name="CuadroTexto 8">
            <a:extLst>
              <a:ext uri="{FF2B5EF4-FFF2-40B4-BE49-F238E27FC236}">
                <a16:creationId xmlns:a16="http://schemas.microsoft.com/office/drawing/2014/main" id="{A39F17AB-471E-4B20-3968-7B05E1E892D2}"/>
              </a:ext>
            </a:extLst>
          </p:cNvPr>
          <p:cNvSpPr txBox="1"/>
          <p:nvPr/>
        </p:nvSpPr>
        <p:spPr>
          <a:xfrm>
            <a:off x="4990641" y="4567872"/>
            <a:ext cx="3143809" cy="1477328"/>
          </a:xfrm>
          <a:prstGeom prst="rect">
            <a:avLst/>
          </a:prstGeom>
          <a:noFill/>
          <a:ln>
            <a:solidFill>
              <a:srgbClr val="00A499"/>
            </a:solidFill>
          </a:ln>
        </p:spPr>
        <p:txBody>
          <a:bodyPr wrap="none" rtlCol="0">
            <a:spAutoFit/>
          </a:bodyPr>
          <a:lstStyle/>
          <a:p>
            <a:r>
              <a:rPr lang="es-ES" dirty="0"/>
              <a:t>Líneas de campo magnético. </a:t>
            </a:r>
          </a:p>
          <a:p>
            <a:r>
              <a:rPr lang="es-ES" dirty="0"/>
              <a:t>Salen del Norte y entran al Sur. </a:t>
            </a:r>
          </a:p>
          <a:p>
            <a:r>
              <a:rPr lang="es-ES" dirty="0"/>
              <a:t>Donde las líneas </a:t>
            </a:r>
          </a:p>
          <a:p>
            <a:r>
              <a:rPr lang="es-ES" dirty="0"/>
              <a:t>están más juntas la intensidad</a:t>
            </a:r>
          </a:p>
          <a:p>
            <a:r>
              <a:rPr lang="es-ES" dirty="0"/>
              <a:t> de campo magnético es mayor.  </a:t>
            </a:r>
          </a:p>
        </p:txBody>
      </p:sp>
    </p:spTree>
    <p:extLst>
      <p:ext uri="{BB962C8B-B14F-4D97-AF65-F5344CB8AC3E}">
        <p14:creationId xmlns:p14="http://schemas.microsoft.com/office/powerpoint/2010/main" val="3234747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47</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Materiales</a:t>
            </a:r>
            <a:r>
              <a:rPr lang="en-US" sz="4000" dirty="0"/>
              <a:t> </a:t>
            </a:r>
            <a:r>
              <a:rPr lang="en-US" sz="4000" dirty="0" err="1"/>
              <a:t>magnéticos</a:t>
            </a:r>
            <a:endParaRPr lang="en-US" sz="4000" b="1" dirty="0">
              <a:solidFill>
                <a:srgbClr val="FFC000"/>
              </a:solidFill>
            </a:endParaRPr>
          </a:p>
        </p:txBody>
      </p:sp>
      <p:sp>
        <p:nvSpPr>
          <p:cNvPr id="3" name="CuadroTexto 2">
            <a:extLst>
              <a:ext uri="{FF2B5EF4-FFF2-40B4-BE49-F238E27FC236}">
                <a16:creationId xmlns:a16="http://schemas.microsoft.com/office/drawing/2014/main" id="{44FD2BAA-FC5D-7921-23F2-60FF6B0FF71B}"/>
              </a:ext>
            </a:extLst>
          </p:cNvPr>
          <p:cNvSpPr txBox="1"/>
          <p:nvPr/>
        </p:nvSpPr>
        <p:spPr>
          <a:xfrm>
            <a:off x="190568" y="1015213"/>
            <a:ext cx="8197855" cy="1107996"/>
          </a:xfrm>
          <a:prstGeom prst="rect">
            <a:avLst/>
          </a:prstGeom>
          <a:noFill/>
        </p:spPr>
        <p:txBody>
          <a:bodyPr wrap="square">
            <a:spAutoFit/>
          </a:bodyPr>
          <a:lstStyle/>
          <a:p>
            <a:pPr algn="just"/>
            <a:r>
              <a:rPr lang="es-ES" sz="2200" dirty="0"/>
              <a:t>En la naturaleza existen tres tipos de comportamientos </a:t>
            </a:r>
            <a:r>
              <a:rPr lang="es-ES" sz="2200" dirty="0" err="1"/>
              <a:t>magéticos</a:t>
            </a:r>
            <a:r>
              <a:rPr lang="es-ES" sz="2200" dirty="0"/>
              <a:t>, que son los siguientes:</a:t>
            </a:r>
          </a:p>
          <a:p>
            <a:pPr marL="285750" indent="-285750" algn="just">
              <a:buFont typeface="Arial" panose="020B0604020202020204" pitchFamily="34" charset="0"/>
              <a:buChar char="•"/>
            </a:pPr>
            <a:endParaRPr lang="es-ES" sz="2200" b="1" dirty="0"/>
          </a:p>
        </p:txBody>
      </p:sp>
      <p:sp>
        <p:nvSpPr>
          <p:cNvPr id="2" name="CuadroTexto 1">
            <a:extLst>
              <a:ext uri="{FF2B5EF4-FFF2-40B4-BE49-F238E27FC236}">
                <a16:creationId xmlns:a16="http://schemas.microsoft.com/office/drawing/2014/main" id="{144FAC97-D258-58B7-858F-D5B42C106860}"/>
              </a:ext>
            </a:extLst>
          </p:cNvPr>
          <p:cNvSpPr txBox="1"/>
          <p:nvPr/>
        </p:nvSpPr>
        <p:spPr>
          <a:xfrm>
            <a:off x="63572" y="1772816"/>
            <a:ext cx="8197855" cy="5016758"/>
          </a:xfrm>
          <a:prstGeom prst="rect">
            <a:avLst/>
          </a:prstGeom>
          <a:noFill/>
        </p:spPr>
        <p:txBody>
          <a:bodyPr wrap="square">
            <a:spAutoFit/>
          </a:bodyPr>
          <a:lstStyle/>
          <a:p>
            <a:pPr marL="285750" indent="-285750" algn="just">
              <a:buFont typeface="Arial" panose="020B0604020202020204" pitchFamily="34" charset="0"/>
              <a:buChar char="•"/>
            </a:pPr>
            <a:r>
              <a:rPr lang="es-ES" sz="2000" b="1" u="sng" dirty="0">
                <a:solidFill>
                  <a:srgbClr val="FFC000"/>
                </a:solidFill>
              </a:rPr>
              <a:t>Paramagnetismo</a:t>
            </a:r>
            <a:r>
              <a:rPr lang="es-ES" sz="2000" dirty="0"/>
              <a:t>: estos materiales sometidos a un campo magnético, el campo total que se produce en su interior es </a:t>
            </a:r>
            <a:r>
              <a:rPr lang="es-ES" sz="2000" b="1" dirty="0">
                <a:solidFill>
                  <a:srgbClr val="0070C0"/>
                </a:solidFill>
              </a:rPr>
              <a:t>superior al campo magnético externo</a:t>
            </a:r>
            <a:r>
              <a:rPr lang="es-ES" sz="2000" dirty="0"/>
              <a:t>. Este fenómeno es debido a que sus átomos actúan individualmente como </a:t>
            </a:r>
            <a:r>
              <a:rPr lang="es-ES" sz="2000" b="1" dirty="0">
                <a:solidFill>
                  <a:srgbClr val="0070C0"/>
                </a:solidFill>
              </a:rPr>
              <a:t>pequeños imanes que se alinean al campo magnético externo</a:t>
            </a:r>
            <a:r>
              <a:rPr lang="es-ES" sz="2000" dirty="0"/>
              <a:t>, potenciando su efecto. </a:t>
            </a:r>
            <a:r>
              <a:rPr lang="es-ES" sz="2000" b="1" dirty="0"/>
              <a:t>El material deja de estar imantado al cesar la estimulación externa</a:t>
            </a:r>
            <a:r>
              <a:rPr lang="es-ES" sz="2000" dirty="0"/>
              <a:t>.</a:t>
            </a:r>
          </a:p>
          <a:p>
            <a:pPr marL="285750" indent="-285750" algn="just">
              <a:buFont typeface="Arial" panose="020B0604020202020204" pitchFamily="34" charset="0"/>
              <a:buChar char="•"/>
            </a:pPr>
            <a:r>
              <a:rPr lang="es-ES" sz="2000" b="1" u="sng" dirty="0">
                <a:solidFill>
                  <a:srgbClr val="FFC000"/>
                </a:solidFill>
              </a:rPr>
              <a:t>Diamagnetismo</a:t>
            </a:r>
            <a:r>
              <a:rPr lang="es-ES" sz="2000" dirty="0"/>
              <a:t>: al someter el material a un campo externo la </a:t>
            </a:r>
            <a:r>
              <a:rPr lang="es-ES" sz="2000" b="1" dirty="0">
                <a:solidFill>
                  <a:srgbClr val="0070C0"/>
                </a:solidFill>
              </a:rPr>
              <a:t>imantación interna disminuye</a:t>
            </a:r>
            <a:r>
              <a:rPr lang="es-ES" sz="2000" dirty="0"/>
              <a:t>, y el campo global dentro del él es </a:t>
            </a:r>
            <a:r>
              <a:rPr lang="es-ES" sz="2000" b="1" dirty="0">
                <a:solidFill>
                  <a:srgbClr val="0070C0"/>
                </a:solidFill>
              </a:rPr>
              <a:t>menor que el aplicado</a:t>
            </a:r>
            <a:r>
              <a:rPr lang="es-ES" sz="2000" dirty="0"/>
              <a:t>.</a:t>
            </a:r>
          </a:p>
          <a:p>
            <a:pPr marL="285750" indent="-285750" algn="just">
              <a:buFont typeface="Arial" panose="020B0604020202020204" pitchFamily="34" charset="0"/>
              <a:buChar char="•"/>
            </a:pPr>
            <a:r>
              <a:rPr lang="es-ES" sz="2000" b="1" u="sng" dirty="0">
                <a:solidFill>
                  <a:srgbClr val="FFC000"/>
                </a:solidFill>
              </a:rPr>
              <a:t>Ferromagnetismo</a:t>
            </a:r>
            <a:r>
              <a:rPr lang="es-ES" sz="2000" dirty="0"/>
              <a:t>: se produce tan solo en los elementos </a:t>
            </a:r>
            <a:r>
              <a:rPr lang="es-ES" sz="2000" b="1" dirty="0">
                <a:solidFill>
                  <a:srgbClr val="0070C0"/>
                </a:solidFill>
              </a:rPr>
              <a:t>Fe, Co, Ni, Gd y Dy, y en gran número de aleaciones</a:t>
            </a:r>
            <a:r>
              <a:rPr lang="es-ES" sz="2000" dirty="0"/>
              <a:t>. Al ser sometidos a un campo magnético, en su interior se produce una </a:t>
            </a:r>
            <a:r>
              <a:rPr lang="es-ES" sz="2000" b="1" dirty="0"/>
              <a:t>multiplicación</a:t>
            </a:r>
            <a:r>
              <a:rPr lang="es-ES" sz="2000" dirty="0"/>
              <a:t> de este, con factores que pueden llegar a </a:t>
            </a:r>
            <a:r>
              <a:rPr lang="es-ES" sz="2000" b="1" dirty="0"/>
              <a:t>1.000 veces el valor del campo externo</a:t>
            </a:r>
            <a:r>
              <a:rPr lang="es-ES" sz="2000" dirty="0"/>
              <a:t>. Al cesar el campo externo, algunos materiales ferromagnéticos pueden conservar        parte de su magnetismo, siendo la base de </a:t>
            </a:r>
            <a:r>
              <a:rPr lang="es-ES" sz="2000" b="1" dirty="0">
                <a:solidFill>
                  <a:srgbClr val="0070C0"/>
                </a:solidFill>
              </a:rPr>
              <a:t>los imanes permanentes</a:t>
            </a:r>
            <a:r>
              <a:rPr lang="es-ES" sz="2000" dirty="0"/>
              <a:t>. </a:t>
            </a:r>
          </a:p>
          <a:p>
            <a:pPr algn="just"/>
            <a:endParaRPr lang="es-ES" sz="2000" b="1" dirty="0"/>
          </a:p>
        </p:txBody>
      </p:sp>
    </p:spTree>
    <p:extLst>
      <p:ext uri="{BB962C8B-B14F-4D97-AF65-F5344CB8AC3E}">
        <p14:creationId xmlns:p14="http://schemas.microsoft.com/office/powerpoint/2010/main" val="776641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48</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395536" y="12576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000" dirty="0" err="1"/>
              <a:t>Materiales</a:t>
            </a:r>
            <a:r>
              <a:rPr lang="en-US" sz="4000" dirty="0"/>
              <a:t> </a:t>
            </a:r>
            <a:r>
              <a:rPr lang="en-US" sz="4000" dirty="0" err="1"/>
              <a:t>Magnéticos</a:t>
            </a:r>
            <a:endParaRPr lang="en-US" sz="4000" b="1" dirty="0">
              <a:solidFill>
                <a:srgbClr val="FFC000"/>
              </a:solidFill>
            </a:endParaRPr>
          </a:p>
        </p:txBody>
      </p:sp>
      <p:pic>
        <p:nvPicPr>
          <p:cNvPr id="5124" name="Picture 4" descr="Transformadores - Mind Map">
            <a:extLst>
              <a:ext uri="{FF2B5EF4-FFF2-40B4-BE49-F238E27FC236}">
                <a16:creationId xmlns:a16="http://schemas.microsoft.com/office/drawing/2014/main" id="{20ADF584-9EEE-DA6B-8C02-85330A750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082" y="1268760"/>
            <a:ext cx="5010907" cy="512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506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49</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0" y="125760"/>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a:t>Campos </a:t>
            </a:r>
            <a:r>
              <a:rPr lang="en-US" sz="3600" dirty="0" err="1"/>
              <a:t>magnéticos</a:t>
            </a:r>
            <a:r>
              <a:rPr lang="en-US" sz="3600" dirty="0"/>
              <a:t> </a:t>
            </a:r>
            <a:r>
              <a:rPr lang="en-US" sz="3600" dirty="0" err="1"/>
              <a:t>producidos</a:t>
            </a:r>
            <a:r>
              <a:rPr lang="en-US" sz="3600" dirty="0"/>
              <a:t> </a:t>
            </a:r>
            <a:r>
              <a:rPr lang="en-US" sz="3600" dirty="0" err="1"/>
              <a:t>por</a:t>
            </a:r>
            <a:r>
              <a:rPr lang="en-US" sz="3600" dirty="0"/>
              <a:t> </a:t>
            </a:r>
            <a:r>
              <a:rPr lang="en-US" sz="3600" dirty="0" err="1"/>
              <a:t>corrientes</a:t>
            </a:r>
            <a:endParaRPr lang="en-US" sz="3600" b="1" dirty="0">
              <a:solidFill>
                <a:srgbClr val="FFC000"/>
              </a:solidFill>
            </a:endParaRPr>
          </a:p>
        </p:txBody>
      </p:sp>
      <p:sp>
        <p:nvSpPr>
          <p:cNvPr id="2" name="CuadroTexto 1">
            <a:extLst>
              <a:ext uri="{FF2B5EF4-FFF2-40B4-BE49-F238E27FC236}">
                <a16:creationId xmlns:a16="http://schemas.microsoft.com/office/drawing/2014/main" id="{98D57515-CC19-4494-2F66-199BADD55E41}"/>
              </a:ext>
            </a:extLst>
          </p:cNvPr>
          <p:cNvSpPr txBox="1"/>
          <p:nvPr/>
        </p:nvSpPr>
        <p:spPr>
          <a:xfrm>
            <a:off x="190569" y="1006146"/>
            <a:ext cx="8197855" cy="2800767"/>
          </a:xfrm>
          <a:prstGeom prst="rect">
            <a:avLst/>
          </a:prstGeom>
          <a:noFill/>
        </p:spPr>
        <p:txBody>
          <a:bodyPr wrap="square">
            <a:spAutoFit/>
          </a:bodyPr>
          <a:lstStyle/>
          <a:p>
            <a:pPr marL="285750" indent="-285750" algn="just">
              <a:buFont typeface="Arial" panose="020B0604020202020204" pitchFamily="34" charset="0"/>
              <a:buChar char="•"/>
            </a:pPr>
            <a:r>
              <a:rPr lang="es-ES" sz="2200" dirty="0"/>
              <a:t>Los fenómenos del </a:t>
            </a:r>
            <a:r>
              <a:rPr lang="es-ES" sz="2200" b="1" dirty="0"/>
              <a:t>magnetismo</a:t>
            </a:r>
            <a:r>
              <a:rPr lang="es-ES" sz="2200" dirty="0"/>
              <a:t> y la </a:t>
            </a:r>
            <a:r>
              <a:rPr lang="es-ES" sz="2200" b="1" dirty="0"/>
              <a:t>electricidad</a:t>
            </a:r>
            <a:r>
              <a:rPr lang="es-ES" sz="2200" dirty="0"/>
              <a:t> forman parte de una misma interacción fundamental de la naturaleza, la </a:t>
            </a:r>
            <a:r>
              <a:rPr lang="es-ES" sz="2200" b="1" dirty="0">
                <a:solidFill>
                  <a:srgbClr val="FFC000"/>
                </a:solidFill>
              </a:rPr>
              <a:t>interacción electromagnética.</a:t>
            </a:r>
          </a:p>
          <a:p>
            <a:pPr marL="285750" indent="-285750" algn="just">
              <a:buFont typeface="Arial" panose="020B0604020202020204" pitchFamily="34" charset="0"/>
              <a:buChar char="•"/>
            </a:pPr>
            <a:r>
              <a:rPr lang="es-ES" sz="2200" dirty="0"/>
              <a:t>En1820, Oersted descubrió que una corriente eléctrica circulando por un conductor es capaz de desviar una brújula: </a:t>
            </a:r>
            <a:r>
              <a:rPr lang="es-ES" sz="2200" b="1" dirty="0">
                <a:solidFill>
                  <a:srgbClr val="FF40FF"/>
                </a:solidFill>
              </a:rPr>
              <a:t>las cargas eléctricas en movimiento producen campos magnéticos </a:t>
            </a:r>
            <a:r>
              <a:rPr lang="es-ES" sz="2200" dirty="0"/>
              <a:t>y, por tanto, se comportan de la misma manera que un </a:t>
            </a:r>
            <a:r>
              <a:rPr lang="es-ES" sz="2200" b="1" dirty="0">
                <a:solidFill>
                  <a:srgbClr val="FFC000"/>
                </a:solidFill>
              </a:rPr>
              <a:t>imán.</a:t>
            </a:r>
          </a:p>
          <a:p>
            <a:pPr marL="285750" indent="-285750" algn="just">
              <a:buFont typeface="Arial" panose="020B0604020202020204" pitchFamily="34" charset="0"/>
              <a:buChar char="•"/>
            </a:pPr>
            <a:endParaRPr lang="es-ES" sz="2200" b="1" dirty="0">
              <a:solidFill>
                <a:srgbClr val="FFC000"/>
              </a:solidFill>
            </a:endParaRPr>
          </a:p>
        </p:txBody>
      </p:sp>
      <p:pic>
        <p:nvPicPr>
          <p:cNvPr id="9" name="Imagen 8" descr="Diagrama&#10;&#10;Descripción generada automáticamente">
            <a:extLst>
              <a:ext uri="{FF2B5EF4-FFF2-40B4-BE49-F238E27FC236}">
                <a16:creationId xmlns:a16="http://schemas.microsoft.com/office/drawing/2014/main" id="{1F8B82D5-B6FF-9A12-29FD-7432CF1D2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0" y="3973956"/>
            <a:ext cx="3676761" cy="2591241"/>
          </a:xfrm>
          <a:prstGeom prst="rect">
            <a:avLst/>
          </a:prstGeom>
        </p:spPr>
      </p:pic>
      <p:pic>
        <p:nvPicPr>
          <p:cNvPr id="13" name="Imagen 12" descr="Diagrama&#10;&#10;Descripción generada automáticamente">
            <a:extLst>
              <a:ext uri="{FF2B5EF4-FFF2-40B4-BE49-F238E27FC236}">
                <a16:creationId xmlns:a16="http://schemas.microsoft.com/office/drawing/2014/main" id="{462169E4-F733-F470-4C23-A2D100008B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8158" y="3732670"/>
            <a:ext cx="3426369" cy="2598141"/>
          </a:xfrm>
          <a:prstGeom prst="rect">
            <a:avLst/>
          </a:prstGeom>
        </p:spPr>
      </p:pic>
      <p:sp>
        <p:nvSpPr>
          <p:cNvPr id="14" name="CuadroTexto 13">
            <a:extLst>
              <a:ext uri="{FF2B5EF4-FFF2-40B4-BE49-F238E27FC236}">
                <a16:creationId xmlns:a16="http://schemas.microsoft.com/office/drawing/2014/main" id="{81DED5CC-2426-4F0D-8C0D-0D0CAD6A55FE}"/>
              </a:ext>
            </a:extLst>
          </p:cNvPr>
          <p:cNvSpPr txBox="1"/>
          <p:nvPr/>
        </p:nvSpPr>
        <p:spPr>
          <a:xfrm>
            <a:off x="1169652" y="3604624"/>
            <a:ext cx="2416559" cy="369332"/>
          </a:xfrm>
          <a:prstGeom prst="rect">
            <a:avLst/>
          </a:prstGeom>
          <a:noFill/>
        </p:spPr>
        <p:txBody>
          <a:bodyPr wrap="none" rtlCol="0">
            <a:spAutoFit/>
          </a:bodyPr>
          <a:lstStyle/>
          <a:p>
            <a:r>
              <a:rPr lang="es-ES" dirty="0">
                <a:highlight>
                  <a:srgbClr val="9999FF"/>
                </a:highlight>
              </a:rPr>
              <a:t>Experimento de Oersted</a:t>
            </a:r>
          </a:p>
        </p:txBody>
      </p:sp>
      <p:sp>
        <p:nvSpPr>
          <p:cNvPr id="15" name="CuadroTexto 14">
            <a:extLst>
              <a:ext uri="{FF2B5EF4-FFF2-40B4-BE49-F238E27FC236}">
                <a16:creationId xmlns:a16="http://schemas.microsoft.com/office/drawing/2014/main" id="{6A5EF150-C075-6576-DE30-CF6C22AB64B9}"/>
              </a:ext>
            </a:extLst>
          </p:cNvPr>
          <p:cNvSpPr txBox="1"/>
          <p:nvPr/>
        </p:nvSpPr>
        <p:spPr>
          <a:xfrm>
            <a:off x="5590859" y="3347700"/>
            <a:ext cx="2509533" cy="369332"/>
          </a:xfrm>
          <a:prstGeom prst="rect">
            <a:avLst/>
          </a:prstGeom>
          <a:noFill/>
        </p:spPr>
        <p:txBody>
          <a:bodyPr wrap="none" rtlCol="0">
            <a:spAutoFit/>
          </a:bodyPr>
          <a:lstStyle/>
          <a:p>
            <a:r>
              <a:rPr lang="es-ES" dirty="0">
                <a:highlight>
                  <a:srgbClr val="9999FF"/>
                </a:highlight>
              </a:rPr>
              <a:t>Regla de la mano derecha</a:t>
            </a:r>
          </a:p>
        </p:txBody>
      </p:sp>
      <p:pic>
        <p:nvPicPr>
          <p:cNvPr id="3" name="Elementos multimedia en línea 2" descr="El Experimento de Oersted">
            <a:hlinkClick r:id="" action="ppaction://media"/>
            <a:extLst>
              <a:ext uri="{FF2B5EF4-FFF2-40B4-BE49-F238E27FC236}">
                <a16:creationId xmlns:a16="http://schemas.microsoft.com/office/drawing/2014/main" id="{020C68C9-5D1A-DD02-CC57-5F0CC74FBF31}"/>
              </a:ext>
            </a:extLst>
          </p:cNvPr>
          <p:cNvPicPr>
            <a:picLocks noRot="1" noChangeAspect="1"/>
          </p:cNvPicPr>
          <p:nvPr>
            <a:videoFile r:link="rId1"/>
          </p:nvPr>
        </p:nvPicPr>
        <p:blipFill>
          <a:blip r:embed="rId6"/>
          <a:stretch>
            <a:fillRect/>
          </a:stretch>
        </p:blipFill>
        <p:spPr>
          <a:xfrm>
            <a:off x="5456474" y="5297140"/>
            <a:ext cx="2540000" cy="1435100"/>
          </a:xfrm>
          <a:prstGeom prst="rect">
            <a:avLst/>
          </a:prstGeom>
        </p:spPr>
      </p:pic>
    </p:spTree>
    <p:extLst>
      <p:ext uri="{BB962C8B-B14F-4D97-AF65-F5344CB8AC3E}">
        <p14:creationId xmlns:p14="http://schemas.microsoft.com/office/powerpoint/2010/main" val="201607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385A46-0178-4188-AEC2-B015396A904F}"/>
              </a:ext>
            </a:extLst>
          </p:cNvPr>
          <p:cNvSpPr>
            <a:spLocks noGrp="1"/>
          </p:cNvSpPr>
          <p:nvPr>
            <p:ph type="title"/>
          </p:nvPr>
        </p:nvSpPr>
        <p:spPr>
          <a:xfrm>
            <a:off x="457200" y="274638"/>
            <a:ext cx="7620000" cy="1143000"/>
          </a:xfrm>
        </p:spPr>
        <p:txBody>
          <a:bodyPr anchor="ctr">
            <a:normAutofit/>
          </a:bodyPr>
          <a:lstStyle/>
          <a:p>
            <a:pPr algn="ctr"/>
            <a:r>
              <a:rPr lang="es-ES" dirty="0"/>
              <a:t>Isótopos</a:t>
            </a:r>
          </a:p>
        </p:txBody>
      </p:sp>
      <p:sp>
        <p:nvSpPr>
          <p:cNvPr id="11" name="Content Placeholder 2">
            <a:extLst>
              <a:ext uri="{FF2B5EF4-FFF2-40B4-BE49-F238E27FC236}">
                <a16:creationId xmlns:a16="http://schemas.microsoft.com/office/drawing/2014/main" id="{6F1CC6C0-942A-D2CE-A308-19DDC1E5F6EF}"/>
              </a:ext>
            </a:extLst>
          </p:cNvPr>
          <p:cNvSpPr>
            <a:spLocks noGrp="1"/>
          </p:cNvSpPr>
          <p:nvPr>
            <p:ph sz="half" idx="1"/>
          </p:nvPr>
        </p:nvSpPr>
        <p:spPr>
          <a:xfrm>
            <a:off x="487312" y="1454912"/>
            <a:ext cx="7787208" cy="4590288"/>
          </a:xfrm>
        </p:spPr>
        <p:txBody>
          <a:bodyPr>
            <a:normAutofit/>
          </a:bodyPr>
          <a:lstStyle/>
          <a:p>
            <a:r>
              <a:rPr lang="en-US" sz="2000" dirty="0" err="1"/>
              <a:t>Átomos</a:t>
            </a:r>
            <a:r>
              <a:rPr lang="en-US" sz="2000" dirty="0"/>
              <a:t> con </a:t>
            </a:r>
            <a:r>
              <a:rPr lang="en-US" sz="2000" dirty="0" err="1"/>
              <a:t>el</a:t>
            </a:r>
            <a:r>
              <a:rPr lang="en-US" sz="2000" dirty="0"/>
              <a:t> </a:t>
            </a:r>
            <a:r>
              <a:rPr lang="en-US" sz="2000" dirty="0" err="1"/>
              <a:t>mismo</a:t>
            </a:r>
            <a:r>
              <a:rPr lang="en-US" sz="2000" dirty="0"/>
              <a:t> </a:t>
            </a:r>
            <a:r>
              <a:rPr lang="en-US" sz="2000" dirty="0" err="1"/>
              <a:t>número</a:t>
            </a:r>
            <a:r>
              <a:rPr lang="en-US" sz="2000" dirty="0"/>
              <a:t> de </a:t>
            </a:r>
            <a:r>
              <a:rPr lang="en-US" sz="2000" dirty="0" err="1"/>
              <a:t>protones</a:t>
            </a:r>
            <a:r>
              <a:rPr lang="en-US" sz="2000" dirty="0"/>
              <a:t> </a:t>
            </a:r>
            <a:r>
              <a:rPr lang="en-US" sz="2000" dirty="0" err="1"/>
              <a:t>pero</a:t>
            </a:r>
            <a:r>
              <a:rPr lang="en-US" sz="2000" dirty="0"/>
              <a:t> </a:t>
            </a:r>
            <a:r>
              <a:rPr lang="en-US" sz="2000" dirty="0" err="1"/>
              <a:t>distinto</a:t>
            </a:r>
            <a:r>
              <a:rPr lang="en-US" sz="2000" dirty="0"/>
              <a:t> </a:t>
            </a:r>
            <a:r>
              <a:rPr lang="en-US" sz="2000" dirty="0" err="1"/>
              <a:t>número</a:t>
            </a:r>
            <a:r>
              <a:rPr lang="en-US" sz="2000" dirty="0"/>
              <a:t> de </a:t>
            </a:r>
            <a:r>
              <a:rPr lang="en-US" sz="2000" dirty="0" err="1"/>
              <a:t>neutrones</a:t>
            </a:r>
            <a:r>
              <a:rPr lang="en-US" sz="2000" dirty="0"/>
              <a:t>. </a:t>
            </a:r>
          </a:p>
          <a:p>
            <a:r>
              <a:rPr lang="en-US" sz="2000" dirty="0"/>
              <a:t>Tienen las </a:t>
            </a:r>
            <a:r>
              <a:rPr lang="en-US" sz="2000" dirty="0" err="1"/>
              <a:t>mismas</a:t>
            </a:r>
            <a:r>
              <a:rPr lang="en-US" sz="2000" dirty="0"/>
              <a:t> </a:t>
            </a:r>
            <a:r>
              <a:rPr lang="en-US" sz="2000" dirty="0" err="1"/>
              <a:t>propiedades</a:t>
            </a:r>
            <a:r>
              <a:rPr lang="en-US" sz="2000" dirty="0"/>
              <a:t> </a:t>
            </a:r>
            <a:r>
              <a:rPr lang="en-US" sz="2000" dirty="0" err="1"/>
              <a:t>químicas</a:t>
            </a:r>
            <a:r>
              <a:rPr lang="en-US" sz="2000" dirty="0"/>
              <a:t> y </a:t>
            </a:r>
            <a:r>
              <a:rPr lang="en-US" sz="2000" dirty="0" err="1"/>
              <a:t>por</a:t>
            </a:r>
            <a:r>
              <a:rPr lang="en-US" sz="2000" dirty="0"/>
              <a:t> tanto </a:t>
            </a:r>
            <a:r>
              <a:rPr lang="en-US" sz="2000" b="1" dirty="0"/>
              <a:t>son del </a:t>
            </a:r>
            <a:r>
              <a:rPr lang="en-US" sz="2000" b="1" dirty="0" err="1"/>
              <a:t>mismo</a:t>
            </a:r>
            <a:r>
              <a:rPr lang="en-US" sz="2000" b="1" dirty="0"/>
              <a:t> </a:t>
            </a:r>
            <a:r>
              <a:rPr lang="en-US" sz="2000" b="1" dirty="0" err="1"/>
              <a:t>elemento</a:t>
            </a:r>
            <a:r>
              <a:rPr lang="en-US" sz="2000" dirty="0"/>
              <a:t>, </a:t>
            </a:r>
            <a:r>
              <a:rPr lang="en-US" sz="2000" dirty="0" err="1"/>
              <a:t>aunque</a:t>
            </a:r>
            <a:r>
              <a:rPr lang="en-US" sz="2000" dirty="0"/>
              <a:t> </a:t>
            </a:r>
            <a:r>
              <a:rPr lang="en-US" sz="2000" dirty="0" err="1"/>
              <a:t>tienen</a:t>
            </a:r>
            <a:r>
              <a:rPr lang="en-US" sz="2000" dirty="0"/>
              <a:t> </a:t>
            </a:r>
            <a:r>
              <a:rPr lang="en-US" sz="2000" dirty="0" err="1"/>
              <a:t>masas</a:t>
            </a:r>
            <a:r>
              <a:rPr lang="en-US" sz="2000" dirty="0"/>
              <a:t> </a:t>
            </a:r>
            <a:r>
              <a:rPr lang="en-US" sz="2000" dirty="0" err="1"/>
              <a:t>diferentes</a:t>
            </a:r>
            <a:r>
              <a:rPr lang="en-US" sz="2000" dirty="0"/>
              <a:t>.</a:t>
            </a:r>
          </a:p>
          <a:p>
            <a:pPr marL="114300" indent="0">
              <a:buNone/>
            </a:pPr>
            <a:endParaRPr lang="en-US" dirty="0"/>
          </a:p>
        </p:txBody>
      </p:sp>
      <p:pic>
        <p:nvPicPr>
          <p:cNvPr id="8" name="Imagen 7" descr="Interfaz de usuario gráfica, Texto&#10;&#10;Descripción generada automáticamente">
            <a:extLst>
              <a:ext uri="{FF2B5EF4-FFF2-40B4-BE49-F238E27FC236}">
                <a16:creationId xmlns:a16="http://schemas.microsoft.com/office/drawing/2014/main" id="{CDC32F4D-7D09-DD5E-05E8-04DF7B784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692" y="3020953"/>
            <a:ext cx="5544616" cy="3556637"/>
          </a:xfrm>
          <a:prstGeom prst="rect">
            <a:avLst/>
          </a:prstGeom>
          <a:noFill/>
        </p:spPr>
      </p:pic>
      <p:sp>
        <p:nvSpPr>
          <p:cNvPr id="5" name="Marcador de pie de página 4">
            <a:extLst>
              <a:ext uri="{FF2B5EF4-FFF2-40B4-BE49-F238E27FC236}">
                <a16:creationId xmlns:a16="http://schemas.microsoft.com/office/drawing/2014/main" id="{0E86F5DB-7D77-CB9F-29BC-C1EBEF1AEAC9}"/>
              </a:ext>
            </a:extLst>
          </p:cNvPr>
          <p:cNvSpPr>
            <a:spLocks noGrp="1"/>
          </p:cNvSpPr>
          <p:nvPr>
            <p:ph type="ftr" sz="quarter" idx="11"/>
          </p:nvPr>
        </p:nvSpPr>
        <p:spPr>
          <a:xfrm rot="16200000">
            <a:off x="7057330" y="3519180"/>
            <a:ext cx="3426441" cy="365760"/>
          </a:xfrm>
        </p:spPr>
        <p:txBody>
          <a:bodyPr anchor="ctr">
            <a:normAutofit/>
          </a:bodyPr>
          <a:lstStyle/>
          <a:p>
            <a:pPr>
              <a:spcAft>
                <a:spcPts val="600"/>
              </a:spcAft>
            </a:pPr>
            <a:r>
              <a:rPr lang="es-ES"/>
              <a:t>Escuela Universitaria de Enfermería Clínica Mompía</a:t>
            </a:r>
          </a:p>
        </p:txBody>
      </p:sp>
      <p:sp>
        <p:nvSpPr>
          <p:cNvPr id="6" name="Marcador de número de diapositiva 5">
            <a:extLst>
              <a:ext uri="{FF2B5EF4-FFF2-40B4-BE49-F238E27FC236}">
                <a16:creationId xmlns:a16="http://schemas.microsoft.com/office/drawing/2014/main" id="{ABAD281B-D497-DE4E-9CE8-8A5E1F70C1FE}"/>
              </a:ext>
            </a:extLst>
          </p:cNvPr>
          <p:cNvSpPr>
            <a:spLocks noGrp="1"/>
          </p:cNvSpPr>
          <p:nvPr>
            <p:ph type="sldNum" sz="quarter" idx="12"/>
          </p:nvPr>
        </p:nvSpPr>
        <p:spPr>
          <a:xfrm>
            <a:off x="8531788" y="5648960"/>
            <a:ext cx="548640" cy="396240"/>
          </a:xfrm>
        </p:spPr>
        <p:txBody>
          <a:bodyPr anchor="ctr">
            <a:normAutofit/>
          </a:bodyPr>
          <a:lstStyle/>
          <a:p>
            <a:pPr>
              <a:spcAft>
                <a:spcPts val="600"/>
              </a:spcAft>
            </a:pPr>
            <a:fld id="{5DF3DBC8-15DC-49EF-AFFC-BBF543251B4F}" type="slidenum">
              <a:rPr lang="es-ES" smtClean="0"/>
              <a:pPr>
                <a:spcAft>
                  <a:spcPts val="600"/>
                </a:spcAft>
              </a:pPr>
              <a:t>5</a:t>
            </a:fld>
            <a:endParaRPr lang="es-ES"/>
          </a:p>
        </p:txBody>
      </p:sp>
    </p:spTree>
    <p:extLst>
      <p:ext uri="{BB962C8B-B14F-4D97-AF65-F5344CB8AC3E}">
        <p14:creationId xmlns:p14="http://schemas.microsoft.com/office/powerpoint/2010/main" val="1100266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50</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a:t>Campos </a:t>
            </a:r>
            <a:r>
              <a:rPr lang="en-US" sz="3600" dirty="0" err="1"/>
              <a:t>magnéticos</a:t>
            </a:r>
            <a:r>
              <a:rPr lang="en-US" sz="3600" dirty="0"/>
              <a:t> </a:t>
            </a:r>
            <a:r>
              <a:rPr lang="en-US" sz="3600" dirty="0" err="1"/>
              <a:t>producidos</a:t>
            </a:r>
            <a:r>
              <a:rPr lang="en-US" sz="3600" dirty="0"/>
              <a:t> </a:t>
            </a:r>
            <a:r>
              <a:rPr lang="en-US" sz="3600" dirty="0" err="1"/>
              <a:t>por</a:t>
            </a:r>
            <a:r>
              <a:rPr lang="en-US" sz="3600" dirty="0"/>
              <a:t> </a:t>
            </a:r>
            <a:r>
              <a:rPr lang="en-US" sz="3600" dirty="0" err="1"/>
              <a:t>corrientes</a:t>
            </a:r>
            <a:endParaRPr lang="en-US" sz="3600" b="1" dirty="0">
              <a:solidFill>
                <a:srgbClr val="FFC000"/>
              </a:solidFill>
            </a:endParaRPr>
          </a:p>
        </p:txBody>
      </p:sp>
      <p:sp>
        <p:nvSpPr>
          <p:cNvPr id="2" name="CuadroTexto 1">
            <a:extLst>
              <a:ext uri="{FF2B5EF4-FFF2-40B4-BE49-F238E27FC236}">
                <a16:creationId xmlns:a16="http://schemas.microsoft.com/office/drawing/2014/main" id="{98D57515-CC19-4494-2F66-199BADD55E41}"/>
              </a:ext>
            </a:extLst>
          </p:cNvPr>
          <p:cNvSpPr txBox="1"/>
          <p:nvPr/>
        </p:nvSpPr>
        <p:spPr>
          <a:xfrm>
            <a:off x="190569" y="1006146"/>
            <a:ext cx="8197855" cy="3139321"/>
          </a:xfrm>
          <a:prstGeom prst="rect">
            <a:avLst/>
          </a:prstGeom>
          <a:noFill/>
        </p:spPr>
        <p:txBody>
          <a:bodyPr wrap="square">
            <a:spAutoFit/>
          </a:bodyPr>
          <a:lstStyle/>
          <a:p>
            <a:pPr marL="285750" indent="-285750" algn="just">
              <a:buFont typeface="Arial" panose="020B0604020202020204" pitchFamily="34" charset="0"/>
              <a:buChar char="•"/>
            </a:pPr>
            <a:r>
              <a:rPr lang="es-ES" sz="2200" dirty="0"/>
              <a:t>La aplicación más interesante de este comportamiento se encuentra en los imanes temporales o </a:t>
            </a:r>
            <a:r>
              <a:rPr lang="es-ES" sz="2200" b="1" dirty="0">
                <a:solidFill>
                  <a:srgbClr val="FFC000"/>
                </a:solidFill>
              </a:rPr>
              <a:t>electroimanes.</a:t>
            </a:r>
          </a:p>
          <a:p>
            <a:pPr marL="285750" indent="-285750" algn="just">
              <a:buFont typeface="Arial" panose="020B0604020202020204" pitchFamily="34" charset="0"/>
              <a:buChar char="•"/>
            </a:pPr>
            <a:r>
              <a:rPr lang="es-ES" sz="2200" dirty="0"/>
              <a:t>Estos dispositivos consisten en un </a:t>
            </a:r>
            <a:r>
              <a:rPr lang="es-ES" sz="2200" b="1" dirty="0"/>
              <a:t>solenoide</a:t>
            </a:r>
            <a:r>
              <a:rPr lang="es-ES" sz="2200" dirty="0"/>
              <a:t> conectado a un </a:t>
            </a:r>
            <a:r>
              <a:rPr lang="es-ES" sz="2200" b="1" dirty="0"/>
              <a:t>generador eléctrico</a:t>
            </a:r>
            <a:r>
              <a:rPr lang="es-ES" sz="2200" dirty="0"/>
              <a:t>. </a:t>
            </a:r>
          </a:p>
          <a:p>
            <a:pPr marL="285750" indent="-285750" algn="just">
              <a:buFont typeface="Arial" panose="020B0604020202020204" pitchFamily="34" charset="0"/>
              <a:buChar char="•"/>
            </a:pPr>
            <a:r>
              <a:rPr lang="es-ES" sz="2200" dirty="0"/>
              <a:t>En su interior se produce un </a:t>
            </a:r>
            <a:r>
              <a:rPr lang="es-ES" sz="2200" b="1" dirty="0"/>
              <a:t>campo magnético casi uniforme</a:t>
            </a:r>
            <a:r>
              <a:rPr lang="es-ES" sz="2200" dirty="0"/>
              <a:t>, que puede ser controlado mediante la variación de la corriente eléctrica circulante. </a:t>
            </a:r>
          </a:p>
          <a:p>
            <a:pPr marL="285750" indent="-285750" algn="just">
              <a:buFont typeface="Arial" panose="020B0604020202020204" pitchFamily="34" charset="0"/>
              <a:buChar char="•"/>
            </a:pPr>
            <a:r>
              <a:rPr lang="es-ES" sz="2200" dirty="0"/>
              <a:t>Los electroimanes pueden disponer además de un </a:t>
            </a:r>
            <a:r>
              <a:rPr lang="es-ES" sz="2200" b="1" dirty="0"/>
              <a:t>núcleo de material ferromagnético</a:t>
            </a:r>
            <a:r>
              <a:rPr lang="es-ES" sz="2200" dirty="0"/>
              <a:t> para incrementar aún más su magnetismo.</a:t>
            </a:r>
          </a:p>
        </p:txBody>
      </p:sp>
      <p:pic>
        <p:nvPicPr>
          <p:cNvPr id="7" name="Imagen 6">
            <a:extLst>
              <a:ext uri="{FF2B5EF4-FFF2-40B4-BE49-F238E27FC236}">
                <a16:creationId xmlns:a16="http://schemas.microsoft.com/office/drawing/2014/main" id="{737D5B09-8D17-F20A-FB9A-4CEF40E67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99" y="4380231"/>
            <a:ext cx="4064000" cy="2070100"/>
          </a:xfrm>
          <a:prstGeom prst="rect">
            <a:avLst/>
          </a:prstGeom>
        </p:spPr>
      </p:pic>
      <p:pic>
        <p:nvPicPr>
          <p:cNvPr id="10" name="Imagen 9" descr="Imagen que contiene objeto, reloj&#10;&#10;Descripción generada automáticamente">
            <a:extLst>
              <a:ext uri="{FF2B5EF4-FFF2-40B4-BE49-F238E27FC236}">
                <a16:creationId xmlns:a16="http://schemas.microsoft.com/office/drawing/2014/main" id="{4D640964-47F6-94B5-53D4-7EFC54B4E9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8214" y="4180614"/>
            <a:ext cx="2150783" cy="1118407"/>
          </a:xfrm>
          <a:prstGeom prst="rect">
            <a:avLst/>
          </a:prstGeom>
          <a:ln>
            <a:solidFill>
              <a:srgbClr val="00A499"/>
            </a:solidFill>
          </a:ln>
        </p:spPr>
      </p:pic>
      <p:sp>
        <p:nvSpPr>
          <p:cNvPr id="17" name="CuadroTexto 16">
            <a:extLst>
              <a:ext uri="{FF2B5EF4-FFF2-40B4-BE49-F238E27FC236}">
                <a16:creationId xmlns:a16="http://schemas.microsoft.com/office/drawing/2014/main" id="{9662E102-5712-EF44-C912-23063E95335A}"/>
              </a:ext>
            </a:extLst>
          </p:cNvPr>
          <p:cNvSpPr txBox="1"/>
          <p:nvPr/>
        </p:nvSpPr>
        <p:spPr>
          <a:xfrm>
            <a:off x="4699238" y="5445035"/>
            <a:ext cx="3888432" cy="1200329"/>
          </a:xfrm>
          <a:prstGeom prst="rect">
            <a:avLst/>
          </a:prstGeom>
          <a:noFill/>
        </p:spPr>
        <p:txBody>
          <a:bodyPr wrap="square">
            <a:spAutoFit/>
          </a:bodyPr>
          <a:lstStyle/>
          <a:p>
            <a:r>
              <a:rPr lang="es-ES" dirty="0"/>
              <a:t>Campo magnético B inducido por una corriente eléctrica de intensidad I en el interior de un solenoide por el que circula.</a:t>
            </a:r>
          </a:p>
        </p:txBody>
      </p:sp>
    </p:spTree>
    <p:extLst>
      <p:ext uri="{BB962C8B-B14F-4D97-AF65-F5344CB8AC3E}">
        <p14:creationId xmlns:p14="http://schemas.microsoft.com/office/powerpoint/2010/main" val="3075890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51</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Fuerza</a:t>
            </a:r>
            <a:r>
              <a:rPr lang="en-US" sz="3600" dirty="0"/>
              <a:t> </a:t>
            </a:r>
            <a:r>
              <a:rPr lang="en-US" sz="3600" dirty="0" err="1"/>
              <a:t>sobre</a:t>
            </a:r>
            <a:r>
              <a:rPr lang="en-US" sz="3600" dirty="0"/>
              <a:t> </a:t>
            </a:r>
            <a:r>
              <a:rPr lang="en-US" sz="3600" dirty="0" err="1"/>
              <a:t>una</a:t>
            </a:r>
            <a:r>
              <a:rPr lang="en-US" sz="3600" dirty="0"/>
              <a:t> carga </a:t>
            </a:r>
            <a:r>
              <a:rPr lang="en-US" sz="3600" dirty="0" err="1"/>
              <a:t>eléctrica</a:t>
            </a:r>
            <a:r>
              <a:rPr lang="en-US" sz="3600" dirty="0"/>
              <a:t> </a:t>
            </a:r>
            <a:r>
              <a:rPr lang="en-US" sz="3600" dirty="0" err="1"/>
              <a:t>en</a:t>
            </a:r>
            <a:r>
              <a:rPr lang="en-US" sz="3600" dirty="0"/>
              <a:t> un campo </a:t>
            </a:r>
            <a:r>
              <a:rPr lang="en-US" sz="3600" dirty="0" err="1"/>
              <a:t>magnético</a:t>
            </a:r>
            <a:r>
              <a:rPr lang="en-US" sz="3600" dirty="0"/>
              <a:t> </a:t>
            </a:r>
            <a:endParaRPr lang="en-US" sz="3600" b="1" dirty="0">
              <a:solidFill>
                <a:srgbClr val="FFC000"/>
              </a:solidFill>
            </a:endParaRPr>
          </a:p>
        </p:txBody>
      </p:sp>
      <p:sp>
        <p:nvSpPr>
          <p:cNvPr id="2" name="CuadroTexto 1">
            <a:extLst>
              <a:ext uri="{FF2B5EF4-FFF2-40B4-BE49-F238E27FC236}">
                <a16:creationId xmlns:a16="http://schemas.microsoft.com/office/drawing/2014/main" id="{98D57515-CC19-4494-2F66-199BADD55E41}"/>
              </a:ext>
            </a:extLst>
          </p:cNvPr>
          <p:cNvSpPr txBox="1"/>
          <p:nvPr/>
        </p:nvSpPr>
        <p:spPr>
          <a:xfrm>
            <a:off x="153824" y="1088153"/>
            <a:ext cx="8197855" cy="2123658"/>
          </a:xfrm>
          <a:prstGeom prst="rect">
            <a:avLst/>
          </a:prstGeom>
          <a:noFill/>
        </p:spPr>
        <p:txBody>
          <a:bodyPr wrap="square">
            <a:spAutoFit/>
          </a:bodyPr>
          <a:lstStyle/>
          <a:p>
            <a:pPr marL="285750" indent="-285750" algn="just">
              <a:buFont typeface="Arial" panose="020B0604020202020204" pitchFamily="34" charset="0"/>
              <a:buChar char="•"/>
            </a:pPr>
            <a:r>
              <a:rPr lang="es-ES" sz="2200" b="1" dirty="0"/>
              <a:t>Un campo magnético constante en el tiempo no interacciona con una carga eléctrica que no se esté moviendo</a:t>
            </a:r>
            <a:r>
              <a:rPr lang="es-ES" sz="2200" dirty="0"/>
              <a:t>.</a:t>
            </a:r>
          </a:p>
          <a:p>
            <a:pPr marL="285750" indent="-285750" algn="just">
              <a:buFont typeface="Arial" panose="020B0604020202020204" pitchFamily="34" charset="0"/>
              <a:buChar char="•"/>
            </a:pPr>
            <a:r>
              <a:rPr lang="es-ES" sz="2200" dirty="0"/>
              <a:t>Al atravesar un campo magnético una carga en movimiento, aparece una fuerza que desvía la carga de su trayectoria original. Esta fuerza, llamada </a:t>
            </a:r>
            <a:r>
              <a:rPr lang="es-ES" sz="2200" b="1" dirty="0">
                <a:solidFill>
                  <a:srgbClr val="FFC000"/>
                </a:solidFill>
              </a:rPr>
              <a:t>fuerza magnética</a:t>
            </a:r>
            <a:r>
              <a:rPr lang="es-ES" sz="2200" dirty="0"/>
              <a:t>.</a:t>
            </a:r>
          </a:p>
          <a:p>
            <a:pPr marL="285750" indent="-285750" algn="just">
              <a:buFont typeface="Arial" panose="020B0604020202020204" pitchFamily="34" charset="0"/>
              <a:buChar char="•"/>
            </a:pPr>
            <a:endParaRPr lang="es-ES" sz="2200" dirty="0"/>
          </a:p>
        </p:txBody>
      </p:sp>
      <p:pic>
        <p:nvPicPr>
          <p:cNvPr id="8" name="Imagen 7" descr="Diagrama&#10;&#10;Descripción generada automáticamente">
            <a:extLst>
              <a:ext uri="{FF2B5EF4-FFF2-40B4-BE49-F238E27FC236}">
                <a16:creationId xmlns:a16="http://schemas.microsoft.com/office/drawing/2014/main" id="{CEBC3D24-6932-2E3E-CCC5-9DB63D19A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3068960"/>
            <a:ext cx="4292600" cy="3251200"/>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071CEDFB-35DA-58A7-34CD-A479470C4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5769847"/>
            <a:ext cx="2198987" cy="515078"/>
          </a:xfrm>
          <a:prstGeom prst="rect">
            <a:avLst/>
          </a:prstGeom>
        </p:spPr>
      </p:pic>
      <p:sp>
        <p:nvSpPr>
          <p:cNvPr id="3" name="CuadroTexto 2">
            <a:extLst>
              <a:ext uri="{FF2B5EF4-FFF2-40B4-BE49-F238E27FC236}">
                <a16:creationId xmlns:a16="http://schemas.microsoft.com/office/drawing/2014/main" id="{DF72B0F2-483F-19A6-B18C-D8F3D7C49950}"/>
              </a:ext>
            </a:extLst>
          </p:cNvPr>
          <p:cNvSpPr txBox="1"/>
          <p:nvPr/>
        </p:nvSpPr>
        <p:spPr>
          <a:xfrm>
            <a:off x="4692642" y="3186747"/>
            <a:ext cx="3595618" cy="2462213"/>
          </a:xfrm>
          <a:prstGeom prst="rect">
            <a:avLst/>
          </a:prstGeom>
          <a:noFill/>
        </p:spPr>
        <p:txBody>
          <a:bodyPr wrap="square">
            <a:spAutoFit/>
          </a:bodyPr>
          <a:lstStyle/>
          <a:p>
            <a:pPr marL="285750" indent="-285750" algn="just">
              <a:buFont typeface="Arial" panose="020B0604020202020204" pitchFamily="34" charset="0"/>
              <a:buChar char="•"/>
            </a:pPr>
            <a:r>
              <a:rPr lang="es-ES" sz="2200" dirty="0"/>
              <a:t>La </a:t>
            </a:r>
            <a:r>
              <a:rPr lang="es-ES" sz="2200" b="1" dirty="0"/>
              <a:t>dirección</a:t>
            </a:r>
            <a:r>
              <a:rPr lang="es-ES" sz="2200" dirty="0"/>
              <a:t> que adopta la fuerza magnética es perpendicular a su velocidad y al campo magnético.</a:t>
            </a:r>
          </a:p>
          <a:p>
            <a:pPr marL="285750" indent="-285750" algn="just">
              <a:buFont typeface="Arial" panose="020B0604020202020204" pitchFamily="34" charset="0"/>
              <a:buChar char="•"/>
            </a:pPr>
            <a:r>
              <a:rPr lang="es-ES" sz="2200" dirty="0"/>
              <a:t>Su </a:t>
            </a:r>
            <a:r>
              <a:rPr lang="es-ES" sz="2200" b="1" dirty="0"/>
              <a:t>sentido</a:t>
            </a:r>
            <a:r>
              <a:rPr lang="es-ES" sz="2200" dirty="0"/>
              <a:t> viene dado por la regla de la mano derecha.</a:t>
            </a:r>
          </a:p>
        </p:txBody>
      </p:sp>
    </p:spTree>
    <p:extLst>
      <p:ext uri="{BB962C8B-B14F-4D97-AF65-F5344CB8AC3E}">
        <p14:creationId xmlns:p14="http://schemas.microsoft.com/office/powerpoint/2010/main" val="801479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52</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Magnetismo</a:t>
            </a:r>
            <a:r>
              <a:rPr lang="en-US" sz="3600" dirty="0"/>
              <a:t> </a:t>
            </a:r>
            <a:r>
              <a:rPr lang="en-US" sz="3600" dirty="0" err="1"/>
              <a:t>en</a:t>
            </a:r>
            <a:r>
              <a:rPr lang="en-US" sz="3600" dirty="0"/>
              <a:t> </a:t>
            </a:r>
            <a:r>
              <a:rPr lang="en-US" sz="3600" dirty="0" err="1"/>
              <a:t>el</a:t>
            </a:r>
            <a:r>
              <a:rPr lang="en-US" sz="3600" dirty="0"/>
              <a:t> </a:t>
            </a:r>
            <a:r>
              <a:rPr lang="en-US" sz="3600" dirty="0" err="1"/>
              <a:t>átomo</a:t>
            </a:r>
            <a:endParaRPr lang="en-US" sz="3600" b="1" dirty="0">
              <a:solidFill>
                <a:srgbClr val="FFC000"/>
              </a:solidFill>
            </a:endParaRPr>
          </a:p>
        </p:txBody>
      </p:sp>
      <p:sp>
        <p:nvSpPr>
          <p:cNvPr id="2" name="CuadroTexto 1">
            <a:extLst>
              <a:ext uri="{FF2B5EF4-FFF2-40B4-BE49-F238E27FC236}">
                <a16:creationId xmlns:a16="http://schemas.microsoft.com/office/drawing/2014/main" id="{98D57515-CC19-4494-2F66-199BADD55E41}"/>
              </a:ext>
            </a:extLst>
          </p:cNvPr>
          <p:cNvSpPr txBox="1"/>
          <p:nvPr/>
        </p:nvSpPr>
        <p:spPr>
          <a:xfrm>
            <a:off x="153824" y="1088153"/>
            <a:ext cx="8197855" cy="1785104"/>
          </a:xfrm>
          <a:prstGeom prst="rect">
            <a:avLst/>
          </a:prstGeom>
          <a:noFill/>
        </p:spPr>
        <p:txBody>
          <a:bodyPr wrap="square">
            <a:spAutoFit/>
          </a:bodyPr>
          <a:lstStyle/>
          <a:p>
            <a:pPr marL="285750" indent="-285750" algn="just">
              <a:buFont typeface="Arial" panose="020B0604020202020204" pitchFamily="34" charset="0"/>
              <a:buChar char="•"/>
            </a:pPr>
            <a:r>
              <a:rPr lang="es-ES" sz="2200" dirty="0"/>
              <a:t>El átomo está formado por </a:t>
            </a:r>
            <a:r>
              <a:rPr lang="es-ES" sz="2200" b="1" dirty="0"/>
              <a:t>partículas cargadas </a:t>
            </a:r>
            <a:r>
              <a:rPr lang="es-ES" sz="2200" dirty="0"/>
              <a:t>(</a:t>
            </a:r>
            <a:r>
              <a:rPr lang="es-ES" sz="2200" b="1" dirty="0">
                <a:solidFill>
                  <a:srgbClr val="FFC000"/>
                </a:solidFill>
              </a:rPr>
              <a:t>protones y electrones</a:t>
            </a:r>
            <a:r>
              <a:rPr lang="es-ES" sz="2200" dirty="0"/>
              <a:t>) y </a:t>
            </a:r>
            <a:r>
              <a:rPr lang="es-ES" sz="2200" b="1" dirty="0">
                <a:solidFill>
                  <a:srgbClr val="00B050"/>
                </a:solidFill>
              </a:rPr>
              <a:t>neutrones</a:t>
            </a:r>
            <a:r>
              <a:rPr lang="es-ES" sz="2200" dirty="0"/>
              <a:t>. Estos últimos, por carecer de carga eléctrica, </a:t>
            </a:r>
            <a:r>
              <a:rPr lang="es-ES" sz="2200" b="1" dirty="0"/>
              <a:t>no interaccionan </a:t>
            </a:r>
            <a:r>
              <a:rPr lang="es-ES" sz="2200" dirty="0"/>
              <a:t>con los campos eléctricos ni magnéticos. </a:t>
            </a:r>
          </a:p>
          <a:p>
            <a:pPr marL="285750" indent="-285750" algn="just">
              <a:buFont typeface="Arial" panose="020B0604020202020204" pitchFamily="34" charset="0"/>
              <a:buChar char="•"/>
            </a:pPr>
            <a:r>
              <a:rPr lang="es-ES" sz="2200" dirty="0"/>
              <a:t>Los fenómenos atribuibles al magnetismo en los átomos son distintos según afecten a electrones o a protones (RM).</a:t>
            </a:r>
          </a:p>
        </p:txBody>
      </p:sp>
      <p:pic>
        <p:nvPicPr>
          <p:cNvPr id="10242" name="Picture 2">
            <a:extLst>
              <a:ext uri="{FF2B5EF4-FFF2-40B4-BE49-F238E27FC236}">
                <a16:creationId xmlns:a16="http://schemas.microsoft.com/office/drawing/2014/main" id="{6132CB29-1956-8B0D-103D-BF469437C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415" y="3645024"/>
            <a:ext cx="4985169"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42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53</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Aplicación</a:t>
            </a:r>
            <a:r>
              <a:rPr lang="en-US" sz="3600" dirty="0"/>
              <a:t> del </a:t>
            </a:r>
            <a:r>
              <a:rPr lang="en-US" sz="3600" dirty="0" err="1"/>
              <a:t>magnetismo</a:t>
            </a:r>
            <a:r>
              <a:rPr lang="en-US" sz="3600" dirty="0"/>
              <a:t> a la </a:t>
            </a:r>
            <a:r>
              <a:rPr lang="en-US" sz="3600" dirty="0" err="1"/>
              <a:t>obtención</a:t>
            </a:r>
            <a:r>
              <a:rPr lang="en-US" sz="3600" dirty="0"/>
              <a:t> de </a:t>
            </a:r>
            <a:r>
              <a:rPr lang="en-US" sz="3600" dirty="0" err="1"/>
              <a:t>imágenes</a:t>
            </a:r>
            <a:r>
              <a:rPr lang="en-US" sz="3600" dirty="0"/>
              <a:t> </a:t>
            </a:r>
            <a:endParaRPr lang="en-US" sz="3600" b="1" dirty="0">
              <a:solidFill>
                <a:srgbClr val="FFC000"/>
              </a:solidFill>
            </a:endParaRPr>
          </a:p>
        </p:txBody>
      </p:sp>
      <p:sp>
        <p:nvSpPr>
          <p:cNvPr id="2" name="CuadroTexto 1">
            <a:extLst>
              <a:ext uri="{FF2B5EF4-FFF2-40B4-BE49-F238E27FC236}">
                <a16:creationId xmlns:a16="http://schemas.microsoft.com/office/drawing/2014/main" id="{98D57515-CC19-4494-2F66-199BADD55E41}"/>
              </a:ext>
            </a:extLst>
          </p:cNvPr>
          <p:cNvSpPr txBox="1"/>
          <p:nvPr/>
        </p:nvSpPr>
        <p:spPr>
          <a:xfrm>
            <a:off x="153824" y="1088153"/>
            <a:ext cx="8197855" cy="2800767"/>
          </a:xfrm>
          <a:prstGeom prst="rect">
            <a:avLst/>
          </a:prstGeom>
          <a:noFill/>
        </p:spPr>
        <p:txBody>
          <a:bodyPr wrap="square">
            <a:spAutoFit/>
          </a:bodyPr>
          <a:lstStyle/>
          <a:p>
            <a:pPr marL="285750" indent="-285750" algn="just">
              <a:buFont typeface="Arial" panose="020B0604020202020204" pitchFamily="34" charset="0"/>
              <a:buChar char="•"/>
            </a:pPr>
            <a:r>
              <a:rPr lang="es-ES" sz="2200" dirty="0"/>
              <a:t>Su principal utilidad consiste en la resonancia magnética (RM), cuyas primeras imágenes se remontan al año 1973.</a:t>
            </a:r>
          </a:p>
          <a:p>
            <a:pPr marL="285750" indent="-285750" algn="just">
              <a:buFont typeface="Arial" panose="020B0604020202020204" pitchFamily="34" charset="0"/>
              <a:buChar char="•"/>
            </a:pPr>
            <a:r>
              <a:rPr lang="es-ES" sz="2200" dirty="0"/>
              <a:t>La RM está basada en el hecho de que los protones de los núcleos atómicos </a:t>
            </a:r>
            <a:r>
              <a:rPr lang="es-ES" sz="2200" b="1" dirty="0"/>
              <a:t>giran</a:t>
            </a:r>
            <a:r>
              <a:rPr lang="es-ES" sz="2200" dirty="0"/>
              <a:t> sobre sí mismos generando un pequeño campo magnético que los hace comportarse como diminutos </a:t>
            </a:r>
            <a:r>
              <a:rPr lang="es-ES" sz="2200" b="1" dirty="0">
                <a:solidFill>
                  <a:srgbClr val="00B050"/>
                </a:solidFill>
              </a:rPr>
              <a:t>imanes. </a:t>
            </a:r>
            <a:r>
              <a:rPr lang="es-ES" sz="2200" b="1" dirty="0"/>
              <a:t>Este movimiento se denomina</a:t>
            </a:r>
            <a:r>
              <a:rPr lang="es-ES" sz="2200" b="1" dirty="0">
                <a:solidFill>
                  <a:srgbClr val="00B050"/>
                </a:solidFill>
              </a:rPr>
              <a:t> SPIN.</a:t>
            </a:r>
          </a:p>
          <a:p>
            <a:pPr marL="285750" indent="-285750" algn="just">
              <a:buFont typeface="Arial" panose="020B0604020202020204" pitchFamily="34" charset="0"/>
              <a:buChar char="•"/>
            </a:pPr>
            <a:r>
              <a:rPr lang="es-ES" sz="2200" dirty="0"/>
              <a:t>Estos núcleos tienen un número impar de protones y neutrones, de manera que sus campos magnéticos no pueden compensarse.</a:t>
            </a:r>
          </a:p>
        </p:txBody>
      </p:sp>
      <p:pic>
        <p:nvPicPr>
          <p:cNvPr id="9" name="Imagen 8" descr="Diagrama&#10;&#10;Descripción generada automáticamente">
            <a:extLst>
              <a:ext uri="{FF2B5EF4-FFF2-40B4-BE49-F238E27FC236}">
                <a16:creationId xmlns:a16="http://schemas.microsoft.com/office/drawing/2014/main" id="{0BD841A0-33FF-98BD-7A9D-D746A4686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17" y="3888920"/>
            <a:ext cx="3068575" cy="2466225"/>
          </a:xfrm>
          <a:prstGeom prst="rect">
            <a:avLst/>
          </a:prstGeom>
        </p:spPr>
      </p:pic>
      <p:sp>
        <p:nvSpPr>
          <p:cNvPr id="11" name="CuadroTexto 10">
            <a:extLst>
              <a:ext uri="{FF2B5EF4-FFF2-40B4-BE49-F238E27FC236}">
                <a16:creationId xmlns:a16="http://schemas.microsoft.com/office/drawing/2014/main" id="{921B566A-68F9-223F-64A0-ECE1E2583244}"/>
              </a:ext>
            </a:extLst>
          </p:cNvPr>
          <p:cNvSpPr txBox="1"/>
          <p:nvPr/>
        </p:nvSpPr>
        <p:spPr>
          <a:xfrm>
            <a:off x="3605942" y="5229200"/>
            <a:ext cx="4704007" cy="1477328"/>
          </a:xfrm>
          <a:prstGeom prst="rect">
            <a:avLst/>
          </a:prstGeom>
          <a:noFill/>
        </p:spPr>
        <p:txBody>
          <a:bodyPr wrap="square">
            <a:spAutoFit/>
          </a:bodyPr>
          <a:lstStyle/>
          <a:p>
            <a:r>
              <a:rPr lang="es-ES" dirty="0"/>
              <a:t>El protón gira sobre sí mismo creando un momento magnético o espín. Al aplicar un campo electromagnético variable, el eje de giro cambia y el movimiento se parece al de una peonza (precesión)</a:t>
            </a:r>
          </a:p>
        </p:txBody>
      </p:sp>
      <p:pic>
        <p:nvPicPr>
          <p:cNvPr id="3" name="Elementos multimedia en línea 2" descr="Que no te mareen ¡Todo lo que siempre quisiste saber sobre el SPÍN!">
            <a:hlinkClick r:id="" action="ppaction://media"/>
            <a:extLst>
              <a:ext uri="{FF2B5EF4-FFF2-40B4-BE49-F238E27FC236}">
                <a16:creationId xmlns:a16="http://schemas.microsoft.com/office/drawing/2014/main" id="{3F904EC8-58AE-4640-000D-C49343E5A734}"/>
              </a:ext>
            </a:extLst>
          </p:cNvPr>
          <p:cNvPicPr>
            <a:picLocks noRot="1" noChangeAspect="1"/>
          </p:cNvPicPr>
          <p:nvPr>
            <a:videoFile r:link="rId1"/>
          </p:nvPr>
        </p:nvPicPr>
        <p:blipFill>
          <a:blip r:embed="rId5"/>
          <a:stretch>
            <a:fillRect/>
          </a:stretch>
        </p:blipFill>
        <p:spPr>
          <a:xfrm>
            <a:off x="5148064" y="3794100"/>
            <a:ext cx="2540000" cy="1435100"/>
          </a:xfrm>
          <a:prstGeom prst="rect">
            <a:avLst/>
          </a:prstGeom>
        </p:spPr>
      </p:pic>
    </p:spTree>
    <p:extLst>
      <p:ext uri="{BB962C8B-B14F-4D97-AF65-F5344CB8AC3E}">
        <p14:creationId xmlns:p14="http://schemas.microsoft.com/office/powerpoint/2010/main" val="220550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54</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Aplicación</a:t>
            </a:r>
            <a:r>
              <a:rPr lang="en-US" sz="3600" dirty="0"/>
              <a:t> de las RRII </a:t>
            </a:r>
            <a:r>
              <a:rPr lang="en-US" sz="3600" dirty="0" err="1"/>
              <a:t>en</a:t>
            </a:r>
            <a:r>
              <a:rPr lang="en-US" sz="3600" dirty="0"/>
              <a:t> </a:t>
            </a:r>
            <a:r>
              <a:rPr lang="en-US" sz="3600" dirty="0" err="1"/>
              <a:t>Radioterapia</a:t>
            </a:r>
            <a:endParaRPr lang="en-US" sz="3600" b="1" dirty="0">
              <a:solidFill>
                <a:srgbClr val="FFC000"/>
              </a:solidFill>
            </a:endParaRPr>
          </a:p>
        </p:txBody>
      </p:sp>
      <p:sp>
        <p:nvSpPr>
          <p:cNvPr id="7" name="CuadroTexto 6">
            <a:extLst>
              <a:ext uri="{FF2B5EF4-FFF2-40B4-BE49-F238E27FC236}">
                <a16:creationId xmlns:a16="http://schemas.microsoft.com/office/drawing/2014/main" id="{CEF3B0B3-2DFC-D3EA-F03A-BD9C7A3C2652}"/>
              </a:ext>
            </a:extLst>
          </p:cNvPr>
          <p:cNvSpPr txBox="1"/>
          <p:nvPr/>
        </p:nvSpPr>
        <p:spPr>
          <a:xfrm>
            <a:off x="323528" y="1070819"/>
            <a:ext cx="8064896" cy="1754326"/>
          </a:xfrm>
          <a:prstGeom prst="rect">
            <a:avLst/>
          </a:prstGeom>
          <a:noFill/>
        </p:spPr>
        <p:txBody>
          <a:bodyPr wrap="square">
            <a:spAutoFit/>
          </a:bodyPr>
          <a:lstStyle/>
          <a:p>
            <a:pPr marL="285750" indent="-285750">
              <a:buFont typeface="Arial" panose="020B0604020202020204" pitchFamily="34" charset="0"/>
              <a:buChar char="•"/>
            </a:pPr>
            <a:r>
              <a:rPr lang="es-ES" dirty="0"/>
              <a:t>Al poco tiempo de ser descubiertos los rayos X ya se pusieron de manifiesto los </a:t>
            </a:r>
            <a:r>
              <a:rPr lang="es-ES" b="1" dirty="0"/>
              <a:t>efectos biológicos </a:t>
            </a:r>
            <a:r>
              <a:rPr lang="es-ES" dirty="0"/>
              <a:t>que producían las radiaciones en forma de </a:t>
            </a:r>
            <a:r>
              <a:rPr lang="es-ES" b="1" dirty="0"/>
              <a:t>eritemas y ulceraciones</a:t>
            </a:r>
            <a:r>
              <a:rPr lang="es-ES" dirty="0"/>
              <a:t>. </a:t>
            </a:r>
          </a:p>
          <a:p>
            <a:pPr marL="285750" indent="-285750">
              <a:buFont typeface="Arial" panose="020B0604020202020204" pitchFamily="34" charset="0"/>
              <a:buChar char="•"/>
            </a:pPr>
            <a:r>
              <a:rPr lang="es-ES" dirty="0"/>
              <a:t>De aquí surgió la idea de utilizarlos en el </a:t>
            </a:r>
            <a:r>
              <a:rPr lang="es-ES" b="1" dirty="0">
                <a:solidFill>
                  <a:srgbClr val="9999FF"/>
                </a:solidFill>
              </a:rPr>
              <a:t>tratamiento de lesiones cancerosas</a:t>
            </a:r>
            <a:r>
              <a:rPr lang="es-ES" dirty="0"/>
              <a:t>. Solo unos meses separan el descubrimiento de los rayos X, su empleo en diagnóstico y los primeros tratamientos en radioterapia.</a:t>
            </a:r>
          </a:p>
        </p:txBody>
      </p:sp>
      <p:pic>
        <p:nvPicPr>
          <p:cNvPr id="12294" name="Picture 6" descr="Historia de la radioterapia: el gran legado de Marie Curie">
            <a:extLst>
              <a:ext uri="{FF2B5EF4-FFF2-40B4-BE49-F238E27FC236}">
                <a16:creationId xmlns:a16="http://schemas.microsoft.com/office/drawing/2014/main" id="{6DBF28C9-29E0-89E7-501B-7A0D70139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82" y="2978756"/>
            <a:ext cx="3091298" cy="1688011"/>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LA GRAN “C”. EL LEGADO DEL RADIUM">
            <a:extLst>
              <a:ext uri="{FF2B5EF4-FFF2-40B4-BE49-F238E27FC236}">
                <a16:creationId xmlns:a16="http://schemas.microsoft.com/office/drawing/2014/main" id="{7B022A5D-1B1F-D99C-04BF-688321D5A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856" y="2807498"/>
            <a:ext cx="4589730" cy="1986199"/>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El Volar del Colibrí: Marie Curie">
            <a:extLst>
              <a:ext uri="{FF2B5EF4-FFF2-40B4-BE49-F238E27FC236}">
                <a16:creationId xmlns:a16="http://schemas.microsoft.com/office/drawing/2014/main" id="{5A191A4E-B2E5-7DC9-43A1-F6F3602D1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646" y="4792603"/>
            <a:ext cx="3300466" cy="1948739"/>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AD9018C1-210D-95C3-9C09-19BA6E532F72}"/>
              </a:ext>
            </a:extLst>
          </p:cNvPr>
          <p:cNvSpPr txBox="1"/>
          <p:nvPr/>
        </p:nvSpPr>
        <p:spPr>
          <a:xfrm>
            <a:off x="755576" y="5397640"/>
            <a:ext cx="1224136" cy="369332"/>
          </a:xfrm>
          <a:prstGeom prst="rect">
            <a:avLst/>
          </a:prstGeom>
          <a:noFill/>
        </p:spPr>
        <p:txBody>
          <a:bodyPr wrap="square">
            <a:spAutoFit/>
          </a:bodyPr>
          <a:lstStyle/>
          <a:p>
            <a:r>
              <a:rPr lang="es-ES" dirty="0">
                <a:hlinkClick r:id="rId6"/>
              </a:rPr>
              <a:t>Radiactive</a:t>
            </a:r>
            <a:endParaRPr lang="es-ES" dirty="0"/>
          </a:p>
        </p:txBody>
      </p:sp>
    </p:spTree>
    <p:extLst>
      <p:ext uri="{BB962C8B-B14F-4D97-AF65-F5344CB8AC3E}">
        <p14:creationId xmlns:p14="http://schemas.microsoft.com/office/powerpoint/2010/main" val="1288500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55</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Aplicación</a:t>
            </a:r>
            <a:r>
              <a:rPr lang="en-US" sz="3600" dirty="0"/>
              <a:t> de las RRII </a:t>
            </a:r>
            <a:r>
              <a:rPr lang="en-US" sz="3600" dirty="0" err="1"/>
              <a:t>en</a:t>
            </a:r>
            <a:r>
              <a:rPr lang="en-US" sz="3600" dirty="0"/>
              <a:t> </a:t>
            </a:r>
            <a:r>
              <a:rPr lang="en-US" sz="3600" dirty="0" err="1"/>
              <a:t>Radioterapia</a:t>
            </a:r>
            <a:endParaRPr lang="en-US" sz="3600" b="1" dirty="0">
              <a:solidFill>
                <a:srgbClr val="FFC000"/>
              </a:solidFill>
            </a:endParaRPr>
          </a:p>
        </p:txBody>
      </p:sp>
      <p:sp>
        <p:nvSpPr>
          <p:cNvPr id="7" name="CuadroTexto 6">
            <a:extLst>
              <a:ext uri="{FF2B5EF4-FFF2-40B4-BE49-F238E27FC236}">
                <a16:creationId xmlns:a16="http://schemas.microsoft.com/office/drawing/2014/main" id="{CEF3B0B3-2DFC-D3EA-F03A-BD9C7A3C2652}"/>
              </a:ext>
            </a:extLst>
          </p:cNvPr>
          <p:cNvSpPr txBox="1"/>
          <p:nvPr/>
        </p:nvSpPr>
        <p:spPr>
          <a:xfrm>
            <a:off x="323528" y="1070819"/>
            <a:ext cx="8064896" cy="2031325"/>
          </a:xfrm>
          <a:prstGeom prst="rect">
            <a:avLst/>
          </a:prstGeom>
          <a:noFill/>
        </p:spPr>
        <p:txBody>
          <a:bodyPr wrap="square">
            <a:spAutoFit/>
          </a:bodyPr>
          <a:lstStyle/>
          <a:p>
            <a:pPr marL="285750" indent="-285750">
              <a:buFont typeface="Arial" panose="020B0604020202020204" pitchFamily="34" charset="0"/>
              <a:buChar char="•"/>
            </a:pPr>
            <a:r>
              <a:rPr lang="es-ES" dirty="0"/>
              <a:t>El </a:t>
            </a:r>
            <a:r>
              <a:rPr lang="es-ES" b="1" dirty="0"/>
              <a:t>objetivo</a:t>
            </a:r>
            <a:r>
              <a:rPr lang="es-ES" dirty="0"/>
              <a:t> de la radioterapia es </a:t>
            </a:r>
            <a:r>
              <a:rPr lang="es-ES" b="1" dirty="0">
                <a:solidFill>
                  <a:srgbClr val="9999FF"/>
                </a:solidFill>
              </a:rPr>
              <a:t>proporcionar la dosis de radiación necesaria en los tejidos que se van a tratar sin exceder la tolerancia de los órganos sanos circundantes</a:t>
            </a:r>
            <a:r>
              <a:rPr lang="es-ES" dirty="0"/>
              <a:t>. Es decir, conseguir tratar la enfermedad sin provocar efectos secundarios que comprometan la vida o una calidad de vida deficiente del paciente.</a:t>
            </a:r>
          </a:p>
          <a:p>
            <a:pPr marL="285750" indent="-285750">
              <a:buFont typeface="Arial" panose="020B0604020202020204" pitchFamily="34" charset="0"/>
              <a:buChar char="•"/>
            </a:pPr>
            <a:r>
              <a:rPr lang="es-ES" dirty="0"/>
              <a:t>La clasificación más simple de los tratamientos de radioterapia atiende a la localización de las fuentes de radiación respecto al paciente. Así, distinguimos dos tipos de radioterapia: </a:t>
            </a:r>
            <a:r>
              <a:rPr lang="es-ES" b="1" dirty="0">
                <a:solidFill>
                  <a:srgbClr val="FFC000"/>
                </a:solidFill>
              </a:rPr>
              <a:t>TELETERAPIA</a:t>
            </a:r>
            <a:r>
              <a:rPr lang="es-ES" dirty="0"/>
              <a:t> y </a:t>
            </a:r>
            <a:r>
              <a:rPr lang="es-ES" b="1" dirty="0">
                <a:solidFill>
                  <a:srgbClr val="FFC000"/>
                </a:solidFill>
              </a:rPr>
              <a:t>BRAQUITERAPIA</a:t>
            </a:r>
            <a:r>
              <a:rPr lang="es-ES" dirty="0"/>
              <a:t>.</a:t>
            </a:r>
          </a:p>
        </p:txBody>
      </p:sp>
      <p:sp>
        <p:nvSpPr>
          <p:cNvPr id="3" name="CuadroTexto 2">
            <a:extLst>
              <a:ext uri="{FF2B5EF4-FFF2-40B4-BE49-F238E27FC236}">
                <a16:creationId xmlns:a16="http://schemas.microsoft.com/office/drawing/2014/main" id="{938FAA19-3C53-6F17-9BE0-DF0FA498BEDA}"/>
              </a:ext>
            </a:extLst>
          </p:cNvPr>
          <p:cNvSpPr txBox="1"/>
          <p:nvPr/>
        </p:nvSpPr>
        <p:spPr>
          <a:xfrm>
            <a:off x="190569" y="3448182"/>
            <a:ext cx="4227701" cy="1200329"/>
          </a:xfrm>
          <a:prstGeom prst="rect">
            <a:avLst/>
          </a:prstGeom>
          <a:noFill/>
          <a:ln>
            <a:solidFill>
              <a:srgbClr val="00B050"/>
            </a:solidFill>
          </a:ln>
        </p:spPr>
        <p:txBody>
          <a:bodyPr wrap="square">
            <a:spAutoFit/>
          </a:bodyPr>
          <a:lstStyle/>
          <a:p>
            <a:pPr algn="just"/>
            <a:r>
              <a:rPr lang="es-ES" dirty="0"/>
              <a:t>La </a:t>
            </a:r>
            <a:r>
              <a:rPr lang="es-ES" b="1" dirty="0" err="1">
                <a:solidFill>
                  <a:srgbClr val="00B050"/>
                </a:solidFill>
              </a:rPr>
              <a:t>teleterapia</a:t>
            </a:r>
            <a:r>
              <a:rPr lang="es-ES" dirty="0"/>
              <a:t> consiste en tratamiento del paciente con fuentes de radiación </a:t>
            </a:r>
            <a:r>
              <a:rPr lang="es-ES" b="1" dirty="0"/>
              <a:t>externas</a:t>
            </a:r>
            <a:r>
              <a:rPr lang="es-ES" dirty="0"/>
              <a:t> a él, por lo que también es llamada radioterapia de haces externos.</a:t>
            </a:r>
          </a:p>
        </p:txBody>
      </p:sp>
      <p:pic>
        <p:nvPicPr>
          <p:cNvPr id="9" name="Imagen 8" descr="Diagrama&#10;&#10;Descripción generada automáticamente">
            <a:extLst>
              <a:ext uri="{FF2B5EF4-FFF2-40B4-BE49-F238E27FC236}">
                <a16:creationId xmlns:a16="http://schemas.microsoft.com/office/drawing/2014/main" id="{66385335-4AEA-C1D0-5728-D830EDE43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102144"/>
            <a:ext cx="3803187" cy="2513217"/>
          </a:xfrm>
          <a:prstGeom prst="rect">
            <a:avLst/>
          </a:prstGeom>
        </p:spPr>
      </p:pic>
      <p:sp>
        <p:nvSpPr>
          <p:cNvPr id="11" name="CuadroTexto 10">
            <a:extLst>
              <a:ext uri="{FF2B5EF4-FFF2-40B4-BE49-F238E27FC236}">
                <a16:creationId xmlns:a16="http://schemas.microsoft.com/office/drawing/2014/main" id="{E0A94E7C-AA62-3942-F2D0-01F9E36C6508}"/>
              </a:ext>
            </a:extLst>
          </p:cNvPr>
          <p:cNvSpPr txBox="1"/>
          <p:nvPr/>
        </p:nvSpPr>
        <p:spPr>
          <a:xfrm>
            <a:off x="161764" y="4771797"/>
            <a:ext cx="4410236" cy="1754326"/>
          </a:xfrm>
          <a:prstGeom prst="rect">
            <a:avLst/>
          </a:prstGeom>
          <a:noFill/>
          <a:ln>
            <a:solidFill>
              <a:srgbClr val="0070C0"/>
            </a:solidFill>
          </a:ln>
        </p:spPr>
        <p:txBody>
          <a:bodyPr wrap="square">
            <a:spAutoFit/>
          </a:bodyPr>
          <a:lstStyle/>
          <a:p>
            <a:r>
              <a:rPr lang="es-ES" dirty="0"/>
              <a:t>La </a:t>
            </a:r>
            <a:r>
              <a:rPr lang="es-ES" b="1" dirty="0">
                <a:solidFill>
                  <a:srgbClr val="0070C0"/>
                </a:solidFill>
              </a:rPr>
              <a:t>braquiterapia </a:t>
            </a:r>
            <a:r>
              <a:rPr lang="es-ES" dirty="0"/>
              <a:t>utiliza fuentes encapsuladas colocadas sobre la superficie del paciente (braquiterapia de piel), entre los tejidos (braquiterapia intersticial) o en el interior de cavidades naturales (braquiterapia endocavitaria).</a:t>
            </a:r>
          </a:p>
        </p:txBody>
      </p:sp>
    </p:spTree>
    <p:extLst>
      <p:ext uri="{BB962C8B-B14F-4D97-AF65-F5344CB8AC3E}">
        <p14:creationId xmlns:p14="http://schemas.microsoft.com/office/powerpoint/2010/main" val="34831547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56</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Radioterapia</a:t>
            </a:r>
            <a:r>
              <a:rPr lang="en-US" sz="3600" dirty="0"/>
              <a:t> de </a:t>
            </a:r>
            <a:r>
              <a:rPr lang="en-US" sz="3600" dirty="0" err="1"/>
              <a:t>haces</a:t>
            </a:r>
            <a:r>
              <a:rPr lang="en-US" sz="3600" dirty="0"/>
              <a:t> </a:t>
            </a:r>
            <a:r>
              <a:rPr lang="en-US" sz="3600" dirty="0" err="1"/>
              <a:t>externos</a:t>
            </a:r>
            <a:endParaRPr lang="en-US" sz="3600" b="1" dirty="0">
              <a:solidFill>
                <a:srgbClr val="FFC000"/>
              </a:solidFill>
            </a:endParaRPr>
          </a:p>
        </p:txBody>
      </p:sp>
      <p:sp>
        <p:nvSpPr>
          <p:cNvPr id="7" name="CuadroTexto 6">
            <a:extLst>
              <a:ext uri="{FF2B5EF4-FFF2-40B4-BE49-F238E27FC236}">
                <a16:creationId xmlns:a16="http://schemas.microsoft.com/office/drawing/2014/main" id="{CEF3B0B3-2DFC-D3EA-F03A-BD9C7A3C2652}"/>
              </a:ext>
            </a:extLst>
          </p:cNvPr>
          <p:cNvSpPr txBox="1"/>
          <p:nvPr/>
        </p:nvSpPr>
        <p:spPr>
          <a:xfrm>
            <a:off x="323528" y="836712"/>
            <a:ext cx="8064896" cy="3416320"/>
          </a:xfrm>
          <a:prstGeom prst="rect">
            <a:avLst/>
          </a:prstGeom>
          <a:noFill/>
        </p:spPr>
        <p:txBody>
          <a:bodyPr wrap="square">
            <a:spAutoFit/>
          </a:bodyPr>
          <a:lstStyle/>
          <a:p>
            <a:pPr marL="285750" indent="-285750">
              <a:buFont typeface="Arial" panose="020B0604020202020204" pitchFamily="34" charset="0"/>
              <a:buChar char="•"/>
            </a:pPr>
            <a:r>
              <a:rPr lang="es-ES" dirty="0"/>
              <a:t>Los tratamientos de EBRT se realizan con diferentes equipos generadores de radiación. </a:t>
            </a:r>
          </a:p>
          <a:p>
            <a:pPr marL="285750" indent="-285750">
              <a:buFont typeface="Arial" panose="020B0604020202020204" pitchFamily="34" charset="0"/>
              <a:buChar char="•"/>
            </a:pPr>
            <a:r>
              <a:rPr lang="es-ES" dirty="0"/>
              <a:t>En general se puede afirmar que para un tipo determinado de </a:t>
            </a:r>
            <a:r>
              <a:rPr lang="es-ES" b="1" dirty="0"/>
              <a:t>radiación la profundidad de tratamiento aumenta al aumentar la energía de la radiación</a:t>
            </a:r>
            <a:r>
              <a:rPr lang="es-ES" dirty="0"/>
              <a:t>.</a:t>
            </a:r>
          </a:p>
          <a:p>
            <a:pPr marL="285750" indent="-285750">
              <a:buFont typeface="Arial" panose="020B0604020202020204" pitchFamily="34" charset="0"/>
              <a:buChar char="•"/>
            </a:pPr>
            <a:r>
              <a:rPr lang="es-ES" dirty="0"/>
              <a:t> Esto significa que los fotones de rayos X de 10 </a:t>
            </a:r>
            <a:r>
              <a:rPr lang="es-ES" dirty="0" err="1"/>
              <a:t>MeV</a:t>
            </a:r>
            <a:r>
              <a:rPr lang="es-ES" dirty="0"/>
              <a:t> son más penetrantes que los de 10 </a:t>
            </a:r>
            <a:r>
              <a:rPr lang="es-ES" dirty="0" err="1"/>
              <a:t>keV</a:t>
            </a:r>
            <a:r>
              <a:rPr lang="es-ES" dirty="0"/>
              <a:t>, y que los electrones de 10 </a:t>
            </a:r>
            <a:r>
              <a:rPr lang="es-ES" dirty="0" err="1"/>
              <a:t>MeV</a:t>
            </a:r>
            <a:r>
              <a:rPr lang="es-ES" dirty="0"/>
              <a:t> lo son más que los de 1 </a:t>
            </a:r>
            <a:r>
              <a:rPr lang="es-ES" dirty="0" err="1"/>
              <a:t>MeV</a:t>
            </a:r>
            <a:r>
              <a:rPr lang="es-ES" dirty="0"/>
              <a:t>. </a:t>
            </a:r>
          </a:p>
          <a:p>
            <a:pPr marL="285750" indent="-285750">
              <a:buFont typeface="Arial" panose="020B0604020202020204" pitchFamily="34" charset="0"/>
              <a:buChar char="•"/>
            </a:pPr>
            <a:r>
              <a:rPr lang="es-ES" dirty="0"/>
              <a:t>Las radiaciones ionizantes utilizadas en EBRT son principalmente:</a:t>
            </a:r>
          </a:p>
          <a:p>
            <a:pPr marL="742950" lvl="1" indent="-285750">
              <a:buFont typeface="Arial" panose="020B0604020202020204" pitchFamily="34" charset="0"/>
              <a:buChar char="•"/>
            </a:pPr>
            <a:r>
              <a:rPr lang="es-ES" dirty="0"/>
              <a:t>Fotones de rayos X procedentes de tubos de rayos X o aceleradores lineales</a:t>
            </a:r>
          </a:p>
          <a:p>
            <a:pPr marL="742950" lvl="1" indent="-285750">
              <a:buFont typeface="Arial" panose="020B0604020202020204" pitchFamily="34" charset="0"/>
              <a:buChar char="•"/>
            </a:pPr>
            <a:r>
              <a:rPr lang="es-ES" dirty="0"/>
              <a:t>Fotones de rayos gamma procedentes de fuentes radiactivas  </a:t>
            </a:r>
          </a:p>
          <a:p>
            <a:pPr marL="742950" lvl="1" indent="-285750">
              <a:buFont typeface="Arial" panose="020B0604020202020204" pitchFamily="34" charset="0"/>
              <a:buChar char="•"/>
            </a:pPr>
            <a:r>
              <a:rPr lang="es-ES" dirty="0"/>
              <a:t>Electrones generados en aceleradores lineales </a:t>
            </a:r>
          </a:p>
          <a:p>
            <a:pPr marL="742950" lvl="1" indent="-285750">
              <a:buFont typeface="Arial" panose="020B0604020202020204" pitchFamily="34" charset="0"/>
              <a:buChar char="•"/>
            </a:pPr>
            <a:r>
              <a:rPr lang="es-ES" dirty="0"/>
              <a:t>También existen los tratamientos de terapia con hadrones (protones)</a:t>
            </a:r>
          </a:p>
          <a:p>
            <a:pPr marL="285750" indent="-285750">
              <a:buFont typeface="Arial" panose="020B0604020202020204" pitchFamily="34" charset="0"/>
              <a:buChar char="•"/>
            </a:pPr>
            <a:endParaRPr lang="es-ES" dirty="0"/>
          </a:p>
        </p:txBody>
      </p:sp>
      <p:pic>
        <p:nvPicPr>
          <p:cNvPr id="12" name="Imagen 11" descr="Gráfico, Gráfico de líneas&#10;&#10;Descripción generada automáticamente">
            <a:extLst>
              <a:ext uri="{FF2B5EF4-FFF2-40B4-BE49-F238E27FC236}">
                <a16:creationId xmlns:a16="http://schemas.microsoft.com/office/drawing/2014/main" id="{D413CB36-6F62-67D3-C817-B1F91F880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4025095"/>
            <a:ext cx="4320480" cy="2780372"/>
          </a:xfrm>
          <a:prstGeom prst="rect">
            <a:avLst/>
          </a:prstGeom>
        </p:spPr>
      </p:pic>
    </p:spTree>
    <p:extLst>
      <p:ext uri="{BB962C8B-B14F-4D97-AF65-F5344CB8AC3E}">
        <p14:creationId xmlns:p14="http://schemas.microsoft.com/office/powerpoint/2010/main" val="525241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57</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Aceleradores</a:t>
            </a:r>
            <a:r>
              <a:rPr lang="en-US" sz="3600" dirty="0"/>
              <a:t> </a:t>
            </a:r>
            <a:r>
              <a:rPr lang="en-US" sz="3600" dirty="0" err="1"/>
              <a:t>lineales</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9" name="Imagen 8" descr="Imagen que contiene interior, tabla, hombre, avión&#10;&#10;Descripción generada automáticamente">
            <a:extLst>
              <a:ext uri="{FF2B5EF4-FFF2-40B4-BE49-F238E27FC236}">
                <a16:creationId xmlns:a16="http://schemas.microsoft.com/office/drawing/2014/main" id="{F97AFBF1-FA93-4D4F-B3BE-586642DE7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69" y="937538"/>
            <a:ext cx="3965793" cy="5287724"/>
          </a:xfrm>
          <a:prstGeom prst="rect">
            <a:avLst/>
          </a:prstGeom>
        </p:spPr>
      </p:pic>
      <p:sp>
        <p:nvSpPr>
          <p:cNvPr id="10" name="CuadroTexto 9">
            <a:extLst>
              <a:ext uri="{FF2B5EF4-FFF2-40B4-BE49-F238E27FC236}">
                <a16:creationId xmlns:a16="http://schemas.microsoft.com/office/drawing/2014/main" id="{440C2FE7-F006-4E97-D5B0-26E2A5E64229}"/>
              </a:ext>
            </a:extLst>
          </p:cNvPr>
          <p:cNvSpPr txBox="1"/>
          <p:nvPr/>
        </p:nvSpPr>
        <p:spPr>
          <a:xfrm>
            <a:off x="4222885" y="836712"/>
            <a:ext cx="4064029" cy="3693319"/>
          </a:xfrm>
          <a:prstGeom prst="rect">
            <a:avLst/>
          </a:prstGeom>
          <a:noFill/>
        </p:spPr>
        <p:txBody>
          <a:bodyPr wrap="square">
            <a:spAutoFit/>
          </a:bodyPr>
          <a:lstStyle/>
          <a:p>
            <a:pPr marL="285750" indent="-285750">
              <a:buFont typeface="Arial" panose="020B0604020202020204" pitchFamily="34" charset="0"/>
              <a:buChar char="•"/>
            </a:pPr>
            <a:r>
              <a:rPr lang="es-ES" dirty="0"/>
              <a:t>Son aparatos capaces de generar haces de </a:t>
            </a:r>
            <a:r>
              <a:rPr lang="es-ES" b="1" dirty="0">
                <a:solidFill>
                  <a:srgbClr val="7030A0"/>
                </a:solidFill>
              </a:rPr>
              <a:t>rayos X de energías muy altas</a:t>
            </a:r>
            <a:r>
              <a:rPr lang="es-ES" dirty="0"/>
              <a:t>, del orden de </a:t>
            </a:r>
            <a:r>
              <a:rPr lang="es-ES" dirty="0" err="1"/>
              <a:t>MeV</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 estas energías es posible tratar </a:t>
            </a:r>
            <a:r>
              <a:rPr lang="es-ES" b="1" dirty="0">
                <a:solidFill>
                  <a:srgbClr val="7030A0"/>
                </a:solidFill>
              </a:rPr>
              <a:t>lesiones muy profundas</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Además, permiten realizar </a:t>
            </a:r>
            <a:r>
              <a:rPr lang="es-ES" b="1" dirty="0"/>
              <a:t>múltiples haces con ángulos de incidencia diferentes </a:t>
            </a:r>
            <a:r>
              <a:rPr lang="es-ES" dirty="0"/>
              <a:t>y técnicas personalizadas que tienen como resultado una distribución de la radiación en el paciente muy circunscrita a los tumores.</a:t>
            </a:r>
          </a:p>
        </p:txBody>
      </p:sp>
      <p:pic>
        <p:nvPicPr>
          <p:cNvPr id="16390" name="Picture 6" descr="Radioterapia de intensidad modulada (IMRT) | Revista Médica Clínica Las  Condes">
            <a:extLst>
              <a:ext uri="{FF2B5EF4-FFF2-40B4-BE49-F238E27FC236}">
                <a16:creationId xmlns:a16="http://schemas.microsoft.com/office/drawing/2014/main" id="{0708961C-0C96-829F-7AC3-B2A673535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4645660"/>
            <a:ext cx="4064000" cy="200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790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58</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Aceleradores</a:t>
            </a:r>
            <a:r>
              <a:rPr lang="en-US" sz="3600" dirty="0"/>
              <a:t> </a:t>
            </a:r>
            <a:r>
              <a:rPr lang="en-US" sz="3600" dirty="0" err="1"/>
              <a:t>lineales</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CuadroTexto 9">
            <a:extLst>
              <a:ext uri="{FF2B5EF4-FFF2-40B4-BE49-F238E27FC236}">
                <a16:creationId xmlns:a16="http://schemas.microsoft.com/office/drawing/2014/main" id="{440C2FE7-F006-4E97-D5B0-26E2A5E64229}"/>
              </a:ext>
            </a:extLst>
          </p:cNvPr>
          <p:cNvSpPr txBox="1"/>
          <p:nvPr/>
        </p:nvSpPr>
        <p:spPr>
          <a:xfrm>
            <a:off x="2998074" y="857320"/>
            <a:ext cx="2509355" cy="461665"/>
          </a:xfrm>
          <a:prstGeom prst="rect">
            <a:avLst/>
          </a:prstGeom>
          <a:noFill/>
        </p:spPr>
        <p:txBody>
          <a:bodyPr wrap="square">
            <a:spAutoFit/>
          </a:bodyPr>
          <a:lstStyle/>
          <a:p>
            <a:r>
              <a:rPr lang="es-ES" sz="2400" b="1" dirty="0">
                <a:highlight>
                  <a:srgbClr val="9999FF"/>
                </a:highlight>
              </a:rPr>
              <a:t>¿Cómo funcionan?</a:t>
            </a:r>
          </a:p>
        </p:txBody>
      </p:sp>
      <p:sp>
        <p:nvSpPr>
          <p:cNvPr id="7" name="CuadroTexto 6">
            <a:extLst>
              <a:ext uri="{FF2B5EF4-FFF2-40B4-BE49-F238E27FC236}">
                <a16:creationId xmlns:a16="http://schemas.microsoft.com/office/drawing/2014/main" id="{57C34A96-0A2C-9B13-7423-AF7038579D94}"/>
              </a:ext>
            </a:extLst>
          </p:cNvPr>
          <p:cNvSpPr txBox="1"/>
          <p:nvPr/>
        </p:nvSpPr>
        <p:spPr>
          <a:xfrm>
            <a:off x="364319" y="1706939"/>
            <a:ext cx="7776864" cy="3139321"/>
          </a:xfrm>
          <a:prstGeom prst="rect">
            <a:avLst/>
          </a:prstGeom>
          <a:noFill/>
        </p:spPr>
        <p:txBody>
          <a:bodyPr wrap="square">
            <a:spAutoFit/>
          </a:bodyPr>
          <a:lstStyle/>
          <a:p>
            <a:pPr marL="285750" indent="-285750" algn="just">
              <a:buFont typeface="Arial" panose="020B0604020202020204" pitchFamily="34" charset="0"/>
              <a:buChar char="•"/>
            </a:pPr>
            <a:r>
              <a:rPr lang="es-ES" dirty="0"/>
              <a:t>Funcionan de un modo parecido a los tubos de rayos X: </a:t>
            </a:r>
            <a:r>
              <a:rPr lang="es-ES" b="1" dirty="0">
                <a:solidFill>
                  <a:srgbClr val="FFC000"/>
                </a:solidFill>
              </a:rPr>
              <a:t>aceleran electrones a altas energías para hacerlos chocar contra un blanco</a:t>
            </a:r>
            <a:r>
              <a:rPr lang="es-ES" dirty="0"/>
              <a:t> donde generarán la radiación electromagnética de frenado. </a:t>
            </a:r>
          </a:p>
          <a:p>
            <a:pPr algn="just"/>
            <a:endParaRPr lang="es-ES" dirty="0"/>
          </a:p>
          <a:p>
            <a:pPr marL="285750" indent="-285750" algn="just">
              <a:buFont typeface="Arial" panose="020B0604020202020204" pitchFamily="34" charset="0"/>
              <a:buChar char="•"/>
            </a:pPr>
            <a:r>
              <a:rPr lang="es-ES" dirty="0"/>
              <a:t>La principal diferencia con los tubos clásicos es que </a:t>
            </a:r>
            <a:r>
              <a:rPr lang="es-ES" b="1" dirty="0"/>
              <a:t>los aceleradores no utilizan un </a:t>
            </a:r>
            <a:r>
              <a:rPr lang="es-ES" b="1" dirty="0" err="1"/>
              <a:t>kilovoltaje</a:t>
            </a:r>
            <a:r>
              <a:rPr lang="es-ES" dirty="0"/>
              <a:t> para llevar los electrones a energías de </a:t>
            </a:r>
            <a:r>
              <a:rPr lang="es-ES" dirty="0" err="1"/>
              <a:t>megavoltios</a:t>
            </a:r>
            <a:r>
              <a:rPr lang="es-ES" dirty="0"/>
              <a:t> sino que los aceleran mediante </a:t>
            </a:r>
            <a:r>
              <a:rPr lang="es-ES" b="1" dirty="0">
                <a:solidFill>
                  <a:srgbClr val="FFC000"/>
                </a:solidFill>
              </a:rPr>
              <a:t>microondas </a:t>
            </a:r>
            <a:r>
              <a:rPr lang="es-ES" dirty="0"/>
              <a:t>(f aprox. 3 GHz).</a:t>
            </a:r>
          </a:p>
          <a:p>
            <a:pPr algn="just"/>
            <a:endParaRPr lang="es-ES" dirty="0"/>
          </a:p>
          <a:p>
            <a:pPr marL="285750" indent="-285750" algn="just">
              <a:buFont typeface="Arial" panose="020B0604020202020204" pitchFamily="34" charset="0"/>
              <a:buChar char="•"/>
            </a:pPr>
            <a:r>
              <a:rPr lang="es-ES" dirty="0"/>
              <a:t>Los aceleradores lineales permiten también generar radiación de </a:t>
            </a:r>
            <a:r>
              <a:rPr lang="es-ES" b="1" dirty="0"/>
              <a:t>electrones de energías de algunos </a:t>
            </a:r>
            <a:r>
              <a:rPr lang="es-ES" b="1" dirty="0" err="1"/>
              <a:t>MeV</a:t>
            </a:r>
            <a:r>
              <a:rPr lang="es-ES" dirty="0"/>
              <a:t>. Estos electrones son utilizados en radioterapia de haces externos para irradiar lesiones a poca profundidad.</a:t>
            </a:r>
          </a:p>
        </p:txBody>
      </p:sp>
    </p:spTree>
    <p:extLst>
      <p:ext uri="{BB962C8B-B14F-4D97-AF65-F5344CB8AC3E}">
        <p14:creationId xmlns:p14="http://schemas.microsoft.com/office/powerpoint/2010/main" val="2212203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59</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Aceleradores</a:t>
            </a:r>
            <a:r>
              <a:rPr lang="en-US" sz="3600" dirty="0"/>
              <a:t> </a:t>
            </a:r>
            <a:r>
              <a:rPr lang="en-US" sz="3600" dirty="0" err="1"/>
              <a:t>lineales</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CuadroTexto 9">
            <a:extLst>
              <a:ext uri="{FF2B5EF4-FFF2-40B4-BE49-F238E27FC236}">
                <a16:creationId xmlns:a16="http://schemas.microsoft.com/office/drawing/2014/main" id="{440C2FE7-F006-4E97-D5B0-26E2A5E64229}"/>
              </a:ext>
            </a:extLst>
          </p:cNvPr>
          <p:cNvSpPr txBox="1"/>
          <p:nvPr/>
        </p:nvSpPr>
        <p:spPr>
          <a:xfrm>
            <a:off x="2998074" y="857320"/>
            <a:ext cx="2509355" cy="461665"/>
          </a:xfrm>
          <a:prstGeom prst="rect">
            <a:avLst/>
          </a:prstGeom>
          <a:noFill/>
        </p:spPr>
        <p:txBody>
          <a:bodyPr wrap="square">
            <a:spAutoFit/>
          </a:bodyPr>
          <a:lstStyle/>
          <a:p>
            <a:r>
              <a:rPr lang="es-ES" sz="2400" b="1" dirty="0">
                <a:highlight>
                  <a:srgbClr val="9999FF"/>
                </a:highlight>
              </a:rPr>
              <a:t>¿Cómo funcionan?</a:t>
            </a:r>
          </a:p>
        </p:txBody>
      </p:sp>
      <p:pic>
        <p:nvPicPr>
          <p:cNvPr id="2" name="Elementos multimedia en línea 1" descr="Como funciona un LINAC">
            <a:hlinkClick r:id="" action="ppaction://media"/>
            <a:extLst>
              <a:ext uri="{FF2B5EF4-FFF2-40B4-BE49-F238E27FC236}">
                <a16:creationId xmlns:a16="http://schemas.microsoft.com/office/drawing/2014/main" id="{82958325-14F5-DDF4-A3CE-398141A38242}"/>
              </a:ext>
            </a:extLst>
          </p:cNvPr>
          <p:cNvPicPr>
            <a:picLocks noRot="1" noChangeAspect="1"/>
          </p:cNvPicPr>
          <p:nvPr>
            <a:videoFile r:link="rId1"/>
          </p:nvPr>
        </p:nvPicPr>
        <p:blipFill>
          <a:blip r:embed="rId4"/>
          <a:stretch>
            <a:fillRect/>
          </a:stretch>
        </p:blipFill>
        <p:spPr>
          <a:xfrm>
            <a:off x="3302000" y="2711450"/>
            <a:ext cx="2540000" cy="1435100"/>
          </a:xfrm>
          <a:prstGeom prst="rect">
            <a:avLst/>
          </a:prstGeom>
        </p:spPr>
      </p:pic>
    </p:spTree>
    <p:extLst>
      <p:ext uri="{BB962C8B-B14F-4D97-AF65-F5344CB8AC3E}">
        <p14:creationId xmlns:p14="http://schemas.microsoft.com/office/powerpoint/2010/main" val="48392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70B730B-9B28-A650-4F7C-32F7F752B6A4}"/>
              </a:ext>
            </a:extLst>
          </p:cNvPr>
          <p:cNvSpPr>
            <a:spLocks noGrp="1"/>
          </p:cNvSpPr>
          <p:nvPr>
            <p:ph type="title"/>
          </p:nvPr>
        </p:nvSpPr>
        <p:spPr>
          <a:xfrm>
            <a:off x="457200" y="274638"/>
            <a:ext cx="7620000" cy="1143000"/>
          </a:xfrm>
        </p:spPr>
        <p:txBody>
          <a:bodyPr/>
          <a:lstStyle/>
          <a:p>
            <a:pPr algn="ctr"/>
            <a:r>
              <a:rPr lang="en-US" dirty="0" err="1"/>
              <a:t>Desintegración</a:t>
            </a:r>
            <a:endParaRPr lang="en-US" dirty="0"/>
          </a:p>
        </p:txBody>
      </p:sp>
      <p:sp>
        <p:nvSpPr>
          <p:cNvPr id="13" name="Content Placeholder 2">
            <a:extLst>
              <a:ext uri="{FF2B5EF4-FFF2-40B4-BE49-F238E27FC236}">
                <a16:creationId xmlns:a16="http://schemas.microsoft.com/office/drawing/2014/main" id="{6DE49000-AC6B-64BD-FCA7-5CE09B764BD8}"/>
              </a:ext>
            </a:extLst>
          </p:cNvPr>
          <p:cNvSpPr>
            <a:spLocks noGrp="1"/>
          </p:cNvSpPr>
          <p:nvPr>
            <p:ph idx="1"/>
          </p:nvPr>
        </p:nvSpPr>
        <p:spPr>
          <a:xfrm>
            <a:off x="457200" y="1600200"/>
            <a:ext cx="7620000" cy="748680"/>
          </a:xfrm>
        </p:spPr>
        <p:txBody>
          <a:bodyPr>
            <a:normAutofit/>
          </a:bodyPr>
          <a:lstStyle/>
          <a:p>
            <a:r>
              <a:rPr lang="en-US" sz="2000" dirty="0" err="1"/>
              <a:t>Algunos</a:t>
            </a:r>
            <a:r>
              <a:rPr lang="en-US" sz="2000" dirty="0"/>
              <a:t> </a:t>
            </a:r>
            <a:r>
              <a:rPr lang="en-US" sz="2000" dirty="0" err="1"/>
              <a:t>núcleos</a:t>
            </a:r>
            <a:r>
              <a:rPr lang="en-US" sz="2000" dirty="0"/>
              <a:t> no </a:t>
            </a:r>
            <a:r>
              <a:rPr lang="en-US" sz="2000" dirty="0" err="1"/>
              <a:t>pueden</a:t>
            </a:r>
            <a:r>
              <a:rPr lang="en-US" sz="2000" dirty="0"/>
              <a:t> </a:t>
            </a:r>
            <a:r>
              <a:rPr lang="en-US" sz="2000" dirty="0" err="1"/>
              <a:t>mantenerse</a:t>
            </a:r>
            <a:r>
              <a:rPr lang="en-US" sz="2000" dirty="0"/>
              <a:t> </a:t>
            </a:r>
            <a:r>
              <a:rPr lang="en-US" sz="2000" dirty="0" err="1"/>
              <a:t>unidos</a:t>
            </a:r>
            <a:r>
              <a:rPr lang="en-US" sz="2000" dirty="0"/>
              <a:t> a lo largo del </a:t>
            </a:r>
            <a:r>
              <a:rPr lang="en-US" sz="2000" dirty="0" err="1"/>
              <a:t>tiempo</a:t>
            </a:r>
            <a:r>
              <a:rPr lang="en-US" sz="2000" dirty="0"/>
              <a:t> y </a:t>
            </a:r>
            <a:r>
              <a:rPr lang="en-US" sz="2000" dirty="0" err="1"/>
              <a:t>tarde</a:t>
            </a:r>
            <a:r>
              <a:rPr lang="en-US" sz="2000" dirty="0"/>
              <a:t> o </a:t>
            </a:r>
            <a:r>
              <a:rPr lang="en-US" sz="2000" dirty="0" err="1"/>
              <a:t>temprano</a:t>
            </a:r>
            <a:r>
              <a:rPr lang="en-US" sz="2000" dirty="0"/>
              <a:t> </a:t>
            </a:r>
            <a:r>
              <a:rPr lang="en-US" sz="2000" dirty="0" err="1"/>
              <a:t>acaban</a:t>
            </a:r>
            <a:r>
              <a:rPr lang="en-US" sz="2000" dirty="0"/>
              <a:t> </a:t>
            </a:r>
            <a:r>
              <a:rPr lang="en-US" sz="2000" dirty="0" err="1"/>
              <a:t>por</a:t>
            </a:r>
            <a:r>
              <a:rPr lang="en-US" sz="2000" dirty="0"/>
              <a:t> </a:t>
            </a:r>
            <a:r>
              <a:rPr lang="en-US" sz="2000" b="1" dirty="0" err="1"/>
              <a:t>romperse</a:t>
            </a:r>
            <a:r>
              <a:rPr lang="en-US" sz="2000" b="1" dirty="0"/>
              <a:t> </a:t>
            </a:r>
            <a:r>
              <a:rPr lang="en-US" sz="2000" b="1" dirty="0" err="1"/>
              <a:t>emitiendo</a:t>
            </a:r>
            <a:r>
              <a:rPr lang="en-US" sz="2000" b="1" dirty="0"/>
              <a:t> </a:t>
            </a:r>
            <a:r>
              <a:rPr lang="en-US" sz="2000" b="1" dirty="0" err="1"/>
              <a:t>radiación</a:t>
            </a:r>
            <a:r>
              <a:rPr lang="en-US" sz="2000" dirty="0"/>
              <a:t>.</a:t>
            </a:r>
          </a:p>
        </p:txBody>
      </p:sp>
      <p:sp>
        <p:nvSpPr>
          <p:cNvPr id="5" name="Marcador de pie de página 4">
            <a:extLst>
              <a:ext uri="{FF2B5EF4-FFF2-40B4-BE49-F238E27FC236}">
                <a16:creationId xmlns:a16="http://schemas.microsoft.com/office/drawing/2014/main" id="{499E7525-FBFF-1090-F6FA-50531B3D15BF}"/>
              </a:ext>
            </a:extLst>
          </p:cNvPr>
          <p:cNvSpPr>
            <a:spLocks noGrp="1"/>
          </p:cNvSpPr>
          <p:nvPr>
            <p:ph type="ftr" sz="quarter" idx="11"/>
          </p:nvPr>
        </p:nvSpPr>
        <p:spPr>
          <a:xfrm rot="16200000">
            <a:off x="7057330" y="3519180"/>
            <a:ext cx="3426441" cy="365760"/>
          </a:xfrm>
        </p:spPr>
        <p:txBody>
          <a:bodyPr anchor="ctr">
            <a:normAutofit/>
          </a:bodyPr>
          <a:lstStyle/>
          <a:p>
            <a:pPr>
              <a:spcAft>
                <a:spcPts val="600"/>
              </a:spcAft>
            </a:pPr>
            <a:r>
              <a:rPr lang="es-ES"/>
              <a:t>Escuela Universitaria de Enfermería Clínica Mompía</a:t>
            </a:r>
          </a:p>
        </p:txBody>
      </p:sp>
      <p:sp>
        <p:nvSpPr>
          <p:cNvPr id="6" name="Marcador de número de diapositiva 5">
            <a:extLst>
              <a:ext uri="{FF2B5EF4-FFF2-40B4-BE49-F238E27FC236}">
                <a16:creationId xmlns:a16="http://schemas.microsoft.com/office/drawing/2014/main" id="{7400748B-5567-EBEC-F313-3219337BE6F0}"/>
              </a:ext>
            </a:extLst>
          </p:cNvPr>
          <p:cNvSpPr>
            <a:spLocks noGrp="1"/>
          </p:cNvSpPr>
          <p:nvPr>
            <p:ph type="sldNum" sz="quarter" idx="12"/>
          </p:nvPr>
        </p:nvSpPr>
        <p:spPr>
          <a:xfrm>
            <a:off x="8531788" y="5648960"/>
            <a:ext cx="548640" cy="396240"/>
          </a:xfrm>
        </p:spPr>
        <p:txBody>
          <a:bodyPr anchor="ctr">
            <a:normAutofit/>
          </a:bodyPr>
          <a:lstStyle/>
          <a:p>
            <a:pPr>
              <a:spcAft>
                <a:spcPts val="600"/>
              </a:spcAft>
            </a:pPr>
            <a:fld id="{5DF3DBC8-15DC-49EF-AFFC-BBF543251B4F}" type="slidenum">
              <a:rPr lang="es-ES" smtClean="0"/>
              <a:pPr>
                <a:spcAft>
                  <a:spcPts val="600"/>
                </a:spcAft>
              </a:pPr>
              <a:t>6</a:t>
            </a:fld>
            <a:endParaRPr lang="es-ES"/>
          </a:p>
        </p:txBody>
      </p:sp>
      <p:cxnSp>
        <p:nvCxnSpPr>
          <p:cNvPr id="8" name="Conector recto de flecha 7">
            <a:extLst>
              <a:ext uri="{FF2B5EF4-FFF2-40B4-BE49-F238E27FC236}">
                <a16:creationId xmlns:a16="http://schemas.microsoft.com/office/drawing/2014/main" id="{B87DB742-2CF3-472B-4461-7E459042C60D}"/>
              </a:ext>
            </a:extLst>
          </p:cNvPr>
          <p:cNvCxnSpPr>
            <a:cxnSpLocks/>
          </p:cNvCxnSpPr>
          <p:nvPr/>
        </p:nvCxnSpPr>
        <p:spPr>
          <a:xfrm>
            <a:off x="4283968" y="2348880"/>
            <a:ext cx="0" cy="6480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702122B7-F919-0BCE-B298-A6FADCBA0497}"/>
              </a:ext>
            </a:extLst>
          </p:cNvPr>
          <p:cNvSpPr txBox="1"/>
          <p:nvPr/>
        </p:nvSpPr>
        <p:spPr>
          <a:xfrm>
            <a:off x="3189437" y="3082716"/>
            <a:ext cx="2441630" cy="400110"/>
          </a:xfrm>
          <a:prstGeom prst="rect">
            <a:avLst/>
          </a:prstGeom>
          <a:noFill/>
        </p:spPr>
        <p:txBody>
          <a:bodyPr wrap="none" rtlCol="0">
            <a:spAutoFit/>
          </a:bodyPr>
          <a:lstStyle/>
          <a:p>
            <a:r>
              <a:rPr lang="es-ES" sz="2000" b="1" dirty="0"/>
              <a:t>DESINTEGRACIÓN</a:t>
            </a:r>
          </a:p>
        </p:txBody>
      </p:sp>
      <p:cxnSp>
        <p:nvCxnSpPr>
          <p:cNvPr id="12" name="Conector recto de flecha 11">
            <a:extLst>
              <a:ext uri="{FF2B5EF4-FFF2-40B4-BE49-F238E27FC236}">
                <a16:creationId xmlns:a16="http://schemas.microsoft.com/office/drawing/2014/main" id="{FB0AD8AC-2F10-2248-FB39-E178D0B80E90}"/>
              </a:ext>
            </a:extLst>
          </p:cNvPr>
          <p:cNvCxnSpPr>
            <a:cxnSpLocks/>
          </p:cNvCxnSpPr>
          <p:nvPr/>
        </p:nvCxnSpPr>
        <p:spPr>
          <a:xfrm>
            <a:off x="4283967" y="3452048"/>
            <a:ext cx="0" cy="64807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1E1A004A-BCA2-34B4-2092-5D6299959CD7}"/>
              </a:ext>
            </a:extLst>
          </p:cNvPr>
          <p:cNvSpPr txBox="1"/>
          <p:nvPr/>
        </p:nvSpPr>
        <p:spPr>
          <a:xfrm>
            <a:off x="2288549" y="4194774"/>
            <a:ext cx="3990836" cy="400110"/>
          </a:xfrm>
          <a:prstGeom prst="rect">
            <a:avLst/>
          </a:prstGeom>
          <a:noFill/>
        </p:spPr>
        <p:txBody>
          <a:bodyPr wrap="none" rtlCol="0">
            <a:spAutoFit/>
          </a:bodyPr>
          <a:lstStyle/>
          <a:p>
            <a:r>
              <a:rPr lang="es-ES" sz="2000" dirty="0"/>
              <a:t>Núcleos inestables o RADIACTIVOS</a:t>
            </a:r>
          </a:p>
        </p:txBody>
      </p:sp>
      <p:pic>
        <p:nvPicPr>
          <p:cNvPr id="1028" name="Picture 4">
            <a:extLst>
              <a:ext uri="{FF2B5EF4-FFF2-40B4-BE49-F238E27FC236}">
                <a16:creationId xmlns:a16="http://schemas.microsoft.com/office/drawing/2014/main" id="{9F718136-BBCC-E044-FA18-46CE6B380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666" y="4689539"/>
            <a:ext cx="3477068" cy="1915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1725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60</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Equipos</a:t>
            </a:r>
            <a:r>
              <a:rPr lang="en-US" sz="3600" dirty="0"/>
              <a:t> de </a:t>
            </a:r>
            <a:r>
              <a:rPr lang="en-US" sz="3600" dirty="0" err="1"/>
              <a:t>cobaltoterapia</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E8C51E74-CA37-763C-F3E6-DFF4AF8DC0EE}"/>
              </a:ext>
            </a:extLst>
          </p:cNvPr>
          <p:cNvSpPr txBox="1"/>
          <p:nvPr/>
        </p:nvSpPr>
        <p:spPr>
          <a:xfrm>
            <a:off x="661032" y="908720"/>
            <a:ext cx="7511368" cy="2462213"/>
          </a:xfrm>
          <a:prstGeom prst="rect">
            <a:avLst/>
          </a:prstGeom>
          <a:noFill/>
        </p:spPr>
        <p:txBody>
          <a:bodyPr wrap="square">
            <a:spAutoFit/>
          </a:bodyPr>
          <a:lstStyle/>
          <a:p>
            <a:pPr marL="285750" indent="-285750" algn="just">
              <a:buFont typeface="Arial" panose="020B0604020202020204" pitchFamily="34" charset="0"/>
              <a:buChar char="•"/>
            </a:pPr>
            <a:r>
              <a:rPr lang="es-ES" sz="2200" dirty="0"/>
              <a:t>Esos aparatos consisten en una carcasa que contiene una fuente radiactiva de </a:t>
            </a:r>
            <a:r>
              <a:rPr lang="es-ES" sz="2200" baseline="30000" dirty="0"/>
              <a:t>60</a:t>
            </a:r>
            <a:r>
              <a:rPr lang="es-ES" sz="2200" dirty="0"/>
              <a:t>Co con una actividad de varios miles de Ci. </a:t>
            </a:r>
          </a:p>
          <a:p>
            <a:pPr marL="285750" indent="-285750" algn="just">
              <a:buFont typeface="Arial" panose="020B0604020202020204" pitchFamily="34" charset="0"/>
              <a:buChar char="•"/>
            </a:pPr>
            <a:r>
              <a:rPr lang="es-ES" sz="2200" dirty="0"/>
              <a:t>Esta fuente tiene forma de pastilla </a:t>
            </a:r>
            <a:r>
              <a:rPr lang="es-ES" sz="2200" dirty="0" err="1"/>
              <a:t>cilindrica</a:t>
            </a:r>
            <a:r>
              <a:rPr lang="es-ES" sz="2200" dirty="0"/>
              <a:t> y emite radiación y de </a:t>
            </a:r>
            <a:r>
              <a:rPr lang="es-ES" sz="2200" b="1" dirty="0">
                <a:solidFill>
                  <a:srgbClr val="FFC000"/>
                </a:solidFill>
              </a:rPr>
              <a:t>energía media 1,25 </a:t>
            </a:r>
            <a:r>
              <a:rPr lang="es-ES" sz="2200" b="1" dirty="0" err="1">
                <a:solidFill>
                  <a:srgbClr val="FFC000"/>
                </a:solidFill>
              </a:rPr>
              <a:t>MeV</a:t>
            </a:r>
            <a:r>
              <a:rPr lang="es-ES" sz="2200" dirty="0"/>
              <a:t>.</a:t>
            </a:r>
          </a:p>
          <a:p>
            <a:pPr marL="285750" indent="-285750" algn="just">
              <a:buFont typeface="Arial" panose="020B0604020202020204" pitchFamily="34" charset="0"/>
              <a:buChar char="•"/>
            </a:pPr>
            <a:r>
              <a:rPr lang="es-ES" sz="2200" dirty="0"/>
              <a:t> Para realizar el tratamiento, la pastilla se desplaza mediante un mecanismo neumático o eléctrico (según el modelo) hasta una abertura que apunta al paciente </a:t>
            </a:r>
          </a:p>
        </p:txBody>
      </p:sp>
      <p:pic>
        <p:nvPicPr>
          <p:cNvPr id="11" name="Imagen 10" descr="Diagrama&#10;&#10;Descripción generada automáticamente con confianza media">
            <a:extLst>
              <a:ext uri="{FF2B5EF4-FFF2-40B4-BE49-F238E27FC236}">
                <a16:creationId xmlns:a16="http://schemas.microsoft.com/office/drawing/2014/main" id="{43BF827D-7A39-8EEB-1FAF-322C7CA5A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3581400"/>
            <a:ext cx="6604000" cy="3086100"/>
          </a:xfrm>
          <a:prstGeom prst="rect">
            <a:avLst/>
          </a:prstGeom>
        </p:spPr>
      </p:pic>
    </p:spTree>
    <p:extLst>
      <p:ext uri="{BB962C8B-B14F-4D97-AF65-F5344CB8AC3E}">
        <p14:creationId xmlns:p14="http://schemas.microsoft.com/office/powerpoint/2010/main" val="1852274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61</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Equipos</a:t>
            </a:r>
            <a:r>
              <a:rPr lang="en-US" sz="3600" dirty="0"/>
              <a:t> de </a:t>
            </a:r>
            <a:r>
              <a:rPr lang="en-US" sz="3600" dirty="0" err="1"/>
              <a:t>cobaltoterapia</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E8C51E74-CA37-763C-F3E6-DFF4AF8DC0EE}"/>
              </a:ext>
            </a:extLst>
          </p:cNvPr>
          <p:cNvSpPr txBox="1"/>
          <p:nvPr/>
        </p:nvSpPr>
        <p:spPr>
          <a:xfrm>
            <a:off x="661032" y="908720"/>
            <a:ext cx="7511368" cy="5509200"/>
          </a:xfrm>
          <a:prstGeom prst="rect">
            <a:avLst/>
          </a:prstGeom>
          <a:noFill/>
        </p:spPr>
        <p:txBody>
          <a:bodyPr wrap="square">
            <a:spAutoFit/>
          </a:bodyPr>
          <a:lstStyle/>
          <a:p>
            <a:pPr marL="285750" indent="-285750" algn="just">
              <a:buFont typeface="Arial" panose="020B0604020202020204" pitchFamily="34" charset="0"/>
              <a:buChar char="•"/>
            </a:pPr>
            <a:r>
              <a:rPr lang="es-ES" sz="2200" dirty="0"/>
              <a:t>Los aceleradores lineales trabajan a distancias foco-</a:t>
            </a:r>
            <a:r>
              <a:rPr lang="es-ES" sz="2200" dirty="0" err="1"/>
              <a:t>isocentro</a:t>
            </a:r>
            <a:r>
              <a:rPr lang="es-ES" sz="2200" dirty="0"/>
              <a:t> de 100 cm.</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 Los equipos de </a:t>
            </a:r>
            <a:r>
              <a:rPr lang="es-ES" sz="2200" b="1" dirty="0"/>
              <a:t>cobaltoterapia a 80 cm</a:t>
            </a:r>
            <a:r>
              <a:rPr lang="es-ES" sz="2200" dirty="0"/>
              <a:t>. Esta separación permite al cabezal emisor girar alrededor del paciente para optimizar los ángulos de incidencia de la radiación. </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Esta capacidad, unida a la posibilidad de añadir filtros en </a:t>
            </a:r>
            <a:r>
              <a:rPr lang="es-ES" sz="2200" b="1" dirty="0">
                <a:solidFill>
                  <a:srgbClr val="FFC000"/>
                </a:solidFill>
              </a:rPr>
              <a:t>cuña</a:t>
            </a:r>
            <a:r>
              <a:rPr lang="es-ES" sz="2200" dirty="0"/>
              <a:t> o de dar forma a los haces de radiación mediante </a:t>
            </a:r>
            <a:r>
              <a:rPr lang="es-ES" sz="2200" b="1" dirty="0">
                <a:solidFill>
                  <a:srgbClr val="FFC000"/>
                </a:solidFill>
              </a:rPr>
              <a:t>colimadores </a:t>
            </a:r>
            <a:r>
              <a:rPr lang="es-ES" sz="2200" b="1" dirty="0" err="1">
                <a:solidFill>
                  <a:srgbClr val="FFC000"/>
                </a:solidFill>
              </a:rPr>
              <a:t>multiláminas</a:t>
            </a:r>
            <a:r>
              <a:rPr lang="es-ES" sz="2200" b="1" dirty="0">
                <a:solidFill>
                  <a:srgbClr val="FFC000"/>
                </a:solidFill>
              </a:rPr>
              <a:t> </a:t>
            </a:r>
            <a:r>
              <a:rPr lang="es-ES" sz="2200" dirty="0">
                <a:solidFill>
                  <a:srgbClr val="FFC000"/>
                </a:solidFill>
              </a:rPr>
              <a:t>(</a:t>
            </a:r>
            <a:r>
              <a:rPr lang="es-ES" sz="2200" b="1" dirty="0">
                <a:solidFill>
                  <a:srgbClr val="FFC000"/>
                </a:solidFill>
              </a:rPr>
              <a:t>MLC</a:t>
            </a:r>
            <a:r>
              <a:rPr lang="es-ES" sz="2200" dirty="0">
                <a:solidFill>
                  <a:srgbClr val="FFC000"/>
                </a:solidFill>
              </a:rPr>
              <a:t>)</a:t>
            </a:r>
            <a:r>
              <a:rPr lang="es-ES" sz="2200" dirty="0"/>
              <a:t> permite obtener </a:t>
            </a:r>
            <a:r>
              <a:rPr lang="es-ES" sz="2200" b="1" dirty="0">
                <a:solidFill>
                  <a:srgbClr val="7030A0"/>
                </a:solidFill>
              </a:rPr>
              <a:t>distribuciones de dosis de radiación muy circunscritas a los volúmenes tumorales </a:t>
            </a:r>
            <a:r>
              <a:rPr lang="es-ES" sz="2200" dirty="0"/>
              <a:t>que se van a tratar, y con poca cantidad de radiación fuera de ellos. </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La radioterapia adaptada tridimensionalmente a las formas de las regiones que se van a tratar recibe el nombre de </a:t>
            </a:r>
            <a:r>
              <a:rPr lang="es-ES" sz="2200" b="1" dirty="0"/>
              <a:t>radioterapia tridimensional conformada</a:t>
            </a:r>
            <a:r>
              <a:rPr lang="es-ES" sz="2200" dirty="0"/>
              <a:t>, o </a:t>
            </a:r>
            <a:r>
              <a:rPr lang="es-ES" sz="2200" dirty="0">
                <a:highlight>
                  <a:srgbClr val="9999FF"/>
                </a:highlight>
              </a:rPr>
              <a:t>3DCRT</a:t>
            </a:r>
            <a:r>
              <a:rPr lang="es-ES" sz="2200" dirty="0"/>
              <a:t> por sus siglas en inglés.</a:t>
            </a:r>
          </a:p>
        </p:txBody>
      </p:sp>
    </p:spTree>
    <p:extLst>
      <p:ext uri="{BB962C8B-B14F-4D97-AF65-F5344CB8AC3E}">
        <p14:creationId xmlns:p14="http://schemas.microsoft.com/office/powerpoint/2010/main" val="4219768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62</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Planificación</a:t>
            </a:r>
            <a:r>
              <a:rPr lang="en-US" sz="3600" dirty="0"/>
              <a:t> del </a:t>
            </a:r>
            <a:r>
              <a:rPr lang="en-US" sz="3600" dirty="0" err="1"/>
              <a:t>tratamiento</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E8C51E74-CA37-763C-F3E6-DFF4AF8DC0EE}"/>
              </a:ext>
            </a:extLst>
          </p:cNvPr>
          <p:cNvSpPr txBox="1"/>
          <p:nvPr/>
        </p:nvSpPr>
        <p:spPr>
          <a:xfrm>
            <a:off x="497067" y="1484784"/>
            <a:ext cx="7511368" cy="5170646"/>
          </a:xfrm>
          <a:prstGeom prst="rect">
            <a:avLst/>
          </a:prstGeom>
          <a:noFill/>
        </p:spPr>
        <p:txBody>
          <a:bodyPr wrap="square">
            <a:spAutoFit/>
          </a:bodyPr>
          <a:lstStyle/>
          <a:p>
            <a:pPr marL="285750" indent="-285750" algn="just">
              <a:buFont typeface="Arial" panose="020B0604020202020204" pitchFamily="34" charset="0"/>
              <a:buChar char="•"/>
            </a:pPr>
            <a:r>
              <a:rPr lang="es-ES" sz="2200" dirty="0"/>
              <a:t>Se crean </a:t>
            </a:r>
            <a:r>
              <a:rPr lang="es-ES" sz="2200" b="1" dirty="0">
                <a:solidFill>
                  <a:srgbClr val="FFC000"/>
                </a:solidFill>
              </a:rPr>
              <a:t>imágenes tridimensionales</a:t>
            </a:r>
            <a:r>
              <a:rPr lang="es-ES" sz="2200" dirty="0"/>
              <a:t> de los pacientes y su anatomía. </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Esto se realiza mediante la llamada </a:t>
            </a:r>
            <a:r>
              <a:rPr lang="es-ES" sz="2200" b="1" dirty="0">
                <a:solidFill>
                  <a:srgbClr val="FFC000"/>
                </a:solidFill>
              </a:rPr>
              <a:t>simulación virtual</a:t>
            </a:r>
            <a:r>
              <a:rPr lang="es-ES" sz="2200" dirty="0"/>
              <a:t>, que crea un modelo individual de cada paciente utilizando imágenes obtenidas mediante tomografía computarizada (TC). </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Una vez obtenido el modelo de un paciente particular, con los volúmenes por tratar y los órganos que proteger, los haces de tratamiento con sus formas y sus ángulos de incidencia serán calculados en unos potentes ordenadores llamados </a:t>
            </a:r>
            <a:r>
              <a:rPr lang="es-ES" sz="2200" b="1" dirty="0">
                <a:solidFill>
                  <a:srgbClr val="FFC000"/>
                </a:solidFill>
              </a:rPr>
              <a:t>planificadores</a:t>
            </a:r>
            <a:r>
              <a:rPr lang="es-ES" sz="2200" dirty="0"/>
              <a:t>. </a:t>
            </a:r>
          </a:p>
          <a:p>
            <a:pPr marL="285750" indent="-285750" algn="just">
              <a:buFont typeface="Arial" panose="020B0604020202020204" pitchFamily="34" charset="0"/>
              <a:buChar char="•"/>
            </a:pPr>
            <a:endParaRPr lang="es-ES" sz="2200" dirty="0"/>
          </a:p>
          <a:p>
            <a:pPr marL="285750" indent="-285750" algn="just">
              <a:buFont typeface="Arial" panose="020B0604020202020204" pitchFamily="34" charset="0"/>
              <a:buChar char="•"/>
            </a:pPr>
            <a:r>
              <a:rPr lang="es-ES" sz="2200" dirty="0"/>
              <a:t>Distintos tipos de técnicas: 3DRT, IMRT, VMAT…</a:t>
            </a:r>
          </a:p>
          <a:p>
            <a:pPr algn="just"/>
            <a:r>
              <a:rPr lang="es-ES" sz="2200" dirty="0"/>
              <a:t> </a:t>
            </a:r>
          </a:p>
        </p:txBody>
      </p:sp>
      <p:sp>
        <p:nvSpPr>
          <p:cNvPr id="2" name="CuadroTexto 1">
            <a:extLst>
              <a:ext uri="{FF2B5EF4-FFF2-40B4-BE49-F238E27FC236}">
                <a16:creationId xmlns:a16="http://schemas.microsoft.com/office/drawing/2014/main" id="{221DF0A1-C6FB-2B3D-31A2-A64850EB7677}"/>
              </a:ext>
            </a:extLst>
          </p:cNvPr>
          <p:cNvSpPr txBox="1"/>
          <p:nvPr/>
        </p:nvSpPr>
        <p:spPr>
          <a:xfrm>
            <a:off x="1838500" y="886359"/>
            <a:ext cx="4828501" cy="400110"/>
          </a:xfrm>
          <a:prstGeom prst="rect">
            <a:avLst/>
          </a:prstGeom>
          <a:noFill/>
        </p:spPr>
        <p:txBody>
          <a:bodyPr wrap="none" rtlCol="0">
            <a:spAutoFit/>
          </a:bodyPr>
          <a:lstStyle/>
          <a:p>
            <a:r>
              <a:rPr lang="es-ES" sz="2000" dirty="0">
                <a:highlight>
                  <a:srgbClr val="9999FF"/>
                </a:highlight>
              </a:rPr>
              <a:t>¿Cómo obtenemos las distribuciones de dosis?</a:t>
            </a:r>
          </a:p>
        </p:txBody>
      </p:sp>
    </p:spTree>
    <p:extLst>
      <p:ext uri="{BB962C8B-B14F-4D97-AF65-F5344CB8AC3E}">
        <p14:creationId xmlns:p14="http://schemas.microsoft.com/office/powerpoint/2010/main" val="3788070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63</a:t>
            </a:fld>
            <a:endParaRPr lang="es-ES"/>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CuadroTexto 1">
            <a:extLst>
              <a:ext uri="{FF2B5EF4-FFF2-40B4-BE49-F238E27FC236}">
                <a16:creationId xmlns:a16="http://schemas.microsoft.com/office/drawing/2014/main" id="{221DF0A1-C6FB-2B3D-31A2-A64850EB7677}"/>
              </a:ext>
            </a:extLst>
          </p:cNvPr>
          <p:cNvSpPr txBox="1"/>
          <p:nvPr/>
        </p:nvSpPr>
        <p:spPr>
          <a:xfrm>
            <a:off x="1838500" y="886359"/>
            <a:ext cx="4828501" cy="400110"/>
          </a:xfrm>
          <a:prstGeom prst="rect">
            <a:avLst/>
          </a:prstGeom>
          <a:noFill/>
        </p:spPr>
        <p:txBody>
          <a:bodyPr wrap="none" rtlCol="0">
            <a:spAutoFit/>
          </a:bodyPr>
          <a:lstStyle/>
          <a:p>
            <a:r>
              <a:rPr lang="es-ES" sz="2000" dirty="0">
                <a:highlight>
                  <a:srgbClr val="9999FF"/>
                </a:highlight>
              </a:rPr>
              <a:t>¿Cómo obtenemos las distribuciones de dosis?</a:t>
            </a:r>
          </a:p>
        </p:txBody>
      </p:sp>
      <p:sp>
        <p:nvSpPr>
          <p:cNvPr id="7" name="Title 1">
            <a:extLst>
              <a:ext uri="{FF2B5EF4-FFF2-40B4-BE49-F238E27FC236}">
                <a16:creationId xmlns:a16="http://schemas.microsoft.com/office/drawing/2014/main" id="{061CC2D9-02EC-D64C-9446-4B7FEE3A2712}"/>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Planificación</a:t>
            </a:r>
            <a:r>
              <a:rPr lang="en-US" sz="3600" dirty="0"/>
              <a:t> del </a:t>
            </a:r>
            <a:r>
              <a:rPr lang="en-US" sz="3600" dirty="0" err="1"/>
              <a:t>tratamiento</a:t>
            </a:r>
            <a:endParaRPr lang="en-US" sz="3600" b="1" dirty="0">
              <a:solidFill>
                <a:srgbClr val="FFC000"/>
              </a:solidFill>
            </a:endParaRPr>
          </a:p>
        </p:txBody>
      </p:sp>
      <p:pic>
        <p:nvPicPr>
          <p:cNvPr id="9" name="Imagen 8" descr="Imagen que contiene interior, puesto, sostener, tabla&#10;&#10;Descripción generada automáticamente">
            <a:extLst>
              <a:ext uri="{FF2B5EF4-FFF2-40B4-BE49-F238E27FC236}">
                <a16:creationId xmlns:a16="http://schemas.microsoft.com/office/drawing/2014/main" id="{9C5A5840-62E5-29DD-AAC3-9C4D6C13B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69" y="1665719"/>
            <a:ext cx="3191714" cy="2844316"/>
          </a:xfrm>
          <a:prstGeom prst="rect">
            <a:avLst/>
          </a:prstGeom>
        </p:spPr>
      </p:pic>
      <p:sp>
        <p:nvSpPr>
          <p:cNvPr id="10" name="CuadroTexto 9">
            <a:extLst>
              <a:ext uri="{FF2B5EF4-FFF2-40B4-BE49-F238E27FC236}">
                <a16:creationId xmlns:a16="http://schemas.microsoft.com/office/drawing/2014/main" id="{0E01115F-A936-D93E-E069-6D9F5F183D65}"/>
              </a:ext>
            </a:extLst>
          </p:cNvPr>
          <p:cNvSpPr txBox="1"/>
          <p:nvPr/>
        </p:nvSpPr>
        <p:spPr>
          <a:xfrm>
            <a:off x="220204" y="4704619"/>
            <a:ext cx="3236592" cy="369332"/>
          </a:xfrm>
          <a:prstGeom prst="rect">
            <a:avLst/>
          </a:prstGeom>
          <a:noFill/>
        </p:spPr>
        <p:txBody>
          <a:bodyPr wrap="none" rtlCol="0">
            <a:spAutoFit/>
          </a:bodyPr>
          <a:lstStyle/>
          <a:p>
            <a:r>
              <a:rPr lang="es-ES" dirty="0"/>
              <a:t>Imagen de una simulación virtual</a:t>
            </a:r>
          </a:p>
        </p:txBody>
      </p:sp>
      <p:pic>
        <p:nvPicPr>
          <p:cNvPr id="12" name="Imagen 11" descr="Una pantalla de un video juego&#10;&#10;Descripción generada automáticamente con confianza media">
            <a:extLst>
              <a:ext uri="{FF2B5EF4-FFF2-40B4-BE49-F238E27FC236}">
                <a16:creationId xmlns:a16="http://schemas.microsoft.com/office/drawing/2014/main" id="{7DE4967E-EAF3-43BA-31F5-AF8A0831E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5243" y="1700808"/>
            <a:ext cx="5010371" cy="2867207"/>
          </a:xfrm>
          <a:prstGeom prst="rect">
            <a:avLst/>
          </a:prstGeom>
        </p:spPr>
      </p:pic>
      <p:sp>
        <p:nvSpPr>
          <p:cNvPr id="13" name="CuadroTexto 12">
            <a:extLst>
              <a:ext uri="{FF2B5EF4-FFF2-40B4-BE49-F238E27FC236}">
                <a16:creationId xmlns:a16="http://schemas.microsoft.com/office/drawing/2014/main" id="{54B0CC66-31EA-BFEE-46E1-D92ECE99F558}"/>
              </a:ext>
            </a:extLst>
          </p:cNvPr>
          <p:cNvSpPr txBox="1"/>
          <p:nvPr/>
        </p:nvSpPr>
        <p:spPr>
          <a:xfrm>
            <a:off x="4340897" y="4639357"/>
            <a:ext cx="3359061" cy="369332"/>
          </a:xfrm>
          <a:prstGeom prst="rect">
            <a:avLst/>
          </a:prstGeom>
          <a:noFill/>
        </p:spPr>
        <p:txBody>
          <a:bodyPr wrap="none" rtlCol="0">
            <a:spAutoFit/>
          </a:bodyPr>
          <a:lstStyle/>
          <a:p>
            <a:r>
              <a:rPr lang="es-ES" dirty="0"/>
              <a:t>Imagen de sistema de planificación</a:t>
            </a:r>
          </a:p>
        </p:txBody>
      </p:sp>
    </p:spTree>
    <p:extLst>
      <p:ext uri="{BB962C8B-B14F-4D97-AF65-F5344CB8AC3E}">
        <p14:creationId xmlns:p14="http://schemas.microsoft.com/office/powerpoint/2010/main" val="2618189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64</a:t>
            </a:fld>
            <a:endParaRPr lang="es-ES"/>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Title 1">
            <a:extLst>
              <a:ext uri="{FF2B5EF4-FFF2-40B4-BE49-F238E27FC236}">
                <a16:creationId xmlns:a16="http://schemas.microsoft.com/office/drawing/2014/main" id="{061CC2D9-02EC-D64C-9446-4B7FEE3A2712}"/>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Planificación</a:t>
            </a:r>
            <a:r>
              <a:rPr lang="en-US" sz="3600" dirty="0"/>
              <a:t> del </a:t>
            </a:r>
            <a:r>
              <a:rPr lang="en-US" sz="3600" dirty="0" err="1"/>
              <a:t>tratamiento</a:t>
            </a:r>
            <a:endParaRPr lang="en-US" sz="3600" b="1" dirty="0">
              <a:solidFill>
                <a:srgbClr val="FFC000"/>
              </a:solidFill>
            </a:endParaRPr>
          </a:p>
        </p:txBody>
      </p:sp>
      <p:sp>
        <p:nvSpPr>
          <p:cNvPr id="14" name="CuadroTexto 13">
            <a:extLst>
              <a:ext uri="{FF2B5EF4-FFF2-40B4-BE49-F238E27FC236}">
                <a16:creationId xmlns:a16="http://schemas.microsoft.com/office/drawing/2014/main" id="{0EACDF92-3DB6-F57F-DA7A-C9D3B239CB8B}"/>
              </a:ext>
            </a:extLst>
          </p:cNvPr>
          <p:cNvSpPr txBox="1"/>
          <p:nvPr/>
        </p:nvSpPr>
        <p:spPr>
          <a:xfrm>
            <a:off x="209036" y="1024404"/>
            <a:ext cx="8087432" cy="5355312"/>
          </a:xfrm>
          <a:prstGeom prst="rect">
            <a:avLst/>
          </a:prstGeom>
          <a:noFill/>
        </p:spPr>
        <p:txBody>
          <a:bodyPr wrap="square">
            <a:spAutoFit/>
          </a:bodyPr>
          <a:lstStyle/>
          <a:p>
            <a:pPr marL="285750" indent="-285750">
              <a:buFont typeface="Arial" panose="020B0604020202020204" pitchFamily="34" charset="0"/>
              <a:buChar char="•"/>
            </a:pPr>
            <a:r>
              <a:rPr lang="es-ES" dirty="0"/>
              <a:t>Una vez obtenida la planificación del tratamiento, el siguiente paso es su </a:t>
            </a:r>
            <a:r>
              <a:rPr lang="es-ES" b="1" dirty="0"/>
              <a:t>aplicación al paciente</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Para ello es absolutamente necesaria una exacta </a:t>
            </a:r>
            <a:r>
              <a:rPr lang="es-ES" b="1" dirty="0">
                <a:solidFill>
                  <a:srgbClr val="FFC000"/>
                </a:solidFill>
              </a:rPr>
              <a:t>localización de los puntos</a:t>
            </a:r>
            <a:r>
              <a:rPr lang="es-ES" dirty="0"/>
              <a:t> en los que deben incidir los haces de radiación (PT).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Esto es posible mediante unas </a:t>
            </a:r>
            <a:r>
              <a:rPr lang="es-ES" b="1" dirty="0"/>
              <a:t>marcas</a:t>
            </a:r>
            <a:r>
              <a:rPr lang="es-ES" dirty="0"/>
              <a:t> que se realizan sobre la piel del paciente en la sesión de simulación con TC.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Sin embargo, las marcas en la piel presentan incertidumbres que la alta precisión de los tratamientos actuales considera inaceptables.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Para evitarlas, la localización de los tratamientos de radioterapia utiliza la asistencia de equipos de imagen por rayos X, o de ultrasonidos, que permiten la observación de las estructuras más profundas de los pacientes.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tratamientos de radioterapia que emplean estas técnicas reciben el nombre de </a:t>
            </a:r>
            <a:r>
              <a:rPr lang="es-ES" b="1" dirty="0">
                <a:highlight>
                  <a:srgbClr val="9999FF"/>
                </a:highlight>
              </a:rPr>
              <a:t>radioterapia guiada por la imagen</a:t>
            </a:r>
            <a:r>
              <a:rPr lang="es-ES" dirty="0"/>
              <a:t>, o </a:t>
            </a:r>
            <a:r>
              <a:rPr lang="es-ES" b="1" dirty="0"/>
              <a:t>IGRT</a:t>
            </a:r>
            <a:r>
              <a:rPr lang="es-ES" dirty="0"/>
              <a:t> (</a:t>
            </a:r>
            <a:r>
              <a:rPr lang="es-ES" dirty="0" err="1"/>
              <a:t>Image</a:t>
            </a:r>
            <a:r>
              <a:rPr lang="es-ES" dirty="0"/>
              <a:t> </a:t>
            </a:r>
            <a:r>
              <a:rPr lang="es-ES" dirty="0" err="1"/>
              <a:t>Guided</a:t>
            </a:r>
            <a:r>
              <a:rPr lang="es-ES" dirty="0"/>
              <a:t> </a:t>
            </a:r>
            <a:r>
              <a:rPr lang="es-ES" dirty="0" err="1"/>
              <a:t>Radiotherapy</a:t>
            </a:r>
            <a:r>
              <a:rPr lang="es-ES" dirty="0"/>
              <a:t>) por sus siglas en inglés.</a:t>
            </a:r>
          </a:p>
        </p:txBody>
      </p:sp>
    </p:spTree>
    <p:extLst>
      <p:ext uri="{BB962C8B-B14F-4D97-AF65-F5344CB8AC3E}">
        <p14:creationId xmlns:p14="http://schemas.microsoft.com/office/powerpoint/2010/main" val="1534534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65</a:t>
            </a:fld>
            <a:endParaRPr lang="es-ES"/>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Title 1">
            <a:extLst>
              <a:ext uri="{FF2B5EF4-FFF2-40B4-BE49-F238E27FC236}">
                <a16:creationId xmlns:a16="http://schemas.microsoft.com/office/drawing/2014/main" id="{061CC2D9-02EC-D64C-9446-4B7FEE3A2712}"/>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Planificación</a:t>
            </a:r>
            <a:r>
              <a:rPr lang="en-US" sz="3600" dirty="0"/>
              <a:t> del </a:t>
            </a:r>
            <a:r>
              <a:rPr lang="en-US" sz="3600" dirty="0" err="1"/>
              <a:t>tratamiento</a:t>
            </a:r>
            <a:endParaRPr lang="en-US" sz="3600" b="1" dirty="0">
              <a:solidFill>
                <a:srgbClr val="FFC000"/>
              </a:solidFill>
            </a:endParaRPr>
          </a:p>
        </p:txBody>
      </p:sp>
      <p:pic>
        <p:nvPicPr>
          <p:cNvPr id="25602" name="Picture 2" descr="La radioterapia en el cáncer gástrico">
            <a:extLst>
              <a:ext uri="{FF2B5EF4-FFF2-40B4-BE49-F238E27FC236}">
                <a16:creationId xmlns:a16="http://schemas.microsoft.com/office/drawing/2014/main" id="{E093EF89-135C-98CA-E2DA-DD7744C38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40" y="2149432"/>
            <a:ext cx="3803894" cy="2863936"/>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4C44EA09-87F4-51D8-6A14-A1EF2AAE65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149432"/>
            <a:ext cx="3818581" cy="286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011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66</a:t>
            </a:fld>
            <a:endParaRPr lang="es-ES"/>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 name="Title 1">
            <a:extLst>
              <a:ext uri="{FF2B5EF4-FFF2-40B4-BE49-F238E27FC236}">
                <a16:creationId xmlns:a16="http://schemas.microsoft.com/office/drawing/2014/main" id="{061CC2D9-02EC-D64C-9446-4B7FEE3A2712}"/>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Planificación</a:t>
            </a:r>
            <a:r>
              <a:rPr lang="en-US" sz="3600" dirty="0"/>
              <a:t> del </a:t>
            </a:r>
            <a:r>
              <a:rPr lang="en-US" sz="3600" dirty="0" err="1"/>
              <a:t>tratamiento</a:t>
            </a:r>
            <a:endParaRPr lang="en-US" sz="3600" b="1" dirty="0">
              <a:solidFill>
                <a:srgbClr val="FFC000"/>
              </a:solidFill>
            </a:endParaRPr>
          </a:p>
        </p:txBody>
      </p:sp>
      <p:sp>
        <p:nvSpPr>
          <p:cNvPr id="2" name="CuadroTexto 1">
            <a:extLst>
              <a:ext uri="{FF2B5EF4-FFF2-40B4-BE49-F238E27FC236}">
                <a16:creationId xmlns:a16="http://schemas.microsoft.com/office/drawing/2014/main" id="{3B45C420-4768-FD6A-98A7-14B2865FF407}"/>
              </a:ext>
            </a:extLst>
          </p:cNvPr>
          <p:cNvSpPr txBox="1"/>
          <p:nvPr/>
        </p:nvSpPr>
        <p:spPr>
          <a:xfrm>
            <a:off x="2568637" y="903487"/>
            <a:ext cx="3368230" cy="369332"/>
          </a:xfrm>
          <a:prstGeom prst="rect">
            <a:avLst/>
          </a:prstGeom>
          <a:noFill/>
        </p:spPr>
        <p:txBody>
          <a:bodyPr wrap="none" rtlCol="0">
            <a:spAutoFit/>
          </a:bodyPr>
          <a:lstStyle/>
          <a:p>
            <a:r>
              <a:rPr lang="es-ES" dirty="0">
                <a:highlight>
                  <a:srgbClr val="9999FF"/>
                </a:highlight>
              </a:rPr>
              <a:t>TÉCNICAS DE TRATAMIENTO</a:t>
            </a:r>
          </a:p>
        </p:txBody>
      </p:sp>
      <p:sp>
        <p:nvSpPr>
          <p:cNvPr id="8" name="CuadroTexto 7">
            <a:extLst>
              <a:ext uri="{FF2B5EF4-FFF2-40B4-BE49-F238E27FC236}">
                <a16:creationId xmlns:a16="http://schemas.microsoft.com/office/drawing/2014/main" id="{56697A19-973C-4EF7-7039-DE6202737C74}"/>
              </a:ext>
            </a:extLst>
          </p:cNvPr>
          <p:cNvSpPr txBox="1"/>
          <p:nvPr/>
        </p:nvSpPr>
        <p:spPr>
          <a:xfrm>
            <a:off x="603176" y="1535397"/>
            <a:ext cx="7632848" cy="4524315"/>
          </a:xfrm>
          <a:prstGeom prst="rect">
            <a:avLst/>
          </a:prstGeom>
          <a:noFill/>
        </p:spPr>
        <p:txBody>
          <a:bodyPr wrap="square">
            <a:spAutoFit/>
          </a:bodyPr>
          <a:lstStyle/>
          <a:p>
            <a:r>
              <a:rPr lang="es-ES" sz="2400" b="1" dirty="0">
                <a:solidFill>
                  <a:srgbClr val="FFC000"/>
                </a:solidFill>
              </a:rPr>
              <a:t>EBRT</a:t>
            </a:r>
            <a:r>
              <a:rPr lang="es-ES" sz="2400" dirty="0"/>
              <a:t>: radioterapia de haces externos.</a:t>
            </a:r>
          </a:p>
          <a:p>
            <a:endParaRPr lang="es-ES" sz="2400" dirty="0"/>
          </a:p>
          <a:p>
            <a:r>
              <a:rPr lang="es-ES" sz="2400" b="1" dirty="0">
                <a:solidFill>
                  <a:srgbClr val="00B0F0"/>
                </a:solidFill>
              </a:rPr>
              <a:t>IMRT</a:t>
            </a:r>
            <a:r>
              <a:rPr lang="es-ES" sz="2400" dirty="0"/>
              <a:t>: radioterapia de haces externos con intensidad modulada.</a:t>
            </a:r>
          </a:p>
          <a:p>
            <a:endParaRPr lang="es-ES" sz="2400" dirty="0"/>
          </a:p>
          <a:p>
            <a:r>
              <a:rPr lang="es-ES" sz="2400" b="1" dirty="0">
                <a:solidFill>
                  <a:schemeClr val="tx2">
                    <a:lumMod val="50000"/>
                  </a:schemeClr>
                </a:solidFill>
              </a:rPr>
              <a:t>IORT</a:t>
            </a:r>
            <a:r>
              <a:rPr lang="es-ES" sz="2400" dirty="0"/>
              <a:t>: radioterapia intraoperatoria.</a:t>
            </a:r>
          </a:p>
          <a:p>
            <a:endParaRPr lang="es-ES" sz="2400" dirty="0"/>
          </a:p>
          <a:p>
            <a:r>
              <a:rPr lang="es-ES" sz="2400" b="1" dirty="0">
                <a:solidFill>
                  <a:srgbClr val="92D050"/>
                </a:solidFill>
              </a:rPr>
              <a:t>IGRT</a:t>
            </a:r>
            <a:r>
              <a:rPr lang="es-ES" sz="2400" dirty="0"/>
              <a:t>: radioterapia guiada por la imagen. </a:t>
            </a:r>
          </a:p>
          <a:p>
            <a:endParaRPr lang="es-ES" sz="2400" dirty="0"/>
          </a:p>
          <a:p>
            <a:r>
              <a:rPr lang="es-ES" sz="2400" b="1" dirty="0">
                <a:solidFill>
                  <a:srgbClr val="9999FF"/>
                </a:solidFill>
              </a:rPr>
              <a:t>VMAT</a:t>
            </a:r>
            <a:r>
              <a:rPr lang="es-ES" sz="2400" dirty="0"/>
              <a:t>: irradiación volumétrica por arcos. </a:t>
            </a:r>
          </a:p>
          <a:p>
            <a:endParaRPr lang="es-ES" sz="2400" dirty="0"/>
          </a:p>
          <a:p>
            <a:r>
              <a:rPr lang="es-ES" sz="2400" b="1" dirty="0">
                <a:solidFill>
                  <a:srgbClr val="FF0000"/>
                </a:solidFill>
              </a:rPr>
              <a:t>SBRT</a:t>
            </a:r>
            <a:r>
              <a:rPr lang="es-ES" sz="2400" dirty="0"/>
              <a:t>: radioterapia estereotáxica extracraneal.</a:t>
            </a:r>
          </a:p>
        </p:txBody>
      </p:sp>
    </p:spTree>
    <p:extLst>
      <p:ext uri="{BB962C8B-B14F-4D97-AF65-F5344CB8AC3E}">
        <p14:creationId xmlns:p14="http://schemas.microsoft.com/office/powerpoint/2010/main" val="7310859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67</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Equipos</a:t>
            </a:r>
            <a:r>
              <a:rPr lang="en-US" sz="3600" dirty="0"/>
              <a:t> de </a:t>
            </a:r>
            <a:r>
              <a:rPr lang="en-US" sz="3600" dirty="0" err="1"/>
              <a:t>terapia</a:t>
            </a:r>
            <a:r>
              <a:rPr lang="en-US" sz="3600" dirty="0"/>
              <a:t> con </a:t>
            </a:r>
            <a:r>
              <a:rPr lang="en-US" sz="3600" dirty="0" err="1"/>
              <a:t>protones</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E8C51E74-CA37-763C-F3E6-DFF4AF8DC0EE}"/>
              </a:ext>
            </a:extLst>
          </p:cNvPr>
          <p:cNvSpPr txBox="1"/>
          <p:nvPr/>
        </p:nvSpPr>
        <p:spPr>
          <a:xfrm>
            <a:off x="661032" y="908720"/>
            <a:ext cx="7511368" cy="5170646"/>
          </a:xfrm>
          <a:prstGeom prst="rect">
            <a:avLst/>
          </a:prstGeom>
          <a:noFill/>
        </p:spPr>
        <p:txBody>
          <a:bodyPr wrap="square">
            <a:spAutoFit/>
          </a:bodyPr>
          <a:lstStyle/>
          <a:p>
            <a:pPr marL="285750" indent="-285750" algn="just">
              <a:buFont typeface="Arial" panose="020B0604020202020204" pitchFamily="34" charset="0"/>
              <a:buChar char="•"/>
            </a:pPr>
            <a:r>
              <a:rPr lang="es-ES" sz="2200" dirty="0"/>
              <a:t>Una de las tendencias más actuales en radioterapia, aunque limitada a nivel mundial por el alto coste de sus instalaciones, la componen los aceleradores de partículas cargadas pesadas, protones e iones.</a:t>
            </a:r>
          </a:p>
          <a:p>
            <a:pPr marL="285750" indent="-285750" algn="just">
              <a:buFont typeface="Arial" panose="020B0604020202020204" pitchFamily="34" charset="0"/>
              <a:buChar char="•"/>
            </a:pPr>
            <a:r>
              <a:rPr lang="es-ES" sz="2200" dirty="0"/>
              <a:t>Estas partículas adquieren sus altas energías mediante unos equipos llamados </a:t>
            </a:r>
            <a:r>
              <a:rPr lang="es-ES" sz="2200" b="1" dirty="0">
                <a:solidFill>
                  <a:srgbClr val="9999FF"/>
                </a:solidFill>
              </a:rPr>
              <a:t>ciclotrones o sincrotrones</a:t>
            </a:r>
            <a:r>
              <a:rPr lang="es-ES" sz="2200" dirty="0"/>
              <a:t>, que las llevan a energías de 70 a 250 </a:t>
            </a:r>
            <a:r>
              <a:rPr lang="es-ES" sz="2200" dirty="0" err="1"/>
              <a:t>MeV</a:t>
            </a:r>
            <a:r>
              <a:rPr lang="es-ES" sz="2200" dirty="0"/>
              <a:t>. </a:t>
            </a:r>
          </a:p>
          <a:p>
            <a:pPr marL="285750" indent="-285750" algn="just">
              <a:buFont typeface="Arial" panose="020B0604020202020204" pitchFamily="34" charset="0"/>
              <a:buChar char="•"/>
            </a:pPr>
            <a:r>
              <a:rPr lang="es-ES" sz="2200" dirty="0"/>
              <a:t>Las principales ventajas de los iones pesados y los protones son debidas a su </a:t>
            </a:r>
            <a:r>
              <a:rPr lang="es-ES" sz="2200" b="1" dirty="0"/>
              <a:t>carga eléctrica</a:t>
            </a:r>
            <a:r>
              <a:rPr lang="es-ES" sz="2200" dirty="0"/>
              <a:t>, que las hace muy ionizantes, y a su </a:t>
            </a:r>
            <a:r>
              <a:rPr lang="es-ES" sz="2200" b="1" dirty="0"/>
              <a:t>gran masa</a:t>
            </a:r>
            <a:r>
              <a:rPr lang="es-ES" sz="2200" dirty="0"/>
              <a:t> por dos motivos especialmente:</a:t>
            </a:r>
          </a:p>
          <a:p>
            <a:pPr algn="just"/>
            <a:endParaRPr lang="es-ES" sz="2200" dirty="0"/>
          </a:p>
          <a:p>
            <a:pPr marL="1200150" lvl="2" indent="-285750" algn="just">
              <a:buFont typeface="Arial" panose="020B0604020202020204" pitchFamily="34" charset="0"/>
              <a:buChar char="•"/>
            </a:pPr>
            <a:r>
              <a:rPr lang="es-ES" sz="2200" dirty="0"/>
              <a:t>Son difíciles de desviar en las interacciones con los medios materiales.</a:t>
            </a:r>
          </a:p>
          <a:p>
            <a:pPr marL="1200150" lvl="2" indent="-285750" algn="just">
              <a:buFont typeface="Arial" panose="020B0604020202020204" pitchFamily="34" charset="0"/>
              <a:buChar char="•"/>
            </a:pPr>
            <a:r>
              <a:rPr lang="es-ES" sz="2200" dirty="0"/>
              <a:t>Presentan la propiedad de penetrar hasta una profundidad bien determinada llamada </a:t>
            </a:r>
            <a:r>
              <a:rPr lang="es-ES" sz="2200" b="1" dirty="0"/>
              <a:t>pico de Bragg.</a:t>
            </a:r>
          </a:p>
        </p:txBody>
      </p:sp>
    </p:spTree>
    <p:extLst>
      <p:ext uri="{BB962C8B-B14F-4D97-AF65-F5344CB8AC3E}">
        <p14:creationId xmlns:p14="http://schemas.microsoft.com/office/powerpoint/2010/main" val="16509334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68</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Equipos</a:t>
            </a:r>
            <a:r>
              <a:rPr lang="en-US" sz="3600" dirty="0"/>
              <a:t> de </a:t>
            </a:r>
            <a:r>
              <a:rPr lang="en-US" sz="3600" dirty="0" err="1"/>
              <a:t>terapia</a:t>
            </a:r>
            <a:r>
              <a:rPr lang="en-US" sz="3600" dirty="0"/>
              <a:t> con </a:t>
            </a:r>
            <a:r>
              <a:rPr lang="en-US" sz="3600" dirty="0" err="1"/>
              <a:t>protones</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descr="Gráfico, Gráfico de líneas&#10;&#10;Descripción generada automáticamente">
            <a:extLst>
              <a:ext uri="{FF2B5EF4-FFF2-40B4-BE49-F238E27FC236}">
                <a16:creationId xmlns:a16="http://schemas.microsoft.com/office/drawing/2014/main" id="{F9971E77-3B93-3AE8-E11E-890A0BBA2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996" y="1197454"/>
            <a:ext cx="6243928" cy="4451506"/>
          </a:xfrm>
          <a:prstGeom prst="rect">
            <a:avLst/>
          </a:prstGeom>
        </p:spPr>
      </p:pic>
    </p:spTree>
    <p:extLst>
      <p:ext uri="{BB962C8B-B14F-4D97-AF65-F5344CB8AC3E}">
        <p14:creationId xmlns:p14="http://schemas.microsoft.com/office/powerpoint/2010/main" val="21998515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69</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Braquiterapia</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4F2A3575-A377-E31C-BD7E-95638E5FB1F2}"/>
              </a:ext>
            </a:extLst>
          </p:cNvPr>
          <p:cNvSpPr txBox="1"/>
          <p:nvPr/>
        </p:nvSpPr>
        <p:spPr>
          <a:xfrm>
            <a:off x="285113" y="1196752"/>
            <a:ext cx="8197855" cy="5170646"/>
          </a:xfrm>
          <a:prstGeom prst="rect">
            <a:avLst/>
          </a:prstGeom>
          <a:noFill/>
        </p:spPr>
        <p:txBody>
          <a:bodyPr wrap="square">
            <a:spAutoFit/>
          </a:bodyPr>
          <a:lstStyle/>
          <a:p>
            <a:pPr marL="285750" indent="-285750">
              <a:buFont typeface="Arial" panose="020B0604020202020204" pitchFamily="34" charset="0"/>
              <a:buChar char="•"/>
            </a:pPr>
            <a:r>
              <a:rPr lang="es-ES" sz="2200" dirty="0"/>
              <a:t>La </a:t>
            </a:r>
            <a:r>
              <a:rPr lang="es-ES" sz="2200" b="1" dirty="0">
                <a:highlight>
                  <a:srgbClr val="9999FF"/>
                </a:highlight>
              </a:rPr>
              <a:t>braquiterapia</a:t>
            </a:r>
            <a:r>
              <a:rPr lang="es-ES" sz="2200" dirty="0"/>
              <a:t> (BQT) utiliza fuentes radiactivas encapsuladas para irradiar los tejidos que están en </a:t>
            </a:r>
            <a:r>
              <a:rPr lang="es-ES" sz="2200" b="1" dirty="0"/>
              <a:t>contacto</a:t>
            </a:r>
            <a:r>
              <a:rPr lang="es-ES" sz="2200" dirty="0"/>
              <a:t> o </a:t>
            </a:r>
            <a:r>
              <a:rPr lang="es-ES" sz="2200" b="1" dirty="0"/>
              <a:t>muy próximos </a:t>
            </a:r>
            <a:r>
              <a:rPr lang="es-ES" sz="2200" dirty="0"/>
              <a:t>a ellas. </a:t>
            </a:r>
          </a:p>
          <a:p>
            <a:pPr marL="285750" indent="-285750">
              <a:buFont typeface="Arial" panose="020B0604020202020204" pitchFamily="34" charset="0"/>
              <a:buChar char="•"/>
            </a:pPr>
            <a:r>
              <a:rPr lang="es-ES" sz="2200" dirty="0"/>
              <a:t>Las fuentes deben ser colocadas </a:t>
            </a:r>
            <a:r>
              <a:rPr lang="es-ES" sz="2200" b="1" dirty="0"/>
              <a:t>en contacto </a:t>
            </a:r>
            <a:r>
              <a:rPr lang="es-ES" sz="2200" dirty="0"/>
              <a:t>con el tumor que se vaya a tratar ya sea por aplicación directa sobre él, mediante un aplicador, o en un acto quirúrgico. </a:t>
            </a:r>
          </a:p>
          <a:p>
            <a:pPr marL="285750" indent="-285750">
              <a:buFont typeface="Arial" panose="020B0604020202020204" pitchFamily="34" charset="0"/>
              <a:buChar char="•"/>
            </a:pPr>
            <a:r>
              <a:rPr lang="es-ES" sz="2200" dirty="0"/>
              <a:t>Así se distinguen tres tipos principales de braquiterapia:</a:t>
            </a:r>
          </a:p>
          <a:p>
            <a:pPr marL="285750" indent="-285750">
              <a:buFont typeface="Arial" panose="020B0604020202020204" pitchFamily="34" charset="0"/>
              <a:buChar char="•"/>
            </a:pPr>
            <a:endParaRPr lang="es-ES" sz="2200" dirty="0"/>
          </a:p>
          <a:p>
            <a:pPr marL="742950" lvl="1" indent="-285750">
              <a:buFont typeface="Arial" panose="020B0604020202020204" pitchFamily="34" charset="0"/>
              <a:buChar char="•"/>
            </a:pPr>
            <a:r>
              <a:rPr lang="es-ES" sz="2200" b="1" dirty="0">
                <a:solidFill>
                  <a:srgbClr val="00B050"/>
                </a:solidFill>
              </a:rPr>
              <a:t>Braquiterapia superficial o de contacto: </a:t>
            </a:r>
            <a:r>
              <a:rPr lang="es-ES" sz="2200" dirty="0"/>
              <a:t>Las fuentes se colocan en la superficie mediante aplicadores estándar o bien con moldes personalizados.</a:t>
            </a:r>
            <a:endParaRPr lang="es-ES" sz="2200" b="1" dirty="0">
              <a:solidFill>
                <a:srgbClr val="00B050"/>
              </a:solidFill>
            </a:endParaRPr>
          </a:p>
          <a:p>
            <a:pPr marL="742950" lvl="1" indent="-285750">
              <a:buFont typeface="Arial" panose="020B0604020202020204" pitchFamily="34" charset="0"/>
              <a:buChar char="•"/>
            </a:pPr>
            <a:r>
              <a:rPr lang="es-ES" sz="2200" b="1" dirty="0">
                <a:solidFill>
                  <a:srgbClr val="0070C0"/>
                </a:solidFill>
              </a:rPr>
              <a:t>Braquiterapia intra o endocavitaria: </a:t>
            </a:r>
            <a:r>
              <a:rPr lang="es-ES" sz="2200" dirty="0"/>
              <a:t>Las fuentes se introducen mediante un aplicador en alguna cavidad natural del paciente.</a:t>
            </a:r>
          </a:p>
          <a:p>
            <a:pPr marL="742950" lvl="1" indent="-285750">
              <a:buFont typeface="Arial" panose="020B0604020202020204" pitchFamily="34" charset="0"/>
              <a:buChar char="•"/>
            </a:pPr>
            <a:endParaRPr lang="es-ES" sz="2200" b="1" dirty="0">
              <a:solidFill>
                <a:srgbClr val="0070C0"/>
              </a:solidFill>
            </a:endParaRPr>
          </a:p>
          <a:p>
            <a:pPr marL="742950" lvl="1" indent="-285750">
              <a:buFont typeface="Arial" panose="020B0604020202020204" pitchFamily="34" charset="0"/>
              <a:buChar char="•"/>
            </a:pPr>
            <a:r>
              <a:rPr lang="es-ES" sz="2200" b="1" dirty="0">
                <a:solidFill>
                  <a:srgbClr val="FF40FF"/>
                </a:solidFill>
              </a:rPr>
              <a:t>Braquiterapia intersticial: </a:t>
            </a:r>
            <a:r>
              <a:rPr lang="es-ES" sz="2200" dirty="0"/>
              <a:t>Se colocan tubos aplicadores en el interior de la lesión a tratar mediante un acto quirúrgico.</a:t>
            </a:r>
          </a:p>
        </p:txBody>
      </p:sp>
    </p:spTree>
    <p:extLst>
      <p:ext uri="{BB962C8B-B14F-4D97-AF65-F5344CB8AC3E}">
        <p14:creationId xmlns:p14="http://schemas.microsoft.com/office/powerpoint/2010/main" val="3376132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4DCB02-2BC9-FC47-A065-28137D2B0F04}"/>
              </a:ext>
            </a:extLst>
          </p:cNvPr>
          <p:cNvSpPr>
            <a:spLocks noGrp="1"/>
          </p:cNvSpPr>
          <p:nvPr>
            <p:ph type="title"/>
          </p:nvPr>
        </p:nvSpPr>
        <p:spPr>
          <a:xfrm>
            <a:off x="457200" y="274638"/>
            <a:ext cx="7620000" cy="1143000"/>
          </a:xfrm>
        </p:spPr>
        <p:txBody>
          <a:bodyPr anchor="ctr">
            <a:normAutofit/>
          </a:bodyPr>
          <a:lstStyle/>
          <a:p>
            <a:pPr algn="ctr"/>
            <a:r>
              <a:rPr lang="en-US" dirty="0" err="1"/>
              <a:t>Desintegración</a:t>
            </a:r>
            <a:endParaRPr lang="es-ES" dirty="0"/>
          </a:p>
        </p:txBody>
      </p:sp>
      <p:pic>
        <p:nvPicPr>
          <p:cNvPr id="2052" name="Picture 4" descr="Qué es la desintegración alfa? - Radiactividad alfa - Definición">
            <a:extLst>
              <a:ext uri="{FF2B5EF4-FFF2-40B4-BE49-F238E27FC236}">
                <a16:creationId xmlns:a16="http://schemas.microsoft.com/office/drawing/2014/main" id="{C9034B01-B01A-869C-7539-01C70EDC5A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2859316"/>
            <a:ext cx="4114800" cy="2187044"/>
          </a:xfrm>
          <a:prstGeom prst="rect">
            <a:avLst/>
          </a:prstGeom>
          <a:solidFill>
            <a:srgbClr val="FFFFFF"/>
          </a:solidFill>
        </p:spPr>
      </p:pic>
      <p:sp>
        <p:nvSpPr>
          <p:cNvPr id="3" name="Marcador de contenido 2">
            <a:extLst>
              <a:ext uri="{FF2B5EF4-FFF2-40B4-BE49-F238E27FC236}">
                <a16:creationId xmlns:a16="http://schemas.microsoft.com/office/drawing/2014/main" id="{8B46D380-37B5-EB7F-CB18-CFFC541A0AD8}"/>
              </a:ext>
            </a:extLst>
          </p:cNvPr>
          <p:cNvSpPr>
            <a:spLocks noGrp="1"/>
          </p:cNvSpPr>
          <p:nvPr>
            <p:ph sz="half" idx="2"/>
          </p:nvPr>
        </p:nvSpPr>
        <p:spPr>
          <a:xfrm>
            <a:off x="4397583" y="1993074"/>
            <a:ext cx="3657600" cy="4590288"/>
          </a:xfrm>
        </p:spPr>
        <p:txBody>
          <a:bodyPr>
            <a:normAutofit/>
          </a:bodyPr>
          <a:lstStyle/>
          <a:p>
            <a:pPr marL="114300" indent="0">
              <a:buNone/>
            </a:pPr>
            <a:r>
              <a:rPr lang="es-ES" sz="2000" b="1" dirty="0">
                <a:solidFill>
                  <a:srgbClr val="FF40FF"/>
                </a:solidFill>
              </a:rPr>
              <a:t>DESINTEGRACIÓN ALFA</a:t>
            </a:r>
            <a:r>
              <a:rPr lang="es-ES" sz="2000" dirty="0">
                <a:solidFill>
                  <a:srgbClr val="FF40FF"/>
                </a:solidFill>
              </a:rPr>
              <a:t>:</a:t>
            </a:r>
          </a:p>
          <a:p>
            <a:pPr marL="114300" indent="0">
              <a:buNone/>
            </a:pPr>
            <a:endParaRPr lang="es-ES" sz="2000" dirty="0"/>
          </a:p>
          <a:p>
            <a:pPr lvl="1"/>
            <a:r>
              <a:rPr lang="es-ES" sz="1600" dirty="0"/>
              <a:t>Núcleo de He (2p+2n)</a:t>
            </a:r>
          </a:p>
          <a:p>
            <a:pPr marL="114300" indent="0">
              <a:buNone/>
            </a:pPr>
            <a:endParaRPr lang="es-ES" sz="2000" dirty="0"/>
          </a:p>
          <a:p>
            <a:pPr lvl="1"/>
            <a:r>
              <a:rPr lang="es-ES" sz="1800" dirty="0"/>
              <a:t>Propia de núcleos pesados (A&gt;150)</a:t>
            </a:r>
          </a:p>
          <a:p>
            <a:pPr marL="411480" lvl="1" indent="0">
              <a:buNone/>
            </a:pPr>
            <a:endParaRPr lang="es-ES" sz="1800" dirty="0"/>
          </a:p>
          <a:p>
            <a:pPr lvl="1"/>
            <a:r>
              <a:rPr lang="es-ES" sz="1800" dirty="0"/>
              <a:t>Poco penetrantes pero muy ionizantes</a:t>
            </a:r>
          </a:p>
          <a:p>
            <a:endParaRPr lang="es-ES" dirty="0"/>
          </a:p>
          <a:p>
            <a:endParaRPr lang="es-ES" dirty="0"/>
          </a:p>
        </p:txBody>
      </p:sp>
      <p:sp>
        <p:nvSpPr>
          <p:cNvPr id="4" name="Marcador de pie de página 3">
            <a:extLst>
              <a:ext uri="{FF2B5EF4-FFF2-40B4-BE49-F238E27FC236}">
                <a16:creationId xmlns:a16="http://schemas.microsoft.com/office/drawing/2014/main" id="{7FE26A43-ACF5-79FE-7862-5DBF6081028F}"/>
              </a:ext>
            </a:extLst>
          </p:cNvPr>
          <p:cNvSpPr>
            <a:spLocks noGrp="1"/>
          </p:cNvSpPr>
          <p:nvPr>
            <p:ph type="ftr" sz="quarter" idx="11"/>
          </p:nvPr>
        </p:nvSpPr>
        <p:spPr>
          <a:xfrm rot="16200000">
            <a:off x="7057330" y="3519180"/>
            <a:ext cx="3426441" cy="365760"/>
          </a:xfrm>
        </p:spPr>
        <p:txBody>
          <a:bodyPr anchor="ctr">
            <a:normAutofit/>
          </a:bodyPr>
          <a:lstStyle/>
          <a:p>
            <a:pPr>
              <a:spcAft>
                <a:spcPts val="600"/>
              </a:spcAft>
            </a:pPr>
            <a:r>
              <a:rPr lang="es-ES"/>
              <a:t>Escuela Universitaria de Enfermería Clínica Mompía</a:t>
            </a:r>
          </a:p>
        </p:txBody>
      </p:sp>
      <p:sp>
        <p:nvSpPr>
          <p:cNvPr id="5" name="Marcador de número de diapositiva 4">
            <a:extLst>
              <a:ext uri="{FF2B5EF4-FFF2-40B4-BE49-F238E27FC236}">
                <a16:creationId xmlns:a16="http://schemas.microsoft.com/office/drawing/2014/main" id="{DA921A96-1539-FB1A-945F-F77380A2FFF0}"/>
              </a:ext>
            </a:extLst>
          </p:cNvPr>
          <p:cNvSpPr>
            <a:spLocks noGrp="1"/>
          </p:cNvSpPr>
          <p:nvPr>
            <p:ph type="sldNum" sz="quarter" idx="12"/>
          </p:nvPr>
        </p:nvSpPr>
        <p:spPr>
          <a:xfrm>
            <a:off x="8531788" y="5648960"/>
            <a:ext cx="548640" cy="396240"/>
          </a:xfrm>
        </p:spPr>
        <p:txBody>
          <a:bodyPr anchor="ctr">
            <a:normAutofit/>
          </a:bodyPr>
          <a:lstStyle/>
          <a:p>
            <a:pPr>
              <a:spcAft>
                <a:spcPts val="600"/>
              </a:spcAft>
            </a:pPr>
            <a:fld id="{5DF3DBC8-15DC-49EF-AFFC-BBF543251B4F}" type="slidenum">
              <a:rPr lang="es-ES" smtClean="0"/>
              <a:pPr>
                <a:spcAft>
                  <a:spcPts val="600"/>
                </a:spcAft>
              </a:pPr>
              <a:t>7</a:t>
            </a:fld>
            <a:endParaRPr lang="es-ES"/>
          </a:p>
        </p:txBody>
      </p:sp>
    </p:spTree>
    <p:extLst>
      <p:ext uri="{BB962C8B-B14F-4D97-AF65-F5344CB8AC3E}">
        <p14:creationId xmlns:p14="http://schemas.microsoft.com/office/powerpoint/2010/main" val="5646794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70</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Braquiterapia</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7" name="Imagen 6" descr="Imagen que contiene interior, frente, pequeño, tabla&#10;&#10;Descripción generada automáticamente">
            <a:extLst>
              <a:ext uri="{FF2B5EF4-FFF2-40B4-BE49-F238E27FC236}">
                <a16:creationId xmlns:a16="http://schemas.microsoft.com/office/drawing/2014/main" id="{FC6354AD-D071-93AF-0709-82E37C5B9E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69" y="1117297"/>
            <a:ext cx="3276600" cy="2336800"/>
          </a:xfrm>
          <a:prstGeom prst="rect">
            <a:avLst/>
          </a:prstGeom>
        </p:spPr>
      </p:pic>
      <p:pic>
        <p:nvPicPr>
          <p:cNvPr id="10" name="Imagen 9" descr="Imagen que contiene horno&#10;&#10;Descripción generada automáticamente">
            <a:extLst>
              <a:ext uri="{FF2B5EF4-FFF2-40B4-BE49-F238E27FC236}">
                <a16:creationId xmlns:a16="http://schemas.microsoft.com/office/drawing/2014/main" id="{1FCBAA07-1D12-5559-5C59-22685F6611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7944" y="1244941"/>
            <a:ext cx="4113066" cy="2081511"/>
          </a:xfrm>
          <a:prstGeom prst="rect">
            <a:avLst/>
          </a:prstGeom>
        </p:spPr>
      </p:pic>
      <p:sp>
        <p:nvSpPr>
          <p:cNvPr id="11" name="CuadroTexto 10">
            <a:extLst>
              <a:ext uri="{FF2B5EF4-FFF2-40B4-BE49-F238E27FC236}">
                <a16:creationId xmlns:a16="http://schemas.microsoft.com/office/drawing/2014/main" id="{0AA457B3-A5EE-51F2-DBBB-11FAB31737E1}"/>
              </a:ext>
            </a:extLst>
          </p:cNvPr>
          <p:cNvSpPr txBox="1"/>
          <p:nvPr/>
        </p:nvSpPr>
        <p:spPr>
          <a:xfrm>
            <a:off x="683568" y="3582211"/>
            <a:ext cx="2712987" cy="369332"/>
          </a:xfrm>
          <a:prstGeom prst="rect">
            <a:avLst/>
          </a:prstGeom>
          <a:noFill/>
        </p:spPr>
        <p:txBody>
          <a:bodyPr wrap="none" rtlCol="0">
            <a:spAutoFit/>
          </a:bodyPr>
          <a:lstStyle/>
          <a:p>
            <a:r>
              <a:rPr lang="es-ES" dirty="0">
                <a:highlight>
                  <a:srgbClr val="9999FF"/>
                </a:highlight>
              </a:rPr>
              <a:t>Aplicadores de BQT de piel</a:t>
            </a:r>
          </a:p>
        </p:txBody>
      </p:sp>
      <p:sp>
        <p:nvSpPr>
          <p:cNvPr id="12" name="CuadroTexto 11">
            <a:extLst>
              <a:ext uri="{FF2B5EF4-FFF2-40B4-BE49-F238E27FC236}">
                <a16:creationId xmlns:a16="http://schemas.microsoft.com/office/drawing/2014/main" id="{1352D2D6-0868-E936-D035-456FE4B06BCE}"/>
              </a:ext>
            </a:extLst>
          </p:cNvPr>
          <p:cNvSpPr txBox="1"/>
          <p:nvPr/>
        </p:nvSpPr>
        <p:spPr>
          <a:xfrm>
            <a:off x="4856950" y="3517394"/>
            <a:ext cx="3214726" cy="369332"/>
          </a:xfrm>
          <a:prstGeom prst="rect">
            <a:avLst/>
          </a:prstGeom>
          <a:noFill/>
        </p:spPr>
        <p:txBody>
          <a:bodyPr wrap="none" rtlCol="0">
            <a:spAutoFit/>
          </a:bodyPr>
          <a:lstStyle/>
          <a:p>
            <a:r>
              <a:rPr lang="es-ES" dirty="0">
                <a:highlight>
                  <a:srgbClr val="9999FF"/>
                </a:highlight>
              </a:rPr>
              <a:t>Aplicadores de BQT ginecológica</a:t>
            </a:r>
          </a:p>
        </p:txBody>
      </p:sp>
      <p:pic>
        <p:nvPicPr>
          <p:cNvPr id="30722" name="Picture 2" descr="Opciones únicas para braquiterapia de Alta Tasa de Dosis (HDR) Focalización  precisa">
            <a:extLst>
              <a:ext uri="{FF2B5EF4-FFF2-40B4-BE49-F238E27FC236}">
                <a16:creationId xmlns:a16="http://schemas.microsoft.com/office/drawing/2014/main" id="{1D64196D-15AE-EBCF-B46B-FAA9678C3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1750" y="4030210"/>
            <a:ext cx="3695700" cy="2209800"/>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14772C92-AEFC-5038-F5D7-F869D0CB6E2F}"/>
              </a:ext>
            </a:extLst>
          </p:cNvPr>
          <p:cNvSpPr txBox="1"/>
          <p:nvPr/>
        </p:nvSpPr>
        <p:spPr>
          <a:xfrm>
            <a:off x="2893060" y="6298449"/>
            <a:ext cx="3053080" cy="369332"/>
          </a:xfrm>
          <a:prstGeom prst="rect">
            <a:avLst/>
          </a:prstGeom>
          <a:noFill/>
        </p:spPr>
        <p:txBody>
          <a:bodyPr wrap="none" rtlCol="0">
            <a:spAutoFit/>
          </a:bodyPr>
          <a:lstStyle/>
          <a:p>
            <a:r>
              <a:rPr lang="es-ES" dirty="0">
                <a:highlight>
                  <a:srgbClr val="9999FF"/>
                </a:highlight>
              </a:rPr>
              <a:t>Aplicadores de BQT intersticial</a:t>
            </a:r>
          </a:p>
        </p:txBody>
      </p:sp>
      <p:pic>
        <p:nvPicPr>
          <p:cNvPr id="2" name="Elementos multimedia en línea 1" descr="Braquiterapia exclusiva para cáncer de próstata">
            <a:hlinkClick r:id="" action="ppaction://media"/>
            <a:extLst>
              <a:ext uri="{FF2B5EF4-FFF2-40B4-BE49-F238E27FC236}">
                <a16:creationId xmlns:a16="http://schemas.microsoft.com/office/drawing/2014/main" id="{1A8258C8-4DA5-C8E2-6C23-12AB5DFE9FB3}"/>
              </a:ext>
            </a:extLst>
          </p:cNvPr>
          <p:cNvPicPr>
            <a:picLocks noRot="1" noChangeAspect="1"/>
          </p:cNvPicPr>
          <p:nvPr>
            <a:videoFile r:link="rId1"/>
          </p:nvPr>
        </p:nvPicPr>
        <p:blipFill>
          <a:blip r:embed="rId8"/>
          <a:stretch>
            <a:fillRect/>
          </a:stretch>
        </p:blipFill>
        <p:spPr>
          <a:xfrm>
            <a:off x="251530" y="4610100"/>
            <a:ext cx="2540000" cy="1435100"/>
          </a:xfrm>
          <a:prstGeom prst="rect">
            <a:avLst/>
          </a:prstGeom>
        </p:spPr>
      </p:pic>
      <p:pic>
        <p:nvPicPr>
          <p:cNvPr id="8" name="Elementos multimedia en línea 7" descr="Valdecilla aplica la braquiterapia de mama en sesión única">
            <a:hlinkClick r:id="" action="ppaction://media"/>
            <a:extLst>
              <a:ext uri="{FF2B5EF4-FFF2-40B4-BE49-F238E27FC236}">
                <a16:creationId xmlns:a16="http://schemas.microsoft.com/office/drawing/2014/main" id="{BBB58858-2FF3-D857-1E3A-9575F41AD88B}"/>
              </a:ext>
            </a:extLst>
          </p:cNvPr>
          <p:cNvPicPr>
            <a:picLocks noRot="1" noChangeAspect="1"/>
          </p:cNvPicPr>
          <p:nvPr>
            <a:videoFile r:link="rId2"/>
          </p:nvPr>
        </p:nvPicPr>
        <p:blipFill>
          <a:blip r:embed="rId9"/>
          <a:stretch>
            <a:fillRect/>
          </a:stretch>
        </p:blipFill>
        <p:spPr>
          <a:xfrm>
            <a:off x="6124477" y="3925804"/>
            <a:ext cx="2540000" cy="1435100"/>
          </a:xfrm>
          <a:prstGeom prst="rect">
            <a:avLst/>
          </a:prstGeom>
        </p:spPr>
      </p:pic>
    </p:spTree>
    <p:extLst>
      <p:ext uri="{BB962C8B-B14F-4D97-AF65-F5344CB8AC3E}">
        <p14:creationId xmlns:p14="http://schemas.microsoft.com/office/powerpoint/2010/main" val="198109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71</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Braquiterapia</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4F2A3575-A377-E31C-BD7E-95638E5FB1F2}"/>
              </a:ext>
            </a:extLst>
          </p:cNvPr>
          <p:cNvSpPr txBox="1"/>
          <p:nvPr/>
        </p:nvSpPr>
        <p:spPr>
          <a:xfrm>
            <a:off x="238731" y="927010"/>
            <a:ext cx="8028042" cy="2123658"/>
          </a:xfrm>
          <a:prstGeom prst="rect">
            <a:avLst/>
          </a:prstGeom>
          <a:noFill/>
        </p:spPr>
        <p:txBody>
          <a:bodyPr wrap="square">
            <a:spAutoFit/>
          </a:bodyPr>
          <a:lstStyle/>
          <a:p>
            <a:pPr marL="285750" indent="-285750" algn="just">
              <a:buFont typeface="Arial" panose="020B0604020202020204" pitchFamily="34" charset="0"/>
              <a:buChar char="•"/>
            </a:pPr>
            <a:r>
              <a:rPr lang="es-ES" sz="2200" dirty="0"/>
              <a:t>Tradicionalmente los tratamientos de BQT intersticial han sido realizados mediante la inserción de tubos con material radiactivo manipulados directamente por el personal sanitario. Estos tubos son llenados con fuentes de </a:t>
            </a:r>
            <a:r>
              <a:rPr lang="es-ES" sz="2200" baseline="30000" dirty="0"/>
              <a:t>192</a:t>
            </a:r>
            <a:r>
              <a:rPr lang="es-ES" sz="2200" dirty="0"/>
              <a:t>Ir en una sala de almacenaje, la </a:t>
            </a:r>
            <a:r>
              <a:rPr lang="es-ES" sz="2200" b="1" dirty="0" err="1">
                <a:solidFill>
                  <a:srgbClr val="9999FF"/>
                </a:solidFill>
              </a:rPr>
              <a:t>gammateca</a:t>
            </a:r>
            <a:r>
              <a:rPr lang="es-ES" sz="2200" dirty="0"/>
              <a:t>, y colocados en el paciente por el médico en el </a:t>
            </a:r>
            <a:r>
              <a:rPr lang="es-ES" sz="2200" b="1" dirty="0" err="1">
                <a:solidFill>
                  <a:srgbClr val="9999FF"/>
                </a:solidFill>
              </a:rPr>
              <a:t>radioquirófano</a:t>
            </a:r>
            <a:r>
              <a:rPr lang="es-ES" sz="2200" dirty="0"/>
              <a:t>.</a:t>
            </a:r>
          </a:p>
        </p:txBody>
      </p:sp>
      <p:sp>
        <p:nvSpPr>
          <p:cNvPr id="2" name="Flecha abajo 1">
            <a:extLst>
              <a:ext uri="{FF2B5EF4-FFF2-40B4-BE49-F238E27FC236}">
                <a16:creationId xmlns:a16="http://schemas.microsoft.com/office/drawing/2014/main" id="{D632BA1D-2F99-5EBD-48B0-40337947E206}"/>
              </a:ext>
            </a:extLst>
          </p:cNvPr>
          <p:cNvSpPr/>
          <p:nvPr/>
        </p:nvSpPr>
        <p:spPr>
          <a:xfrm>
            <a:off x="4252292" y="2828925"/>
            <a:ext cx="304800"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descr="Imagen que contiene interior, refrigerador, pequeño, tabla&#10;&#10;Descripción generada automáticamente">
            <a:extLst>
              <a:ext uri="{FF2B5EF4-FFF2-40B4-BE49-F238E27FC236}">
                <a16:creationId xmlns:a16="http://schemas.microsoft.com/office/drawing/2014/main" id="{4CE97AFA-4CC1-1EFE-D8DB-C2DA327F8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412" y="3318129"/>
            <a:ext cx="2475182" cy="3330660"/>
          </a:xfrm>
          <a:prstGeom prst="rect">
            <a:avLst/>
          </a:prstGeom>
        </p:spPr>
      </p:pic>
      <p:sp>
        <p:nvSpPr>
          <p:cNvPr id="11" name="CuadroTexto 10">
            <a:extLst>
              <a:ext uri="{FF2B5EF4-FFF2-40B4-BE49-F238E27FC236}">
                <a16:creationId xmlns:a16="http://schemas.microsoft.com/office/drawing/2014/main" id="{3C76C397-C2C9-C0AC-8160-64BBCB5B0358}"/>
              </a:ext>
            </a:extLst>
          </p:cNvPr>
          <p:cNvSpPr txBox="1"/>
          <p:nvPr/>
        </p:nvSpPr>
        <p:spPr>
          <a:xfrm>
            <a:off x="3795491" y="3933056"/>
            <a:ext cx="4572000" cy="2585323"/>
          </a:xfrm>
          <a:prstGeom prst="rect">
            <a:avLst/>
          </a:prstGeom>
          <a:noFill/>
        </p:spPr>
        <p:txBody>
          <a:bodyPr wrap="square">
            <a:spAutoFit/>
          </a:bodyPr>
          <a:lstStyle/>
          <a:p>
            <a:pPr marL="285750" indent="-285750" algn="just">
              <a:buFont typeface="Arial" panose="020B0604020202020204" pitchFamily="34" charset="0"/>
              <a:buChar char="•"/>
            </a:pPr>
            <a:r>
              <a:rPr lang="es-ES" dirty="0"/>
              <a:t>Las fuentes radiactivas </a:t>
            </a:r>
            <a:r>
              <a:rPr lang="es-ES" b="1" dirty="0"/>
              <a:t>no necesitan ser manipuladas por el personal</a:t>
            </a:r>
            <a:r>
              <a:rPr lang="es-ES" dirty="0"/>
              <a:t>.</a:t>
            </a:r>
          </a:p>
          <a:p>
            <a:pPr marL="285750" indent="-285750" algn="just">
              <a:buFont typeface="Arial" panose="020B0604020202020204" pitchFamily="34" charset="0"/>
              <a:buChar char="•"/>
            </a:pPr>
            <a:r>
              <a:rPr lang="es-ES" dirty="0"/>
              <a:t>El médico coloca los aplicadores en el paciente y estos se conectan al equipo mediante tubos de transferencia.</a:t>
            </a:r>
          </a:p>
          <a:p>
            <a:pPr marL="285750" indent="-285750" algn="just">
              <a:buFont typeface="Arial" panose="020B0604020202020204" pitchFamily="34" charset="0"/>
              <a:buChar char="•"/>
            </a:pPr>
            <a:r>
              <a:rPr lang="es-ES" dirty="0"/>
              <a:t>En el momento del tratamiento, </a:t>
            </a:r>
            <a:r>
              <a:rPr lang="es-ES" b="1" dirty="0"/>
              <a:t>el personal sale de la sala </a:t>
            </a:r>
            <a:r>
              <a:rPr lang="es-ES" dirty="0"/>
              <a:t>y la fuente radiactiva se coloca en el interior de los aplicadores automáticamente.</a:t>
            </a:r>
          </a:p>
        </p:txBody>
      </p:sp>
      <p:sp>
        <p:nvSpPr>
          <p:cNvPr id="12" name="CuadroTexto 11">
            <a:extLst>
              <a:ext uri="{FF2B5EF4-FFF2-40B4-BE49-F238E27FC236}">
                <a16:creationId xmlns:a16="http://schemas.microsoft.com/office/drawing/2014/main" id="{4E7F18EF-E049-2553-F74D-D6E86150C35F}"/>
              </a:ext>
            </a:extLst>
          </p:cNvPr>
          <p:cNvSpPr txBox="1"/>
          <p:nvPr/>
        </p:nvSpPr>
        <p:spPr>
          <a:xfrm>
            <a:off x="4644008" y="3068960"/>
            <a:ext cx="3473836" cy="369332"/>
          </a:xfrm>
          <a:prstGeom prst="rect">
            <a:avLst/>
          </a:prstGeom>
          <a:noFill/>
        </p:spPr>
        <p:txBody>
          <a:bodyPr wrap="none" rtlCol="0">
            <a:spAutoFit/>
          </a:bodyPr>
          <a:lstStyle/>
          <a:p>
            <a:r>
              <a:rPr lang="es-ES" dirty="0">
                <a:highlight>
                  <a:srgbClr val="00A499"/>
                </a:highlight>
              </a:rPr>
              <a:t>EQUIPOS DE CARGA DIFERIDA</a:t>
            </a:r>
          </a:p>
        </p:txBody>
      </p:sp>
    </p:spTree>
    <p:extLst>
      <p:ext uri="{BB962C8B-B14F-4D97-AF65-F5344CB8AC3E}">
        <p14:creationId xmlns:p14="http://schemas.microsoft.com/office/powerpoint/2010/main" val="296412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72</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Braquiterapia</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4F2A3575-A377-E31C-BD7E-95638E5FB1F2}"/>
              </a:ext>
            </a:extLst>
          </p:cNvPr>
          <p:cNvSpPr txBox="1"/>
          <p:nvPr/>
        </p:nvSpPr>
        <p:spPr>
          <a:xfrm>
            <a:off x="238731" y="927010"/>
            <a:ext cx="8028042" cy="1446550"/>
          </a:xfrm>
          <a:prstGeom prst="rect">
            <a:avLst/>
          </a:prstGeom>
          <a:noFill/>
        </p:spPr>
        <p:txBody>
          <a:bodyPr wrap="square">
            <a:spAutoFit/>
          </a:bodyPr>
          <a:lstStyle/>
          <a:p>
            <a:pPr marL="285750" indent="-285750" algn="just">
              <a:buFont typeface="Arial" panose="020B0604020202020204" pitchFamily="34" charset="0"/>
              <a:buChar char="•"/>
            </a:pPr>
            <a:r>
              <a:rPr lang="es-ES" sz="2200" dirty="0"/>
              <a:t>Existe una característica que cabe tener en cuenta en los equipos de braquiterapia: </a:t>
            </a:r>
            <a:r>
              <a:rPr lang="es-ES" sz="2200" b="1" dirty="0"/>
              <a:t>tasa de dosis de las fuentes utilizadas</a:t>
            </a:r>
            <a:r>
              <a:rPr lang="es-ES" sz="2200" dirty="0"/>
              <a:t>. </a:t>
            </a:r>
          </a:p>
          <a:p>
            <a:pPr marL="285750" indent="-285750" algn="just">
              <a:buFont typeface="Arial" panose="020B0604020202020204" pitchFamily="34" charset="0"/>
              <a:buChar char="•"/>
            </a:pPr>
            <a:r>
              <a:rPr lang="es-ES" sz="2200" dirty="0"/>
              <a:t>Existen tres tipos de braquiterapia clasificados según la tasa de dosis a la que trabajan:</a:t>
            </a:r>
          </a:p>
        </p:txBody>
      </p:sp>
      <p:sp>
        <p:nvSpPr>
          <p:cNvPr id="10" name="CuadroTexto 9">
            <a:extLst>
              <a:ext uri="{FF2B5EF4-FFF2-40B4-BE49-F238E27FC236}">
                <a16:creationId xmlns:a16="http://schemas.microsoft.com/office/drawing/2014/main" id="{8424DC40-4FFE-B156-3A73-13024ABCB5DE}"/>
              </a:ext>
            </a:extLst>
          </p:cNvPr>
          <p:cNvSpPr txBox="1"/>
          <p:nvPr/>
        </p:nvSpPr>
        <p:spPr>
          <a:xfrm>
            <a:off x="683567" y="2386618"/>
            <a:ext cx="7583205" cy="3970318"/>
          </a:xfrm>
          <a:prstGeom prst="rect">
            <a:avLst/>
          </a:prstGeom>
          <a:noFill/>
        </p:spPr>
        <p:txBody>
          <a:bodyPr wrap="square">
            <a:spAutoFit/>
          </a:bodyPr>
          <a:lstStyle/>
          <a:p>
            <a:pPr marL="285750" indent="-285750">
              <a:buFont typeface="Arial" panose="020B0604020202020204" pitchFamily="34" charset="0"/>
              <a:buChar char="•"/>
            </a:pPr>
            <a:r>
              <a:rPr lang="es-ES" b="1" dirty="0">
                <a:solidFill>
                  <a:srgbClr val="9999FF"/>
                </a:solidFill>
              </a:rPr>
              <a:t>Equipos de Alta Tasa o HDR:</a:t>
            </a:r>
            <a:r>
              <a:rPr lang="es-ES" dirty="0"/>
              <a:t> Utilizan una fuente única de </a:t>
            </a:r>
            <a:r>
              <a:rPr lang="es-ES" baseline="30000" dirty="0"/>
              <a:t>192</a:t>
            </a:r>
            <a:r>
              <a:rPr lang="es-ES" dirty="0"/>
              <a:t>Ir, generalmente de </a:t>
            </a:r>
            <a:r>
              <a:rPr lang="es-ES" b="1" dirty="0"/>
              <a:t>10 Ci de actividad </a:t>
            </a:r>
            <a:r>
              <a:rPr lang="es-ES" dirty="0"/>
              <a:t>y con un periodo de semidesintegración de 74,2 días. También existen equipos que utilizan fuentes de </a:t>
            </a:r>
            <a:r>
              <a:rPr lang="es-ES" baseline="30000" dirty="0"/>
              <a:t>60</a:t>
            </a:r>
            <a:r>
              <a:rPr lang="es-ES" dirty="0"/>
              <a:t>Co. Los tratamientos se realizan de manera ambulatoria en diversas fracciones de unos </a:t>
            </a:r>
            <a:r>
              <a:rPr lang="es-ES" b="1" dirty="0"/>
              <a:t>pocos minutos de duración</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solidFill>
                  <a:srgbClr val="92D050"/>
                </a:solidFill>
              </a:rPr>
              <a:t>Equipos de Baja Tasa o LDR: </a:t>
            </a:r>
            <a:r>
              <a:rPr lang="es-ES" dirty="0"/>
              <a:t>Generalmente usan fuentes de </a:t>
            </a:r>
            <a:r>
              <a:rPr lang="es-ES" baseline="30000" dirty="0"/>
              <a:t>137</a:t>
            </a:r>
            <a:r>
              <a:rPr lang="es-ES" dirty="0"/>
              <a:t>Cs. Los tratamientos se realizan con el paciente ingresado porque la duración acostumbra a superar </a:t>
            </a:r>
            <a:r>
              <a:rPr lang="es-ES" b="1" dirty="0"/>
              <a:t>las 24 h</a:t>
            </a:r>
            <a:r>
              <a:rPr lang="es-ES" dirty="0"/>
              <a:t>.</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solidFill>
                  <a:srgbClr val="FF40FF"/>
                </a:solidFill>
              </a:rPr>
              <a:t>Equipos de Tasa Pulsada o PDR:</a:t>
            </a:r>
            <a:r>
              <a:rPr lang="es-ES" dirty="0"/>
              <a:t> Usan fuentes de alta tasa, generalmente de </a:t>
            </a:r>
            <a:r>
              <a:rPr lang="es-ES" baseline="30000" dirty="0"/>
              <a:t>192</a:t>
            </a:r>
            <a:r>
              <a:rPr lang="es-ES" dirty="0"/>
              <a:t>lr, que alternan minutos de tratamiento con pausas para que el </a:t>
            </a:r>
            <a:r>
              <a:rPr lang="es-ES" b="1" dirty="0"/>
              <a:t>efecto biológico sea parecido al de una baja tasa</a:t>
            </a:r>
            <a:r>
              <a:rPr lang="es-ES" dirty="0"/>
              <a:t>.</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5929237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73</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Braquiterapia</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CuadroTexto 1">
            <a:extLst>
              <a:ext uri="{FF2B5EF4-FFF2-40B4-BE49-F238E27FC236}">
                <a16:creationId xmlns:a16="http://schemas.microsoft.com/office/drawing/2014/main" id="{91E229BD-EDE5-3FD4-AEEA-D2D140ECBAAC}"/>
              </a:ext>
            </a:extLst>
          </p:cNvPr>
          <p:cNvSpPr txBox="1"/>
          <p:nvPr/>
        </p:nvSpPr>
        <p:spPr>
          <a:xfrm>
            <a:off x="1838500" y="886359"/>
            <a:ext cx="4828501" cy="400110"/>
          </a:xfrm>
          <a:prstGeom prst="rect">
            <a:avLst/>
          </a:prstGeom>
          <a:noFill/>
        </p:spPr>
        <p:txBody>
          <a:bodyPr wrap="none" rtlCol="0">
            <a:spAutoFit/>
          </a:bodyPr>
          <a:lstStyle/>
          <a:p>
            <a:r>
              <a:rPr lang="es-ES" sz="2000" dirty="0">
                <a:highlight>
                  <a:srgbClr val="9999FF"/>
                </a:highlight>
              </a:rPr>
              <a:t>¿Cómo obtenemos las distribuciones de dosis?</a:t>
            </a:r>
          </a:p>
        </p:txBody>
      </p:sp>
      <p:sp>
        <p:nvSpPr>
          <p:cNvPr id="9" name="CuadroTexto 8">
            <a:extLst>
              <a:ext uri="{FF2B5EF4-FFF2-40B4-BE49-F238E27FC236}">
                <a16:creationId xmlns:a16="http://schemas.microsoft.com/office/drawing/2014/main" id="{49638301-E91B-26CD-1EAB-C7A809CC952B}"/>
              </a:ext>
            </a:extLst>
          </p:cNvPr>
          <p:cNvSpPr txBox="1"/>
          <p:nvPr/>
        </p:nvSpPr>
        <p:spPr>
          <a:xfrm>
            <a:off x="495164" y="1412067"/>
            <a:ext cx="7848872" cy="1631216"/>
          </a:xfrm>
          <a:prstGeom prst="rect">
            <a:avLst/>
          </a:prstGeom>
          <a:noFill/>
        </p:spPr>
        <p:txBody>
          <a:bodyPr wrap="square">
            <a:spAutoFit/>
          </a:bodyPr>
          <a:lstStyle/>
          <a:p>
            <a:pPr marL="285750" indent="-285750" algn="just">
              <a:buFont typeface="Arial" panose="020B0604020202020204" pitchFamily="34" charset="0"/>
              <a:buChar char="•"/>
            </a:pPr>
            <a:r>
              <a:rPr lang="es-ES" sz="2000" dirty="0"/>
              <a:t>La planificación de los tratamientos de braquiterapia puede realizarse mediante </a:t>
            </a:r>
            <a:r>
              <a:rPr lang="es-ES" sz="2000" b="1" dirty="0"/>
              <a:t>radiografías ortogonales</a:t>
            </a:r>
            <a:r>
              <a:rPr lang="es-ES" sz="2000" dirty="0"/>
              <a:t>, la forma clásica, o mediante </a:t>
            </a:r>
            <a:r>
              <a:rPr lang="es-ES" sz="2000" b="1" dirty="0"/>
              <a:t>imágenes tridimensionales obtenidas por TC o RM</a:t>
            </a:r>
            <a:r>
              <a:rPr lang="es-ES" sz="2000" dirty="0"/>
              <a:t>. De esta forma se obtienen distribuciones de dosis en los órganos internos del paciente y se pueden prevenir mejor los efectos adversos del tratamiento. </a:t>
            </a:r>
          </a:p>
        </p:txBody>
      </p:sp>
      <p:pic>
        <p:nvPicPr>
          <p:cNvPr id="12" name="Imagen 11" descr="Imagen de la pantalla de un video juego&#10;&#10;Descripción generada automáticamente con confianza baja">
            <a:extLst>
              <a:ext uri="{FF2B5EF4-FFF2-40B4-BE49-F238E27FC236}">
                <a16:creationId xmlns:a16="http://schemas.microsoft.com/office/drawing/2014/main" id="{B727C298-606B-90D8-D93A-C706B6F9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1367" y="3120228"/>
            <a:ext cx="4920308" cy="3561502"/>
          </a:xfrm>
          <a:prstGeom prst="rect">
            <a:avLst/>
          </a:prstGeom>
        </p:spPr>
      </p:pic>
    </p:spTree>
    <p:extLst>
      <p:ext uri="{BB962C8B-B14F-4D97-AF65-F5344CB8AC3E}">
        <p14:creationId xmlns:p14="http://schemas.microsoft.com/office/powerpoint/2010/main" val="20204990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74</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Otras</a:t>
            </a:r>
            <a:r>
              <a:rPr lang="en-US" sz="3600" dirty="0"/>
              <a:t> </a:t>
            </a:r>
            <a:r>
              <a:rPr lang="en-US" sz="3600" dirty="0" err="1"/>
              <a:t>aplicaciones</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4067771C-8D6C-4FB6-543A-61459D56E6EA}"/>
              </a:ext>
            </a:extLst>
          </p:cNvPr>
          <p:cNvSpPr txBox="1"/>
          <p:nvPr/>
        </p:nvSpPr>
        <p:spPr>
          <a:xfrm>
            <a:off x="508336" y="1073843"/>
            <a:ext cx="7488832" cy="2800767"/>
          </a:xfrm>
          <a:prstGeom prst="rect">
            <a:avLst/>
          </a:prstGeom>
          <a:noFill/>
        </p:spPr>
        <p:txBody>
          <a:bodyPr wrap="square">
            <a:spAutoFit/>
          </a:bodyPr>
          <a:lstStyle/>
          <a:p>
            <a:pPr marL="285750" indent="-285750" algn="just">
              <a:buFont typeface="Arial" panose="020B0604020202020204" pitchFamily="34" charset="0"/>
              <a:buChar char="•"/>
            </a:pPr>
            <a:r>
              <a:rPr lang="es-ES" sz="2200" dirty="0"/>
              <a:t>Las radiaciones ionizantes son utilizadas también en otras disciplinas sanitarias para terapia. </a:t>
            </a:r>
          </a:p>
          <a:p>
            <a:pPr marL="285750" indent="-285750" algn="just">
              <a:buFont typeface="Arial" panose="020B0604020202020204" pitchFamily="34" charset="0"/>
              <a:buChar char="•"/>
            </a:pPr>
            <a:r>
              <a:rPr lang="es-ES" sz="2200" dirty="0">
                <a:highlight>
                  <a:srgbClr val="FFFF00"/>
                </a:highlight>
              </a:rPr>
              <a:t>Medicina nuclear </a:t>
            </a:r>
            <a:r>
              <a:rPr lang="es-ES" sz="2200" dirty="0"/>
              <a:t>se emplean </a:t>
            </a:r>
            <a:r>
              <a:rPr lang="es-ES" sz="2200" b="1" dirty="0"/>
              <a:t>fuentes no encapsuladas </a:t>
            </a:r>
            <a:r>
              <a:rPr lang="es-ES" sz="2200" dirty="0"/>
              <a:t>para tratar tumores. Ejemplos de estas aplicaciones son:</a:t>
            </a:r>
          </a:p>
          <a:p>
            <a:pPr algn="just"/>
            <a:r>
              <a:rPr lang="es-ES" sz="2200" dirty="0"/>
              <a:t> </a:t>
            </a:r>
          </a:p>
          <a:p>
            <a:pPr marL="1200150" lvl="2" indent="-285750" algn="just">
              <a:buFont typeface="Arial" panose="020B0604020202020204" pitchFamily="34" charset="0"/>
              <a:buChar char="•"/>
            </a:pPr>
            <a:r>
              <a:rPr lang="es-ES" sz="2200" baseline="30000" dirty="0"/>
              <a:t>131</a:t>
            </a:r>
            <a:r>
              <a:rPr lang="es-ES" sz="2200" dirty="0"/>
              <a:t>I para el tratamiento de tumores de tiroides.</a:t>
            </a:r>
          </a:p>
          <a:p>
            <a:pPr marL="1200150" lvl="2" indent="-285750" algn="just">
              <a:buFont typeface="Arial" panose="020B0604020202020204" pitchFamily="34" charset="0"/>
              <a:buChar char="•"/>
            </a:pPr>
            <a:r>
              <a:rPr lang="es-ES" sz="2200" baseline="30000" dirty="0"/>
              <a:t>89</a:t>
            </a:r>
            <a:r>
              <a:rPr lang="es-ES" sz="2200" dirty="0"/>
              <a:t>Sr y </a:t>
            </a:r>
            <a:r>
              <a:rPr lang="es-ES" sz="2200" baseline="30000" dirty="0"/>
              <a:t>153</a:t>
            </a:r>
            <a:r>
              <a:rPr lang="es-ES" sz="2200" dirty="0"/>
              <a:t>Sm para tratamiento de metástasis óseas.</a:t>
            </a:r>
          </a:p>
          <a:p>
            <a:pPr marL="1200150" lvl="2" indent="-285750" algn="just">
              <a:buFont typeface="Arial" panose="020B0604020202020204" pitchFamily="34" charset="0"/>
              <a:buChar char="•"/>
            </a:pPr>
            <a:r>
              <a:rPr lang="es-ES" sz="2200" baseline="30000" dirty="0"/>
              <a:t>32</a:t>
            </a:r>
            <a:r>
              <a:rPr lang="es-ES" sz="2200" dirty="0"/>
              <a:t>P para algunos tumores hematológicos.</a:t>
            </a:r>
          </a:p>
        </p:txBody>
      </p:sp>
      <p:pic>
        <p:nvPicPr>
          <p:cNvPr id="1026" name="Picture 2" descr="Medicina Nuclear | Clínica Gammaimagen">
            <a:extLst>
              <a:ext uri="{FF2B5EF4-FFF2-40B4-BE49-F238E27FC236}">
                <a16:creationId xmlns:a16="http://schemas.microsoft.com/office/drawing/2014/main" id="{2963BD02-E144-85B1-B9F8-452E27956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673" y="4005064"/>
            <a:ext cx="5875853"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505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75</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Aplicaciones</a:t>
            </a:r>
            <a:r>
              <a:rPr lang="en-US" sz="3600" dirty="0"/>
              <a:t> de las </a:t>
            </a:r>
            <a:r>
              <a:rPr lang="en-US" sz="3600" dirty="0" err="1"/>
              <a:t>radiaciones</a:t>
            </a:r>
            <a:r>
              <a:rPr lang="en-US" sz="3600" dirty="0"/>
              <a:t> </a:t>
            </a:r>
            <a:r>
              <a:rPr lang="en-US" sz="3600" dirty="0" err="1"/>
              <a:t>ionizantes</a:t>
            </a:r>
            <a:r>
              <a:rPr lang="en-US" sz="3600" dirty="0"/>
              <a:t> </a:t>
            </a:r>
            <a:r>
              <a:rPr lang="en-US" sz="3600" dirty="0" err="1"/>
              <a:t>en</a:t>
            </a:r>
            <a:r>
              <a:rPr lang="en-US" sz="3600" dirty="0"/>
              <a:t> </a:t>
            </a:r>
            <a:r>
              <a:rPr lang="en-US" sz="3600" dirty="0" err="1"/>
              <a:t>diagnóstico</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 name="CuadroTexto 7">
            <a:extLst>
              <a:ext uri="{FF2B5EF4-FFF2-40B4-BE49-F238E27FC236}">
                <a16:creationId xmlns:a16="http://schemas.microsoft.com/office/drawing/2014/main" id="{4067771C-8D6C-4FB6-543A-61459D56E6EA}"/>
              </a:ext>
            </a:extLst>
          </p:cNvPr>
          <p:cNvSpPr txBox="1"/>
          <p:nvPr/>
        </p:nvSpPr>
        <p:spPr>
          <a:xfrm>
            <a:off x="508336" y="1088153"/>
            <a:ext cx="7488832" cy="5170646"/>
          </a:xfrm>
          <a:prstGeom prst="rect">
            <a:avLst/>
          </a:prstGeom>
          <a:noFill/>
        </p:spPr>
        <p:txBody>
          <a:bodyPr wrap="square">
            <a:spAutoFit/>
          </a:bodyPr>
          <a:lstStyle/>
          <a:p>
            <a:pPr marL="342900" indent="-342900" algn="just">
              <a:buFont typeface="Arial" panose="020B0604020202020204" pitchFamily="34" charset="0"/>
              <a:buChar char="•"/>
            </a:pPr>
            <a:r>
              <a:rPr lang="es-ES" sz="2200" dirty="0"/>
              <a:t>Desde su descubrimiento en 1895 los rayos X demostraron ya su capacidad de atravesar la materia y proporcionar </a:t>
            </a:r>
            <a:r>
              <a:rPr lang="es-ES" sz="2200" b="1" dirty="0"/>
              <a:t>imágenes</a:t>
            </a:r>
            <a:r>
              <a:rPr lang="es-ES" sz="2200" dirty="0"/>
              <a:t> de la anatomía interna de los seres humanos. </a:t>
            </a:r>
          </a:p>
          <a:p>
            <a:pPr marL="342900" indent="-342900" algn="just">
              <a:buFont typeface="Arial" panose="020B0604020202020204" pitchFamily="34" charset="0"/>
              <a:buChar char="•"/>
            </a:pPr>
            <a:r>
              <a:rPr lang="es-ES" sz="2200" dirty="0"/>
              <a:t>Más adelante, a partir de los estudios de </a:t>
            </a:r>
            <a:r>
              <a:rPr lang="es-ES" sz="2200" dirty="0" err="1"/>
              <a:t>Hevesy</a:t>
            </a:r>
            <a:r>
              <a:rPr lang="es-ES" sz="2200" dirty="0"/>
              <a:t> en 1923, se descubrió que los isótopos radiactivos tenían la capacidad de ser </a:t>
            </a:r>
            <a:r>
              <a:rPr lang="es-ES" sz="2200" b="1" dirty="0"/>
              <a:t>absorbidos selectivamente </a:t>
            </a:r>
            <a:r>
              <a:rPr lang="es-ES" sz="2200" dirty="0"/>
              <a:t>por los diferentes tejidos y, así, proporcionar imágenes anatómicas o funcionales. </a:t>
            </a:r>
          </a:p>
          <a:p>
            <a:pPr marL="342900" indent="-342900" algn="just">
              <a:buFont typeface="Arial" panose="020B0604020202020204" pitchFamily="34" charset="0"/>
              <a:buChar char="•"/>
            </a:pPr>
            <a:r>
              <a:rPr lang="es-ES" sz="2200" dirty="0"/>
              <a:t>Fue en 1956 cuando </a:t>
            </a:r>
            <a:r>
              <a:rPr lang="es-ES" sz="2200" dirty="0" err="1"/>
              <a:t>Hanger</a:t>
            </a:r>
            <a:r>
              <a:rPr lang="es-ES" sz="2200" dirty="0"/>
              <a:t> inventaría la </a:t>
            </a:r>
            <a:r>
              <a:rPr lang="es-ES" sz="2200" b="1" dirty="0" err="1">
                <a:solidFill>
                  <a:srgbClr val="9999FF"/>
                </a:solidFill>
              </a:rPr>
              <a:t>gammacámara</a:t>
            </a:r>
            <a:r>
              <a:rPr lang="es-ES" sz="2200" dirty="0"/>
              <a:t> y revolucionaría el mundo de las imágenes diagnósticas en medicina nuclear. </a:t>
            </a:r>
          </a:p>
          <a:p>
            <a:pPr marL="342900" indent="-342900" algn="just">
              <a:buFont typeface="Arial" panose="020B0604020202020204" pitchFamily="34" charset="0"/>
              <a:buChar char="•"/>
            </a:pPr>
            <a:r>
              <a:rPr lang="es-ES" sz="2200" dirty="0"/>
              <a:t>Es posible distinguir dos tipos principales de aplicaciones de las radiaciones ionizantes en diagnóstico por la imagen: la utilización de </a:t>
            </a:r>
            <a:r>
              <a:rPr lang="es-ES" sz="2200" b="1" dirty="0"/>
              <a:t>haces externos de rayos X </a:t>
            </a:r>
            <a:r>
              <a:rPr lang="es-ES" sz="2200" dirty="0"/>
              <a:t>y el empleo de isótopos radiactivos inoculados al paciente.</a:t>
            </a:r>
          </a:p>
          <a:p>
            <a:pPr marL="342900" indent="-342900" algn="just">
              <a:buFont typeface="Arial" panose="020B0604020202020204" pitchFamily="34" charset="0"/>
              <a:buChar char="•"/>
            </a:pPr>
            <a:endParaRPr lang="es-ES" sz="2200" dirty="0"/>
          </a:p>
        </p:txBody>
      </p:sp>
    </p:spTree>
    <p:extLst>
      <p:ext uri="{BB962C8B-B14F-4D97-AF65-F5344CB8AC3E}">
        <p14:creationId xmlns:p14="http://schemas.microsoft.com/office/powerpoint/2010/main" val="42039802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76</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Haces</a:t>
            </a:r>
            <a:r>
              <a:rPr lang="en-US" sz="3600" dirty="0"/>
              <a:t> </a:t>
            </a:r>
            <a:r>
              <a:rPr lang="en-US" sz="3600" dirty="0" err="1"/>
              <a:t>externos</a:t>
            </a:r>
            <a:r>
              <a:rPr lang="en-US" sz="3600" dirty="0"/>
              <a:t> </a:t>
            </a:r>
            <a:r>
              <a:rPr lang="en-US" sz="3600" dirty="0" err="1"/>
              <a:t>en</a:t>
            </a:r>
            <a:r>
              <a:rPr lang="en-US" sz="3600" dirty="0"/>
              <a:t> </a:t>
            </a:r>
            <a:r>
              <a:rPr lang="en-US" sz="3600" dirty="0" err="1"/>
              <a:t>diagnóstico</a:t>
            </a: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CuadroTexto 9">
            <a:extLst>
              <a:ext uri="{FF2B5EF4-FFF2-40B4-BE49-F238E27FC236}">
                <a16:creationId xmlns:a16="http://schemas.microsoft.com/office/drawing/2014/main" id="{FF697521-626C-AD4F-A73F-8D1373B59A74}"/>
              </a:ext>
            </a:extLst>
          </p:cNvPr>
          <p:cNvSpPr txBox="1"/>
          <p:nvPr/>
        </p:nvSpPr>
        <p:spPr>
          <a:xfrm>
            <a:off x="323528" y="980728"/>
            <a:ext cx="7560840" cy="1015663"/>
          </a:xfrm>
          <a:prstGeom prst="rect">
            <a:avLst/>
          </a:prstGeom>
          <a:noFill/>
        </p:spPr>
        <p:txBody>
          <a:bodyPr wrap="square">
            <a:spAutoFit/>
          </a:bodyPr>
          <a:lstStyle/>
          <a:p>
            <a:pPr algn="just"/>
            <a:r>
              <a:rPr lang="es-ES" sz="2000" dirty="0"/>
              <a:t>Las radiaciones para uso en radiodiagnóstico deben tener una </a:t>
            </a:r>
            <a:r>
              <a:rPr lang="es-ES" sz="2000" dirty="0" err="1"/>
              <a:t>caracte</a:t>
            </a:r>
            <a:r>
              <a:rPr lang="es-ES" sz="2000" dirty="0"/>
              <a:t>- </a:t>
            </a:r>
            <a:r>
              <a:rPr lang="es-ES" sz="2000" dirty="0" err="1"/>
              <a:t>rística</a:t>
            </a:r>
            <a:r>
              <a:rPr lang="es-ES" sz="2000" dirty="0"/>
              <a:t> esencial: </a:t>
            </a:r>
            <a:r>
              <a:rPr lang="es-ES" sz="2000" b="1" dirty="0">
                <a:solidFill>
                  <a:srgbClr val="9999FF"/>
                </a:solidFill>
              </a:rPr>
              <a:t>ser capaces de atravesar el cuerpo humano para ser detectadas a la salida y permitir la obtención de una imagen</a:t>
            </a:r>
            <a:r>
              <a:rPr lang="es-ES" sz="2000" dirty="0"/>
              <a:t>.</a:t>
            </a:r>
          </a:p>
        </p:txBody>
      </p:sp>
      <p:sp>
        <p:nvSpPr>
          <p:cNvPr id="12" name="CuadroTexto 11">
            <a:extLst>
              <a:ext uri="{FF2B5EF4-FFF2-40B4-BE49-F238E27FC236}">
                <a16:creationId xmlns:a16="http://schemas.microsoft.com/office/drawing/2014/main" id="{8AC4F83A-134B-C621-272D-630328705F09}"/>
              </a:ext>
            </a:extLst>
          </p:cNvPr>
          <p:cNvSpPr txBox="1"/>
          <p:nvPr/>
        </p:nvSpPr>
        <p:spPr>
          <a:xfrm>
            <a:off x="364320" y="2793122"/>
            <a:ext cx="7776864" cy="707886"/>
          </a:xfrm>
          <a:prstGeom prst="rect">
            <a:avLst/>
          </a:prstGeom>
          <a:noFill/>
          <a:ln>
            <a:solidFill>
              <a:srgbClr val="FF0000"/>
            </a:solidFill>
          </a:ln>
        </p:spPr>
        <p:txBody>
          <a:bodyPr wrap="square">
            <a:spAutoFit/>
          </a:bodyPr>
          <a:lstStyle/>
          <a:p>
            <a:pPr algn="just"/>
            <a:r>
              <a:rPr lang="es-ES" sz="2000" dirty="0"/>
              <a:t>Las únicas REM que son capaces son los </a:t>
            </a:r>
            <a:r>
              <a:rPr lang="es-ES" sz="2000" b="1" dirty="0"/>
              <a:t>rayos X y gamma</a:t>
            </a:r>
            <a:r>
              <a:rPr lang="es-ES" sz="2000" dirty="0"/>
              <a:t>, cuyo principal inconveniente es ser </a:t>
            </a:r>
            <a:r>
              <a:rPr lang="es-ES" sz="2000" b="1" dirty="0">
                <a:highlight>
                  <a:srgbClr val="FFFF00"/>
                </a:highlight>
              </a:rPr>
              <a:t>radiaciones ionizantes</a:t>
            </a:r>
          </a:p>
        </p:txBody>
      </p:sp>
      <p:sp>
        <p:nvSpPr>
          <p:cNvPr id="13" name="Flecha abajo 12">
            <a:extLst>
              <a:ext uri="{FF2B5EF4-FFF2-40B4-BE49-F238E27FC236}">
                <a16:creationId xmlns:a16="http://schemas.microsoft.com/office/drawing/2014/main" id="{42CB3000-474D-2326-E477-3379CF7CD67B}"/>
              </a:ext>
            </a:extLst>
          </p:cNvPr>
          <p:cNvSpPr/>
          <p:nvPr/>
        </p:nvSpPr>
        <p:spPr>
          <a:xfrm>
            <a:off x="4252752" y="1996391"/>
            <a:ext cx="319248" cy="6888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2D0BB12B-E922-2587-6491-62AA1680590F}"/>
              </a:ext>
            </a:extLst>
          </p:cNvPr>
          <p:cNvSpPr txBox="1"/>
          <p:nvPr/>
        </p:nvSpPr>
        <p:spPr>
          <a:xfrm>
            <a:off x="5508104" y="2143532"/>
            <a:ext cx="1443024" cy="369332"/>
          </a:xfrm>
          <a:prstGeom prst="rect">
            <a:avLst/>
          </a:prstGeom>
          <a:noFill/>
        </p:spPr>
        <p:txBody>
          <a:bodyPr wrap="none" rtlCol="0">
            <a:spAutoFit/>
          </a:bodyPr>
          <a:lstStyle/>
          <a:p>
            <a:r>
              <a:rPr lang="es-ES" b="1" dirty="0">
                <a:solidFill>
                  <a:srgbClr val="FF0000"/>
                </a:solidFill>
              </a:rPr>
              <a:t>PROBLEMA</a:t>
            </a:r>
          </a:p>
        </p:txBody>
      </p:sp>
      <p:sp>
        <p:nvSpPr>
          <p:cNvPr id="16" name="CuadroTexto 15">
            <a:extLst>
              <a:ext uri="{FF2B5EF4-FFF2-40B4-BE49-F238E27FC236}">
                <a16:creationId xmlns:a16="http://schemas.microsoft.com/office/drawing/2014/main" id="{A8CC660C-78AF-736B-09F1-0317BE647E64}"/>
              </a:ext>
            </a:extLst>
          </p:cNvPr>
          <p:cNvSpPr txBox="1"/>
          <p:nvPr/>
        </p:nvSpPr>
        <p:spPr>
          <a:xfrm>
            <a:off x="364320" y="3885732"/>
            <a:ext cx="7776864" cy="707886"/>
          </a:xfrm>
          <a:prstGeom prst="rect">
            <a:avLst/>
          </a:prstGeom>
          <a:noFill/>
        </p:spPr>
        <p:txBody>
          <a:bodyPr wrap="square">
            <a:spAutoFit/>
          </a:bodyPr>
          <a:lstStyle/>
          <a:p>
            <a:r>
              <a:rPr lang="es-ES" sz="2000" dirty="0"/>
              <a:t>Las Imágenes obtenidas se componen de </a:t>
            </a:r>
            <a:r>
              <a:rPr lang="es-ES" sz="2000" b="1" dirty="0"/>
              <a:t>distintos niveles de grises</a:t>
            </a:r>
            <a:r>
              <a:rPr lang="es-ES" sz="2000" dirty="0"/>
              <a:t>, que se corresponden con las atenuaciones de los rayos X al atravesar el cuerpo.</a:t>
            </a:r>
          </a:p>
        </p:txBody>
      </p:sp>
      <p:sp>
        <p:nvSpPr>
          <p:cNvPr id="18" name="CuadroTexto 17">
            <a:extLst>
              <a:ext uri="{FF2B5EF4-FFF2-40B4-BE49-F238E27FC236}">
                <a16:creationId xmlns:a16="http://schemas.microsoft.com/office/drawing/2014/main" id="{F9158B3A-1944-0DB8-AAD6-D8B41C833312}"/>
              </a:ext>
            </a:extLst>
          </p:cNvPr>
          <p:cNvSpPr txBox="1"/>
          <p:nvPr/>
        </p:nvSpPr>
        <p:spPr>
          <a:xfrm>
            <a:off x="364320" y="4897950"/>
            <a:ext cx="6972970" cy="400110"/>
          </a:xfrm>
          <a:prstGeom prst="rect">
            <a:avLst/>
          </a:prstGeom>
          <a:noFill/>
        </p:spPr>
        <p:txBody>
          <a:bodyPr wrap="square">
            <a:spAutoFit/>
          </a:bodyPr>
          <a:lstStyle/>
          <a:p>
            <a:r>
              <a:rPr lang="es-ES" sz="2000" dirty="0"/>
              <a:t>Las imágenes obtenidas mediante rayos X pueden ser de dos tipos: </a:t>
            </a:r>
          </a:p>
        </p:txBody>
      </p:sp>
      <p:sp>
        <p:nvSpPr>
          <p:cNvPr id="19" name="CuadroTexto 18">
            <a:extLst>
              <a:ext uri="{FF2B5EF4-FFF2-40B4-BE49-F238E27FC236}">
                <a16:creationId xmlns:a16="http://schemas.microsoft.com/office/drawing/2014/main" id="{A876A398-EF4F-13C9-066C-9B68FFD72DBE}"/>
              </a:ext>
            </a:extLst>
          </p:cNvPr>
          <p:cNvSpPr txBox="1"/>
          <p:nvPr/>
        </p:nvSpPr>
        <p:spPr>
          <a:xfrm>
            <a:off x="2130127" y="5495647"/>
            <a:ext cx="4578946" cy="923330"/>
          </a:xfrm>
          <a:prstGeom prst="rect">
            <a:avLst/>
          </a:prstGeom>
          <a:noFill/>
        </p:spPr>
        <p:txBody>
          <a:bodyPr wrap="none" rtlCol="0">
            <a:spAutoFit/>
          </a:bodyPr>
          <a:lstStyle/>
          <a:p>
            <a:pPr marL="285750" indent="-285750">
              <a:buFont typeface="Arial" panose="020B0604020202020204" pitchFamily="34" charset="0"/>
              <a:buChar char="•"/>
            </a:pPr>
            <a:r>
              <a:rPr lang="es-ES" b="1" dirty="0">
                <a:solidFill>
                  <a:srgbClr val="00B050"/>
                </a:solidFill>
              </a:rPr>
              <a:t>RADIOLOGÍA CONVENCIONAL</a:t>
            </a:r>
          </a:p>
          <a:p>
            <a:endParaRPr lang="es-ES" dirty="0"/>
          </a:p>
          <a:p>
            <a:pPr marL="285750" indent="-285750">
              <a:buFont typeface="Arial" panose="020B0604020202020204" pitchFamily="34" charset="0"/>
              <a:buChar char="•"/>
            </a:pPr>
            <a:r>
              <a:rPr lang="es-ES" b="1" dirty="0">
                <a:solidFill>
                  <a:srgbClr val="0070C0"/>
                </a:solidFill>
              </a:rPr>
              <a:t>TOMOGRAFÍA COMPUTERIZADA (TC)</a:t>
            </a:r>
          </a:p>
        </p:txBody>
      </p:sp>
    </p:spTree>
    <p:extLst>
      <p:ext uri="{BB962C8B-B14F-4D97-AF65-F5344CB8AC3E}">
        <p14:creationId xmlns:p14="http://schemas.microsoft.com/office/powerpoint/2010/main" val="2075725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77</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Title 1">
            <a:extLst>
              <a:ext uri="{FF2B5EF4-FFF2-40B4-BE49-F238E27FC236}">
                <a16:creationId xmlns:a16="http://schemas.microsoft.com/office/drawing/2014/main" id="{4CA870B0-16D9-0FE0-55EA-73942738575A}"/>
              </a:ext>
            </a:extLst>
          </p:cNvPr>
          <p:cNvSpPr txBox="1">
            <a:spLocks/>
          </p:cNvSpPr>
          <p:nvPr/>
        </p:nvSpPr>
        <p:spPr>
          <a:xfrm>
            <a:off x="174936" y="97553"/>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Radiología</a:t>
            </a:r>
            <a:r>
              <a:rPr lang="en-US" sz="3600" dirty="0"/>
              <a:t> </a:t>
            </a:r>
            <a:r>
              <a:rPr lang="en-US" sz="3600" dirty="0" err="1"/>
              <a:t>convencional</a:t>
            </a:r>
            <a:endParaRPr lang="en-US" sz="3600" b="1" dirty="0">
              <a:solidFill>
                <a:srgbClr val="FFC000"/>
              </a:solidFill>
            </a:endParaRPr>
          </a:p>
        </p:txBody>
      </p:sp>
      <p:sp>
        <p:nvSpPr>
          <p:cNvPr id="8" name="CuadroTexto 7">
            <a:extLst>
              <a:ext uri="{FF2B5EF4-FFF2-40B4-BE49-F238E27FC236}">
                <a16:creationId xmlns:a16="http://schemas.microsoft.com/office/drawing/2014/main" id="{EEC00ECF-0C40-EEF7-BB41-20F6D399498D}"/>
              </a:ext>
            </a:extLst>
          </p:cNvPr>
          <p:cNvSpPr txBox="1"/>
          <p:nvPr/>
        </p:nvSpPr>
        <p:spPr>
          <a:xfrm>
            <a:off x="256308" y="1108353"/>
            <a:ext cx="7992888" cy="3785652"/>
          </a:xfrm>
          <a:prstGeom prst="rect">
            <a:avLst/>
          </a:prstGeom>
          <a:noFill/>
        </p:spPr>
        <p:txBody>
          <a:bodyPr wrap="square">
            <a:spAutoFit/>
          </a:bodyPr>
          <a:lstStyle/>
          <a:p>
            <a:pPr marL="285750" indent="-285750" algn="just">
              <a:buFont typeface="Arial" panose="020B0604020202020204" pitchFamily="34" charset="0"/>
              <a:buChar char="•"/>
            </a:pPr>
            <a:r>
              <a:rPr lang="es-ES" sz="2000" dirty="0"/>
              <a:t>Las imágenes obtenidas son </a:t>
            </a:r>
            <a:r>
              <a:rPr lang="es-ES" sz="2000" b="1" dirty="0">
                <a:solidFill>
                  <a:srgbClr val="9999FF"/>
                </a:solidFill>
              </a:rPr>
              <a:t>imágenes planas</a:t>
            </a:r>
            <a:r>
              <a:rPr lang="es-ES" sz="2000" dirty="0"/>
              <a:t>, perdiendo la información sobre la profundidad y correspondientes a un </a:t>
            </a:r>
            <a:r>
              <a:rPr lang="es-ES" sz="2000" b="1" dirty="0">
                <a:solidFill>
                  <a:srgbClr val="9999FF"/>
                </a:solidFill>
              </a:rPr>
              <a:t>único haz </a:t>
            </a:r>
            <a:r>
              <a:rPr lang="es-ES" sz="2000" dirty="0"/>
              <a:t>que </a:t>
            </a:r>
            <a:r>
              <a:rPr lang="es-ES" sz="2000" b="1" dirty="0">
                <a:solidFill>
                  <a:srgbClr val="9999FF"/>
                </a:solidFill>
              </a:rPr>
              <a:t>atraviesa al paciente</a:t>
            </a:r>
            <a:r>
              <a:rPr lang="es-ES" sz="2000" dirty="0"/>
              <a:t> e incide en un detector (placa radiográfica, </a:t>
            </a:r>
            <a:r>
              <a:rPr lang="es-ES" sz="2000" dirty="0" err="1"/>
              <a:t>intensificacdor</a:t>
            </a:r>
            <a:r>
              <a:rPr lang="es-ES" sz="2000" dirty="0"/>
              <a:t> o </a:t>
            </a:r>
            <a:r>
              <a:rPr lang="es-ES" sz="2000" dirty="0" err="1"/>
              <a:t>escopia</a:t>
            </a:r>
            <a:r>
              <a:rPr lang="es-ES" sz="2000" dirty="0"/>
              <a:t>).</a:t>
            </a:r>
          </a:p>
          <a:p>
            <a:pPr marL="285750" indent="-285750" algn="just">
              <a:buFont typeface="Arial" panose="020B0604020202020204" pitchFamily="34" charset="0"/>
              <a:buChar char="•"/>
            </a:pPr>
            <a:endParaRPr lang="es-ES" sz="2000" dirty="0"/>
          </a:p>
          <a:p>
            <a:pPr marL="285750" indent="-285750" algn="just">
              <a:buFont typeface="Arial" panose="020B0604020202020204" pitchFamily="34" charset="0"/>
              <a:buChar char="•"/>
            </a:pPr>
            <a:r>
              <a:rPr lang="es-ES" sz="2000" dirty="0"/>
              <a:t>Si queremos conocer la profundidad a estudiar se deben utilizar imágenes obtenidas desde </a:t>
            </a:r>
            <a:r>
              <a:rPr lang="es-ES" sz="2000" b="1" dirty="0">
                <a:solidFill>
                  <a:srgbClr val="9999FF"/>
                </a:solidFill>
              </a:rPr>
              <a:t>orientaciones diferentes</a:t>
            </a:r>
            <a:r>
              <a:rPr lang="es-ES" sz="2000" dirty="0">
                <a:solidFill>
                  <a:srgbClr val="9999FF"/>
                </a:solidFill>
              </a:rPr>
              <a:t> </a:t>
            </a:r>
            <a:r>
              <a:rPr lang="es-ES" sz="2000" dirty="0"/>
              <a:t>para completar las tres coordenadas del espacio, ya sea con aparatos que puedan cambiar su orientación o moviendo al paciente (ej.: mamógrafos). </a:t>
            </a:r>
          </a:p>
          <a:p>
            <a:pPr marL="285750" indent="-285750" algn="just">
              <a:buFont typeface="Arial" panose="020B0604020202020204" pitchFamily="34" charset="0"/>
              <a:buChar char="•"/>
            </a:pPr>
            <a:endParaRPr lang="es-ES" sz="2000" dirty="0"/>
          </a:p>
          <a:p>
            <a:pPr marL="285750" indent="-285750" algn="just">
              <a:buFont typeface="Arial" panose="020B0604020202020204" pitchFamily="34" charset="0"/>
              <a:buChar char="•"/>
            </a:pPr>
            <a:r>
              <a:rPr lang="es-ES" sz="2000" dirty="0"/>
              <a:t>La limitación de los rayos X para contrastar unos tejidos blandos de otros puede ser superada utilizando </a:t>
            </a:r>
            <a:r>
              <a:rPr lang="es-ES" sz="2000" b="1" dirty="0">
                <a:solidFill>
                  <a:srgbClr val="9999FF"/>
                </a:solidFill>
              </a:rPr>
              <a:t>medios de contraste</a:t>
            </a:r>
          </a:p>
        </p:txBody>
      </p:sp>
      <p:sp>
        <p:nvSpPr>
          <p:cNvPr id="9" name="Flecha abajo 8">
            <a:extLst>
              <a:ext uri="{FF2B5EF4-FFF2-40B4-BE49-F238E27FC236}">
                <a16:creationId xmlns:a16="http://schemas.microsoft.com/office/drawing/2014/main" id="{C8E412F5-7D3B-B73E-E49A-C05B81E28D47}"/>
              </a:ext>
            </a:extLst>
          </p:cNvPr>
          <p:cNvSpPr/>
          <p:nvPr/>
        </p:nvSpPr>
        <p:spPr>
          <a:xfrm>
            <a:off x="4419600" y="4900411"/>
            <a:ext cx="319248" cy="6888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3A157AFB-57FA-7570-4645-8D438DC3CB1D}"/>
              </a:ext>
            </a:extLst>
          </p:cNvPr>
          <p:cNvSpPr txBox="1"/>
          <p:nvPr/>
        </p:nvSpPr>
        <p:spPr>
          <a:xfrm>
            <a:off x="2582441" y="5649093"/>
            <a:ext cx="3979117" cy="1015663"/>
          </a:xfrm>
          <a:prstGeom prst="rect">
            <a:avLst/>
          </a:prstGeom>
          <a:solidFill>
            <a:schemeClr val="accent2"/>
          </a:solidFill>
        </p:spPr>
        <p:txBody>
          <a:bodyPr wrap="square">
            <a:spAutoFit/>
          </a:bodyPr>
          <a:lstStyle/>
          <a:p>
            <a:pPr algn="just"/>
            <a:r>
              <a:rPr lang="es-ES" sz="2000" dirty="0"/>
              <a:t>Sustancias de números atómicos altos que absorben los rayos X más que el tejido circundante</a:t>
            </a:r>
          </a:p>
        </p:txBody>
      </p:sp>
    </p:spTree>
    <p:extLst>
      <p:ext uri="{BB962C8B-B14F-4D97-AF65-F5344CB8AC3E}">
        <p14:creationId xmlns:p14="http://schemas.microsoft.com/office/powerpoint/2010/main" val="3906146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78</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Title 1">
            <a:extLst>
              <a:ext uri="{FF2B5EF4-FFF2-40B4-BE49-F238E27FC236}">
                <a16:creationId xmlns:a16="http://schemas.microsoft.com/office/drawing/2014/main" id="{4CA870B0-16D9-0FE0-55EA-73942738575A}"/>
              </a:ext>
            </a:extLst>
          </p:cNvPr>
          <p:cNvSpPr txBox="1">
            <a:spLocks/>
          </p:cNvSpPr>
          <p:nvPr/>
        </p:nvSpPr>
        <p:spPr>
          <a:xfrm>
            <a:off x="174936" y="97553"/>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7" name="Title 1">
            <a:extLst>
              <a:ext uri="{FF2B5EF4-FFF2-40B4-BE49-F238E27FC236}">
                <a16:creationId xmlns:a16="http://schemas.microsoft.com/office/drawing/2014/main" id="{A0A992DE-D249-824A-BD90-49D6475D4794}"/>
              </a:ext>
            </a:extLst>
          </p:cNvPr>
          <p:cNvSpPr txBox="1">
            <a:spLocks/>
          </p:cNvSpPr>
          <p:nvPr/>
        </p:nvSpPr>
        <p:spPr>
          <a:xfrm>
            <a:off x="98736" y="16695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Tomografía</a:t>
            </a:r>
            <a:r>
              <a:rPr lang="en-US" sz="3600" dirty="0"/>
              <a:t> </a:t>
            </a:r>
            <a:r>
              <a:rPr lang="en-US" sz="3600" dirty="0" err="1"/>
              <a:t>computerizada</a:t>
            </a:r>
            <a:r>
              <a:rPr lang="en-US" sz="3600" dirty="0"/>
              <a:t> (TC)</a:t>
            </a:r>
            <a:endParaRPr lang="en-US" sz="3600" b="1" dirty="0">
              <a:solidFill>
                <a:srgbClr val="FFC000"/>
              </a:solidFill>
            </a:endParaRPr>
          </a:p>
        </p:txBody>
      </p:sp>
      <p:sp>
        <p:nvSpPr>
          <p:cNvPr id="11" name="CuadroTexto 10">
            <a:extLst>
              <a:ext uri="{FF2B5EF4-FFF2-40B4-BE49-F238E27FC236}">
                <a16:creationId xmlns:a16="http://schemas.microsoft.com/office/drawing/2014/main" id="{0BE2DC7A-F650-18A6-6707-FECD83967E92}"/>
              </a:ext>
            </a:extLst>
          </p:cNvPr>
          <p:cNvSpPr txBox="1"/>
          <p:nvPr/>
        </p:nvSpPr>
        <p:spPr>
          <a:xfrm>
            <a:off x="266028" y="1279850"/>
            <a:ext cx="8125847" cy="1938992"/>
          </a:xfrm>
          <a:prstGeom prst="rect">
            <a:avLst/>
          </a:prstGeom>
          <a:noFill/>
        </p:spPr>
        <p:txBody>
          <a:bodyPr wrap="square">
            <a:spAutoFit/>
          </a:bodyPr>
          <a:lstStyle/>
          <a:p>
            <a:pPr marL="342900" indent="-342900" algn="just">
              <a:buFont typeface="Arial" panose="020B0604020202020204" pitchFamily="34" charset="0"/>
              <a:buChar char="•"/>
            </a:pPr>
            <a:r>
              <a:rPr lang="es-ES" sz="2000" dirty="0"/>
              <a:t>Permite obtener </a:t>
            </a:r>
            <a:r>
              <a:rPr lang="es-ES" sz="2000" b="1" dirty="0"/>
              <a:t>reconstrucciones tridimensionales</a:t>
            </a:r>
            <a:r>
              <a:rPr lang="es-ES" sz="2000" dirty="0"/>
              <a:t> de la anatomía del paciente con lo que se puede conocer con exactitud la localización de cada punto anatómico en las </a:t>
            </a:r>
            <a:r>
              <a:rPr lang="es-ES" sz="2000" b="1" dirty="0"/>
              <a:t>tres coordenadas del espacio.</a:t>
            </a:r>
          </a:p>
          <a:p>
            <a:pPr marL="342900" indent="-342900" algn="just">
              <a:buFont typeface="Arial" panose="020B0604020202020204" pitchFamily="34" charset="0"/>
              <a:buChar char="•"/>
            </a:pPr>
            <a:r>
              <a:rPr lang="es-ES" sz="2000" dirty="0"/>
              <a:t>La obtención de las imágenes se realiza mediante </a:t>
            </a:r>
            <a:r>
              <a:rPr lang="es-ES" sz="2000" b="1" dirty="0">
                <a:solidFill>
                  <a:srgbClr val="9999FF"/>
                </a:solidFill>
              </a:rPr>
              <a:t>un tubo de rayos X que rota alrededor del eje craneocaudal del paciente</a:t>
            </a:r>
            <a:r>
              <a:rPr lang="es-ES" sz="2000" dirty="0"/>
              <a:t>, y una serie de detectores enfrentados a él. </a:t>
            </a:r>
          </a:p>
        </p:txBody>
      </p:sp>
      <p:pic>
        <p:nvPicPr>
          <p:cNvPr id="13" name="Imagen 12" descr="Imagen que contiene tabla, pequeño, animal, cerca&#10;&#10;Descripción generada automáticamente">
            <a:extLst>
              <a:ext uri="{FF2B5EF4-FFF2-40B4-BE49-F238E27FC236}">
                <a16:creationId xmlns:a16="http://schemas.microsoft.com/office/drawing/2014/main" id="{FCCE2BB1-0836-3D23-69C9-416D94BC8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325" y="3209331"/>
            <a:ext cx="4208523" cy="3347272"/>
          </a:xfrm>
          <a:prstGeom prst="rect">
            <a:avLst/>
          </a:prstGeom>
        </p:spPr>
      </p:pic>
      <p:sp>
        <p:nvSpPr>
          <p:cNvPr id="16" name="CuadroTexto 15">
            <a:extLst>
              <a:ext uri="{FF2B5EF4-FFF2-40B4-BE49-F238E27FC236}">
                <a16:creationId xmlns:a16="http://schemas.microsoft.com/office/drawing/2014/main" id="{C3752E63-AFC7-B3CA-A45F-31EAC55AB4AF}"/>
              </a:ext>
            </a:extLst>
          </p:cNvPr>
          <p:cNvSpPr txBox="1"/>
          <p:nvPr/>
        </p:nvSpPr>
        <p:spPr>
          <a:xfrm>
            <a:off x="266028" y="3578238"/>
            <a:ext cx="3121488" cy="2585323"/>
          </a:xfrm>
          <a:prstGeom prst="rect">
            <a:avLst/>
          </a:prstGeom>
          <a:noFill/>
        </p:spPr>
        <p:txBody>
          <a:bodyPr wrap="square">
            <a:spAutoFit/>
          </a:bodyPr>
          <a:lstStyle/>
          <a:p>
            <a:pPr algn="just"/>
            <a:r>
              <a:rPr lang="es-ES" dirty="0"/>
              <a:t>Coordenadas en imágenes de TC. Abajo a la derecha aparece la distancia longitudinal hasta el corte considerado de referencia. Las marcas en piel (visibles como puntos blancos con artefacto) sirven para fijar también las coordenadas anteroposterior y lateral.</a:t>
            </a:r>
          </a:p>
        </p:txBody>
      </p:sp>
    </p:spTree>
    <p:extLst>
      <p:ext uri="{BB962C8B-B14F-4D97-AF65-F5344CB8AC3E}">
        <p14:creationId xmlns:p14="http://schemas.microsoft.com/office/powerpoint/2010/main" val="7271381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79</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Title 1">
            <a:extLst>
              <a:ext uri="{FF2B5EF4-FFF2-40B4-BE49-F238E27FC236}">
                <a16:creationId xmlns:a16="http://schemas.microsoft.com/office/drawing/2014/main" id="{4CA870B0-16D9-0FE0-55EA-73942738575A}"/>
              </a:ext>
            </a:extLst>
          </p:cNvPr>
          <p:cNvSpPr txBox="1">
            <a:spLocks/>
          </p:cNvSpPr>
          <p:nvPr/>
        </p:nvSpPr>
        <p:spPr>
          <a:xfrm>
            <a:off x="174936" y="97553"/>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7" name="Title 1">
            <a:extLst>
              <a:ext uri="{FF2B5EF4-FFF2-40B4-BE49-F238E27FC236}">
                <a16:creationId xmlns:a16="http://schemas.microsoft.com/office/drawing/2014/main" id="{A0A992DE-D249-824A-BD90-49D6475D4794}"/>
              </a:ext>
            </a:extLst>
          </p:cNvPr>
          <p:cNvSpPr txBox="1">
            <a:spLocks/>
          </p:cNvSpPr>
          <p:nvPr/>
        </p:nvSpPr>
        <p:spPr>
          <a:xfrm>
            <a:off x="98736" y="-99392"/>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Tomografía</a:t>
            </a:r>
            <a:r>
              <a:rPr lang="en-US" sz="3600" dirty="0"/>
              <a:t> </a:t>
            </a:r>
            <a:r>
              <a:rPr lang="en-US" sz="3600" dirty="0" err="1"/>
              <a:t>computerizada</a:t>
            </a:r>
            <a:r>
              <a:rPr lang="en-US" sz="3600" dirty="0"/>
              <a:t> (TC)</a:t>
            </a:r>
            <a:endParaRPr lang="en-US" sz="3600" b="1" dirty="0">
              <a:solidFill>
                <a:srgbClr val="FFC000"/>
              </a:solidFill>
            </a:endParaRPr>
          </a:p>
        </p:txBody>
      </p:sp>
      <p:sp>
        <p:nvSpPr>
          <p:cNvPr id="9" name="CuadroTexto 8">
            <a:extLst>
              <a:ext uri="{FF2B5EF4-FFF2-40B4-BE49-F238E27FC236}">
                <a16:creationId xmlns:a16="http://schemas.microsoft.com/office/drawing/2014/main" id="{3592B34D-973B-2B67-7C40-9381DB9AE986}"/>
              </a:ext>
            </a:extLst>
          </p:cNvPr>
          <p:cNvSpPr txBox="1"/>
          <p:nvPr/>
        </p:nvSpPr>
        <p:spPr>
          <a:xfrm>
            <a:off x="395536" y="908720"/>
            <a:ext cx="7992888" cy="5632311"/>
          </a:xfrm>
          <a:prstGeom prst="rect">
            <a:avLst/>
          </a:prstGeom>
          <a:noFill/>
        </p:spPr>
        <p:txBody>
          <a:bodyPr wrap="square">
            <a:spAutoFit/>
          </a:bodyPr>
          <a:lstStyle/>
          <a:p>
            <a:pPr marL="285750" indent="-285750" algn="just">
              <a:buFont typeface="Arial" panose="020B0604020202020204" pitchFamily="34" charset="0"/>
              <a:buChar char="•"/>
            </a:pPr>
            <a:r>
              <a:rPr lang="es-ES" sz="2000" dirty="0"/>
              <a:t>Los detectores del equipo de TC proporcionan </a:t>
            </a:r>
            <a:r>
              <a:rPr lang="es-ES" sz="2000" b="1" dirty="0"/>
              <a:t>valores digitales</a:t>
            </a:r>
            <a:r>
              <a:rPr lang="es-ES" sz="2000" dirty="0"/>
              <a:t> de la transmisión de los rayos X en las distintas orientaciones del tubo. </a:t>
            </a:r>
          </a:p>
          <a:p>
            <a:pPr marL="285750" indent="-285750" algn="just">
              <a:buFont typeface="Arial" panose="020B0604020202020204" pitchFamily="34" charset="0"/>
              <a:buChar char="•"/>
            </a:pPr>
            <a:endParaRPr lang="es-ES" sz="2000" dirty="0"/>
          </a:p>
          <a:p>
            <a:pPr marL="285750" indent="-285750" algn="just">
              <a:buFont typeface="Arial" panose="020B0604020202020204" pitchFamily="34" charset="0"/>
              <a:buChar char="•"/>
            </a:pPr>
            <a:r>
              <a:rPr lang="es-ES" sz="2000" dirty="0"/>
              <a:t>Estos valores son enviados a un ordenador que mediante complejos algoritmos de cálculo </a:t>
            </a:r>
            <a:r>
              <a:rPr lang="es-ES" sz="2000" b="1" dirty="0"/>
              <a:t>construye las imágenes </a:t>
            </a:r>
            <a:r>
              <a:rPr lang="es-ES" sz="2000" dirty="0"/>
              <a:t>en forma de cortes coronales bidimensionales. </a:t>
            </a:r>
          </a:p>
          <a:p>
            <a:pPr marL="285750" indent="-285750" algn="just">
              <a:buFont typeface="Arial" panose="020B0604020202020204" pitchFamily="34" charset="0"/>
              <a:buChar char="•"/>
            </a:pPr>
            <a:endParaRPr lang="es-ES" sz="2000" dirty="0"/>
          </a:p>
          <a:p>
            <a:pPr marL="285750" indent="-285750" algn="just">
              <a:buFont typeface="Arial" panose="020B0604020202020204" pitchFamily="34" charset="0"/>
              <a:buChar char="•"/>
            </a:pPr>
            <a:r>
              <a:rPr lang="es-ES" sz="2000" dirty="0"/>
              <a:t>A cada punto del paciente el ordenador le otorga un valor de densidad en escala </a:t>
            </a:r>
            <a:r>
              <a:rPr lang="es-ES" sz="2000" b="1" dirty="0" err="1">
                <a:solidFill>
                  <a:srgbClr val="9999FF"/>
                </a:solidFill>
              </a:rPr>
              <a:t>Hounsfield</a:t>
            </a:r>
            <a:r>
              <a:rPr lang="es-ES" sz="2000" dirty="0"/>
              <a:t>. </a:t>
            </a:r>
          </a:p>
          <a:p>
            <a:pPr algn="just"/>
            <a:endParaRPr lang="es-ES" sz="2000" dirty="0"/>
          </a:p>
          <a:p>
            <a:pPr marL="285750" indent="-285750" algn="just">
              <a:buFont typeface="Arial" panose="020B0604020202020204" pitchFamily="34" charset="0"/>
              <a:buChar char="•"/>
            </a:pPr>
            <a:r>
              <a:rPr lang="es-ES" sz="2000" b="1" dirty="0"/>
              <a:t>A partir de la conversión de los números </a:t>
            </a:r>
            <a:r>
              <a:rPr lang="es-ES" sz="2000" b="1" dirty="0" err="1"/>
              <a:t>Hounsfield</a:t>
            </a:r>
            <a:r>
              <a:rPr lang="es-ES" sz="2000" b="1" dirty="0"/>
              <a:t> en escala de grises se obtiene la imagen de TC</a:t>
            </a:r>
            <a:r>
              <a:rPr lang="es-ES" sz="2000" dirty="0"/>
              <a:t>. </a:t>
            </a:r>
          </a:p>
          <a:p>
            <a:pPr marL="285750" indent="-285750" algn="just">
              <a:buFont typeface="Arial" panose="020B0604020202020204" pitchFamily="34" charset="0"/>
              <a:buChar char="•"/>
            </a:pPr>
            <a:endParaRPr lang="es-ES" sz="2000" dirty="0"/>
          </a:p>
          <a:p>
            <a:pPr marL="285750" indent="-285750" algn="just">
              <a:buFont typeface="Arial" panose="020B0604020202020204" pitchFamily="34" charset="0"/>
              <a:buChar char="•"/>
            </a:pPr>
            <a:r>
              <a:rPr lang="es-ES" sz="2000" dirty="0"/>
              <a:t>La reconstrucción tridimensional se realiza a posteriori combinando estos cortes uno tras otro.</a:t>
            </a:r>
          </a:p>
          <a:p>
            <a:pPr marL="285750" indent="-285750" algn="just">
              <a:buFont typeface="Arial" panose="020B0604020202020204" pitchFamily="34" charset="0"/>
              <a:buChar char="•"/>
            </a:pPr>
            <a:endParaRPr lang="es-ES" sz="2000" dirty="0"/>
          </a:p>
          <a:p>
            <a:pPr marL="285750" indent="-285750" algn="just">
              <a:buFont typeface="Arial" panose="020B0604020202020204" pitchFamily="34" charset="0"/>
              <a:buChar char="•"/>
            </a:pPr>
            <a:r>
              <a:rPr lang="es-ES" sz="2000" dirty="0"/>
              <a:t>La dosis de radiación suministrada al paciente es muy superior a la radiología convencional</a:t>
            </a:r>
          </a:p>
        </p:txBody>
      </p:sp>
    </p:spTree>
    <p:extLst>
      <p:ext uri="{BB962C8B-B14F-4D97-AF65-F5344CB8AC3E}">
        <p14:creationId xmlns:p14="http://schemas.microsoft.com/office/powerpoint/2010/main" val="14469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4DCB02-2BC9-FC47-A065-28137D2B0F04}"/>
              </a:ext>
            </a:extLst>
          </p:cNvPr>
          <p:cNvSpPr>
            <a:spLocks noGrp="1"/>
          </p:cNvSpPr>
          <p:nvPr>
            <p:ph type="title"/>
          </p:nvPr>
        </p:nvSpPr>
        <p:spPr>
          <a:xfrm>
            <a:off x="457200" y="274638"/>
            <a:ext cx="7620000" cy="1143000"/>
          </a:xfrm>
        </p:spPr>
        <p:txBody>
          <a:bodyPr anchor="ctr">
            <a:normAutofit/>
          </a:bodyPr>
          <a:lstStyle/>
          <a:p>
            <a:pPr algn="ctr"/>
            <a:r>
              <a:rPr lang="en-US" dirty="0" err="1"/>
              <a:t>Desintegración</a:t>
            </a:r>
            <a:endParaRPr lang="es-ES" dirty="0"/>
          </a:p>
        </p:txBody>
      </p:sp>
      <p:sp>
        <p:nvSpPr>
          <p:cNvPr id="3" name="Marcador de contenido 2">
            <a:extLst>
              <a:ext uri="{FF2B5EF4-FFF2-40B4-BE49-F238E27FC236}">
                <a16:creationId xmlns:a16="http://schemas.microsoft.com/office/drawing/2014/main" id="{8B46D380-37B5-EB7F-CB18-CFFC541A0AD8}"/>
              </a:ext>
            </a:extLst>
          </p:cNvPr>
          <p:cNvSpPr>
            <a:spLocks noGrp="1"/>
          </p:cNvSpPr>
          <p:nvPr>
            <p:ph sz="half" idx="2"/>
          </p:nvPr>
        </p:nvSpPr>
        <p:spPr>
          <a:xfrm>
            <a:off x="4267200" y="1628800"/>
            <a:ext cx="3810000" cy="2304256"/>
          </a:xfrm>
        </p:spPr>
        <p:txBody>
          <a:bodyPr>
            <a:normAutofit/>
          </a:bodyPr>
          <a:lstStyle/>
          <a:p>
            <a:pPr marL="114300" indent="0">
              <a:buNone/>
            </a:pPr>
            <a:r>
              <a:rPr lang="es-ES" sz="2000" b="1" dirty="0">
                <a:solidFill>
                  <a:srgbClr val="FF40FF"/>
                </a:solidFill>
              </a:rPr>
              <a:t>DESINTEGRACIÓN BETA -  </a:t>
            </a:r>
            <a:r>
              <a:rPr lang="es-ES" sz="2000" dirty="0">
                <a:solidFill>
                  <a:srgbClr val="FF40FF"/>
                </a:solidFill>
              </a:rPr>
              <a:t>:</a:t>
            </a:r>
            <a:endParaRPr lang="es-ES" sz="2000" dirty="0"/>
          </a:p>
          <a:p>
            <a:pPr lvl="1"/>
            <a:r>
              <a:rPr lang="es-ES" sz="1800" dirty="0"/>
              <a:t>Electrones de la corteza</a:t>
            </a:r>
            <a:endParaRPr lang="es-ES" sz="2000" dirty="0"/>
          </a:p>
          <a:p>
            <a:pPr lvl="1"/>
            <a:r>
              <a:rPr lang="es-ES" sz="1800" dirty="0"/>
              <a:t>Más penetrante que la alfa pero menos ionizante</a:t>
            </a:r>
          </a:p>
          <a:p>
            <a:pPr lvl="1"/>
            <a:r>
              <a:rPr lang="es-ES" sz="1800" dirty="0"/>
              <a:t>Elementos distribuidos por toda la tabla periódica</a:t>
            </a:r>
            <a:endParaRPr lang="es-ES" dirty="0"/>
          </a:p>
          <a:p>
            <a:endParaRPr lang="es-ES" dirty="0"/>
          </a:p>
        </p:txBody>
      </p:sp>
      <p:sp>
        <p:nvSpPr>
          <p:cNvPr id="4" name="Marcador de pie de página 3">
            <a:extLst>
              <a:ext uri="{FF2B5EF4-FFF2-40B4-BE49-F238E27FC236}">
                <a16:creationId xmlns:a16="http://schemas.microsoft.com/office/drawing/2014/main" id="{7FE26A43-ACF5-79FE-7862-5DBF6081028F}"/>
              </a:ext>
            </a:extLst>
          </p:cNvPr>
          <p:cNvSpPr>
            <a:spLocks noGrp="1"/>
          </p:cNvSpPr>
          <p:nvPr>
            <p:ph type="ftr" sz="quarter" idx="11"/>
          </p:nvPr>
        </p:nvSpPr>
        <p:spPr>
          <a:xfrm rot="16200000">
            <a:off x="7057330" y="3519180"/>
            <a:ext cx="3426441" cy="365760"/>
          </a:xfrm>
        </p:spPr>
        <p:txBody>
          <a:bodyPr anchor="ctr">
            <a:normAutofit/>
          </a:bodyPr>
          <a:lstStyle/>
          <a:p>
            <a:pPr>
              <a:spcAft>
                <a:spcPts val="600"/>
              </a:spcAft>
            </a:pPr>
            <a:r>
              <a:rPr lang="es-ES"/>
              <a:t>Escuela Universitaria de Enfermería Clínica Mompía</a:t>
            </a:r>
          </a:p>
        </p:txBody>
      </p:sp>
      <p:sp>
        <p:nvSpPr>
          <p:cNvPr id="5" name="Marcador de número de diapositiva 4">
            <a:extLst>
              <a:ext uri="{FF2B5EF4-FFF2-40B4-BE49-F238E27FC236}">
                <a16:creationId xmlns:a16="http://schemas.microsoft.com/office/drawing/2014/main" id="{DA921A96-1539-FB1A-945F-F77380A2FFF0}"/>
              </a:ext>
            </a:extLst>
          </p:cNvPr>
          <p:cNvSpPr>
            <a:spLocks noGrp="1"/>
          </p:cNvSpPr>
          <p:nvPr>
            <p:ph type="sldNum" sz="quarter" idx="12"/>
          </p:nvPr>
        </p:nvSpPr>
        <p:spPr>
          <a:xfrm>
            <a:off x="8531788" y="5648960"/>
            <a:ext cx="548640" cy="396240"/>
          </a:xfrm>
        </p:spPr>
        <p:txBody>
          <a:bodyPr anchor="ctr">
            <a:normAutofit/>
          </a:bodyPr>
          <a:lstStyle/>
          <a:p>
            <a:pPr>
              <a:spcAft>
                <a:spcPts val="600"/>
              </a:spcAft>
            </a:pPr>
            <a:fld id="{5DF3DBC8-15DC-49EF-AFFC-BBF543251B4F}" type="slidenum">
              <a:rPr lang="es-ES" smtClean="0"/>
              <a:pPr>
                <a:spcAft>
                  <a:spcPts val="600"/>
                </a:spcAft>
              </a:pPr>
              <a:t>8</a:t>
            </a:fld>
            <a:endParaRPr lang="es-ES"/>
          </a:p>
        </p:txBody>
      </p:sp>
      <p:pic>
        <p:nvPicPr>
          <p:cNvPr id="4098" name="Picture 2" descr="Qué es la Desintegración Beta - Radioactividad Beta - Definición">
            <a:extLst>
              <a:ext uri="{FF2B5EF4-FFF2-40B4-BE49-F238E27FC236}">
                <a16:creationId xmlns:a16="http://schemas.microsoft.com/office/drawing/2014/main" id="{E780FDD7-C2CA-99A3-E7FF-1D1946575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69" y="2014405"/>
            <a:ext cx="3965477" cy="1533045"/>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id="{0ECBD3E7-BE11-3D13-E51D-200A840517F4}"/>
              </a:ext>
            </a:extLst>
          </p:cNvPr>
          <p:cNvSpPr txBox="1">
            <a:spLocks/>
          </p:cNvSpPr>
          <p:nvPr/>
        </p:nvSpPr>
        <p:spPr>
          <a:xfrm>
            <a:off x="4267200" y="4263153"/>
            <a:ext cx="3810000" cy="2304256"/>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pPr marL="114300" indent="0">
              <a:buNone/>
            </a:pPr>
            <a:r>
              <a:rPr lang="es-ES" sz="2000" b="1" dirty="0">
                <a:solidFill>
                  <a:srgbClr val="FF40FF"/>
                </a:solidFill>
              </a:rPr>
              <a:t>DESINTEGRACIÓN BETA +  </a:t>
            </a:r>
            <a:r>
              <a:rPr lang="es-ES" sz="2000" dirty="0">
                <a:solidFill>
                  <a:srgbClr val="FF40FF"/>
                </a:solidFill>
              </a:rPr>
              <a:t>:</a:t>
            </a:r>
            <a:endParaRPr lang="es-ES" sz="2000" dirty="0"/>
          </a:p>
          <a:p>
            <a:pPr lvl="1"/>
            <a:r>
              <a:rPr lang="es-ES" sz="1800" dirty="0"/>
              <a:t>Positrones</a:t>
            </a:r>
            <a:endParaRPr lang="es-ES" sz="2000" dirty="0"/>
          </a:p>
          <a:p>
            <a:pPr lvl="1"/>
            <a:r>
              <a:rPr lang="es-ES" sz="1800" dirty="0"/>
              <a:t>Más penetrante que la alfa pero menos ionizante</a:t>
            </a:r>
          </a:p>
          <a:p>
            <a:pPr lvl="1"/>
            <a:r>
              <a:rPr lang="es-ES" sz="1800" dirty="0"/>
              <a:t>Elementos distribuidos por toda la tabla periódica</a:t>
            </a:r>
            <a:endParaRPr lang="es-ES" dirty="0"/>
          </a:p>
          <a:p>
            <a:endParaRPr lang="es-ES" dirty="0"/>
          </a:p>
        </p:txBody>
      </p:sp>
      <p:pic>
        <p:nvPicPr>
          <p:cNvPr id="4102" name="Picture 6" descr="El núcleo atómico - Elementalidad y física de parTICulas">
            <a:extLst>
              <a:ext uri="{FF2B5EF4-FFF2-40B4-BE49-F238E27FC236}">
                <a16:creationId xmlns:a16="http://schemas.microsoft.com/office/drawing/2014/main" id="{59848534-EF3F-0AE1-1F95-73F9AB5E2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45" y="5177893"/>
            <a:ext cx="3809999" cy="50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6829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80</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Title 1">
            <a:extLst>
              <a:ext uri="{FF2B5EF4-FFF2-40B4-BE49-F238E27FC236}">
                <a16:creationId xmlns:a16="http://schemas.microsoft.com/office/drawing/2014/main" id="{4CA870B0-16D9-0FE0-55EA-73942738575A}"/>
              </a:ext>
            </a:extLst>
          </p:cNvPr>
          <p:cNvSpPr txBox="1">
            <a:spLocks/>
          </p:cNvSpPr>
          <p:nvPr/>
        </p:nvSpPr>
        <p:spPr>
          <a:xfrm>
            <a:off x="174936" y="97553"/>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7" name="Title 1">
            <a:extLst>
              <a:ext uri="{FF2B5EF4-FFF2-40B4-BE49-F238E27FC236}">
                <a16:creationId xmlns:a16="http://schemas.microsoft.com/office/drawing/2014/main" id="{A0A992DE-D249-824A-BD90-49D6475D4794}"/>
              </a:ext>
            </a:extLst>
          </p:cNvPr>
          <p:cNvSpPr txBox="1">
            <a:spLocks/>
          </p:cNvSpPr>
          <p:nvPr/>
        </p:nvSpPr>
        <p:spPr>
          <a:xfrm>
            <a:off x="98736" y="-99392"/>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Isótopos</a:t>
            </a:r>
            <a:r>
              <a:rPr lang="en-US" sz="3600" dirty="0"/>
              <a:t> </a:t>
            </a:r>
            <a:r>
              <a:rPr lang="en-US" sz="3600" dirty="0" err="1"/>
              <a:t>radiactivos</a:t>
            </a:r>
            <a:r>
              <a:rPr lang="en-US" sz="3600" dirty="0"/>
              <a:t> </a:t>
            </a:r>
            <a:r>
              <a:rPr lang="en-US" sz="3600" dirty="0" err="1"/>
              <a:t>en</a:t>
            </a:r>
            <a:r>
              <a:rPr lang="en-US" sz="3600" dirty="0"/>
              <a:t> </a:t>
            </a:r>
            <a:r>
              <a:rPr lang="en-US" sz="3600" dirty="0" err="1"/>
              <a:t>diagnóstico</a:t>
            </a:r>
            <a:r>
              <a:rPr lang="en-US" sz="3600" dirty="0"/>
              <a:t> </a:t>
            </a:r>
            <a:endParaRPr lang="en-US" sz="3600" b="1" dirty="0">
              <a:solidFill>
                <a:srgbClr val="FFC000"/>
              </a:solidFill>
            </a:endParaRPr>
          </a:p>
        </p:txBody>
      </p:sp>
      <p:sp>
        <p:nvSpPr>
          <p:cNvPr id="10" name="CuadroTexto 9">
            <a:extLst>
              <a:ext uri="{FF2B5EF4-FFF2-40B4-BE49-F238E27FC236}">
                <a16:creationId xmlns:a16="http://schemas.microsoft.com/office/drawing/2014/main" id="{E79F2E6D-9F8A-222C-2FFF-0E32BBB08F25}"/>
              </a:ext>
            </a:extLst>
          </p:cNvPr>
          <p:cNvSpPr txBox="1"/>
          <p:nvPr/>
        </p:nvSpPr>
        <p:spPr>
          <a:xfrm>
            <a:off x="269480" y="1254155"/>
            <a:ext cx="8213488" cy="5632311"/>
          </a:xfrm>
          <a:prstGeom prst="rect">
            <a:avLst/>
          </a:prstGeom>
          <a:noFill/>
        </p:spPr>
        <p:txBody>
          <a:bodyPr wrap="square">
            <a:spAutoFit/>
          </a:bodyPr>
          <a:lstStyle/>
          <a:p>
            <a:pPr marL="285750" indent="-285750">
              <a:buFont typeface="Arial" panose="020B0604020202020204" pitchFamily="34" charset="0"/>
              <a:buChar char="•"/>
            </a:pPr>
            <a:r>
              <a:rPr lang="es-ES" sz="2000" dirty="0"/>
              <a:t>Se usan en MN para obtener </a:t>
            </a:r>
            <a:r>
              <a:rPr lang="es-ES" sz="2000" b="1" dirty="0">
                <a:solidFill>
                  <a:srgbClr val="9999FF"/>
                </a:solidFill>
              </a:rPr>
              <a:t>imágenes de diagnóstico</a:t>
            </a:r>
            <a:r>
              <a:rPr lang="es-ES" sz="2000" dirty="0"/>
              <a:t> a partir de la absorción selectiva de los diferentes isótopos por los distintos órganos o por los tejidos patológicos.</a:t>
            </a:r>
          </a:p>
          <a:p>
            <a:pPr marL="285750" indent="-285750">
              <a:buFont typeface="Arial" panose="020B0604020202020204" pitchFamily="34" charset="0"/>
              <a:buChar char="•"/>
            </a:pPr>
            <a:endParaRPr lang="es-ES" sz="2000" dirty="0"/>
          </a:p>
          <a:p>
            <a:pPr marL="285750" indent="-285750">
              <a:buFont typeface="Arial" panose="020B0604020202020204" pitchFamily="34" charset="0"/>
              <a:buChar char="•"/>
            </a:pPr>
            <a:r>
              <a:rPr lang="es-ES" sz="2000" dirty="0"/>
              <a:t>El paciente </a:t>
            </a:r>
            <a:r>
              <a:rPr lang="es-ES" sz="2000" b="1" dirty="0"/>
              <a:t>incorpora el isótopo</a:t>
            </a:r>
            <a:r>
              <a:rPr lang="es-ES" sz="2000" dirty="0"/>
              <a:t>, que es distribuido por su cuerpo por vía sanguínea, siendo absorbido principalmente en las zonas a diagnosticar.</a:t>
            </a:r>
          </a:p>
          <a:p>
            <a:pPr marL="285750" indent="-285750">
              <a:buFont typeface="Arial" panose="020B0604020202020204" pitchFamily="34" charset="0"/>
              <a:buChar char="•"/>
            </a:pPr>
            <a:endParaRPr lang="es-ES" sz="2000" dirty="0"/>
          </a:p>
          <a:p>
            <a:pPr marL="285750" indent="-285750">
              <a:buFont typeface="Arial" panose="020B0604020202020204" pitchFamily="34" charset="0"/>
              <a:buChar char="•"/>
            </a:pPr>
            <a:r>
              <a:rPr lang="es-ES" sz="2000" dirty="0"/>
              <a:t>Una vez el isótopo ha sido absorbido, se introduce al paciente en el equipo captador de imágenes, llamado </a:t>
            </a:r>
            <a:r>
              <a:rPr lang="es-ES" sz="2000" b="1" dirty="0" err="1">
                <a:solidFill>
                  <a:srgbClr val="9999FF"/>
                </a:solidFill>
              </a:rPr>
              <a:t>gammacámara</a:t>
            </a:r>
            <a:r>
              <a:rPr lang="es-ES" sz="2000" b="1" dirty="0"/>
              <a:t>.</a:t>
            </a:r>
          </a:p>
          <a:p>
            <a:pPr marL="285750" indent="-285750">
              <a:buFont typeface="Arial" panose="020B0604020202020204" pitchFamily="34" charset="0"/>
              <a:buChar char="•"/>
            </a:pPr>
            <a:endParaRPr lang="es-ES" sz="2000" b="1" dirty="0"/>
          </a:p>
          <a:p>
            <a:pPr marL="285750" indent="-285750">
              <a:buFont typeface="Arial" panose="020B0604020202020204" pitchFamily="34" charset="0"/>
              <a:buChar char="•"/>
            </a:pPr>
            <a:r>
              <a:rPr lang="es-ES" sz="2000" dirty="0"/>
              <a:t>La pruebas radiológicas realizadas por este procedimiento se llaman </a:t>
            </a:r>
            <a:r>
              <a:rPr lang="es-ES" sz="2000" b="1" dirty="0">
                <a:solidFill>
                  <a:srgbClr val="9999FF"/>
                </a:solidFill>
              </a:rPr>
              <a:t>gammagrafías</a:t>
            </a:r>
            <a:r>
              <a:rPr lang="es-ES" sz="2000" dirty="0"/>
              <a:t>, y no solo se utilizan en el caso de patologías tumorales sino también en un gran número de exploraciones de enfermedades benignas, como hipertiroidismos, procesos inflamatorios, etc.</a:t>
            </a:r>
          </a:p>
          <a:p>
            <a:pPr marL="285750" indent="-285750">
              <a:buFont typeface="Arial" panose="020B0604020202020204" pitchFamily="34" charset="0"/>
              <a:buChar char="•"/>
            </a:pPr>
            <a:endParaRPr lang="es-ES" sz="2000" dirty="0"/>
          </a:p>
          <a:p>
            <a:pPr marL="285750" indent="-285750">
              <a:buFont typeface="Arial" panose="020B0604020202020204" pitchFamily="34" charset="0"/>
              <a:buChar char="•"/>
            </a:pPr>
            <a:r>
              <a:rPr lang="es-ES" sz="2000" dirty="0"/>
              <a:t>Después de los exámenes, los pacientes eliminan el radioisótopo por dos vías principales: la </a:t>
            </a:r>
            <a:r>
              <a:rPr lang="es-ES" sz="2000" b="1" dirty="0">
                <a:solidFill>
                  <a:srgbClr val="92D050"/>
                </a:solidFill>
              </a:rPr>
              <a:t>desintegración radiactiva </a:t>
            </a:r>
            <a:r>
              <a:rPr lang="es-ES" sz="2000" dirty="0"/>
              <a:t>y la eliminación por los </a:t>
            </a:r>
            <a:r>
              <a:rPr lang="es-ES" sz="2000" b="1" dirty="0">
                <a:solidFill>
                  <a:srgbClr val="FF40FF"/>
                </a:solidFill>
              </a:rPr>
              <a:t>fluidos corporales</a:t>
            </a:r>
            <a:r>
              <a:rPr lang="es-ES" sz="2000" dirty="0"/>
              <a:t>.</a:t>
            </a:r>
          </a:p>
        </p:txBody>
      </p:sp>
      <p:sp>
        <p:nvSpPr>
          <p:cNvPr id="11" name="CuadroTexto 10">
            <a:extLst>
              <a:ext uri="{FF2B5EF4-FFF2-40B4-BE49-F238E27FC236}">
                <a16:creationId xmlns:a16="http://schemas.microsoft.com/office/drawing/2014/main" id="{AEB7C688-E8BA-5BD1-FA05-2E0A5207C3AD}"/>
              </a:ext>
            </a:extLst>
          </p:cNvPr>
          <p:cNvSpPr txBox="1"/>
          <p:nvPr/>
        </p:nvSpPr>
        <p:spPr>
          <a:xfrm>
            <a:off x="3275856" y="836712"/>
            <a:ext cx="1931939" cy="369332"/>
          </a:xfrm>
          <a:prstGeom prst="rect">
            <a:avLst/>
          </a:prstGeom>
          <a:noFill/>
        </p:spPr>
        <p:txBody>
          <a:bodyPr wrap="none" rtlCol="0">
            <a:spAutoFit/>
          </a:bodyPr>
          <a:lstStyle/>
          <a:p>
            <a:r>
              <a:rPr lang="es-ES" b="1" dirty="0">
                <a:highlight>
                  <a:srgbClr val="00A499"/>
                </a:highlight>
              </a:rPr>
              <a:t>GAMMAGRAFÍA</a:t>
            </a:r>
          </a:p>
        </p:txBody>
      </p:sp>
    </p:spTree>
    <p:extLst>
      <p:ext uri="{BB962C8B-B14F-4D97-AF65-F5344CB8AC3E}">
        <p14:creationId xmlns:p14="http://schemas.microsoft.com/office/powerpoint/2010/main" val="2961045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81</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Title 1">
            <a:extLst>
              <a:ext uri="{FF2B5EF4-FFF2-40B4-BE49-F238E27FC236}">
                <a16:creationId xmlns:a16="http://schemas.microsoft.com/office/drawing/2014/main" id="{4CA870B0-16D9-0FE0-55EA-73942738575A}"/>
              </a:ext>
            </a:extLst>
          </p:cNvPr>
          <p:cNvSpPr txBox="1">
            <a:spLocks/>
          </p:cNvSpPr>
          <p:nvPr/>
        </p:nvSpPr>
        <p:spPr>
          <a:xfrm>
            <a:off x="174936" y="97553"/>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7" name="Title 1">
            <a:extLst>
              <a:ext uri="{FF2B5EF4-FFF2-40B4-BE49-F238E27FC236}">
                <a16:creationId xmlns:a16="http://schemas.microsoft.com/office/drawing/2014/main" id="{A0A992DE-D249-824A-BD90-49D6475D4794}"/>
              </a:ext>
            </a:extLst>
          </p:cNvPr>
          <p:cNvSpPr txBox="1">
            <a:spLocks/>
          </p:cNvSpPr>
          <p:nvPr/>
        </p:nvSpPr>
        <p:spPr>
          <a:xfrm>
            <a:off x="98736" y="-99392"/>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Isótopos</a:t>
            </a:r>
            <a:r>
              <a:rPr lang="en-US" sz="3600" dirty="0"/>
              <a:t> </a:t>
            </a:r>
            <a:r>
              <a:rPr lang="en-US" sz="3600" dirty="0" err="1"/>
              <a:t>radiactivos</a:t>
            </a:r>
            <a:r>
              <a:rPr lang="en-US" sz="3600" dirty="0"/>
              <a:t> </a:t>
            </a:r>
            <a:r>
              <a:rPr lang="en-US" sz="3600" dirty="0" err="1"/>
              <a:t>en</a:t>
            </a:r>
            <a:r>
              <a:rPr lang="en-US" sz="3600" dirty="0"/>
              <a:t> </a:t>
            </a:r>
            <a:r>
              <a:rPr lang="en-US" sz="3600" dirty="0" err="1"/>
              <a:t>diagnóstico</a:t>
            </a:r>
            <a:r>
              <a:rPr lang="en-US" sz="3600" dirty="0"/>
              <a:t> </a:t>
            </a:r>
            <a:endParaRPr lang="en-US" sz="3600" b="1" dirty="0">
              <a:solidFill>
                <a:srgbClr val="FFC000"/>
              </a:solidFill>
            </a:endParaRPr>
          </a:p>
        </p:txBody>
      </p:sp>
      <p:pic>
        <p:nvPicPr>
          <p:cNvPr id="8194" name="Picture 2" descr="Incorporamos dos gammacámaras pioneras en el Estado |">
            <a:extLst>
              <a:ext uri="{FF2B5EF4-FFF2-40B4-BE49-F238E27FC236}">
                <a16:creationId xmlns:a16="http://schemas.microsoft.com/office/drawing/2014/main" id="{0F088118-8C4A-B980-448B-6DBD55A6B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904" y="1412776"/>
            <a:ext cx="4229031" cy="2819354"/>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AAC5A7D7-2B6F-24B7-CE94-04A863AE7E24}"/>
              </a:ext>
            </a:extLst>
          </p:cNvPr>
          <p:cNvSpPr txBox="1"/>
          <p:nvPr/>
        </p:nvSpPr>
        <p:spPr>
          <a:xfrm>
            <a:off x="3275856" y="836712"/>
            <a:ext cx="1931939" cy="369332"/>
          </a:xfrm>
          <a:prstGeom prst="rect">
            <a:avLst/>
          </a:prstGeom>
          <a:noFill/>
        </p:spPr>
        <p:txBody>
          <a:bodyPr wrap="none" rtlCol="0">
            <a:spAutoFit/>
          </a:bodyPr>
          <a:lstStyle/>
          <a:p>
            <a:r>
              <a:rPr lang="es-ES" b="1" dirty="0">
                <a:highlight>
                  <a:srgbClr val="00A499"/>
                </a:highlight>
              </a:rPr>
              <a:t>GAMMAGRAFÍA</a:t>
            </a:r>
          </a:p>
        </p:txBody>
      </p:sp>
      <p:pic>
        <p:nvPicPr>
          <p:cNvPr id="8196" name="Picture 4" descr="GAMMAGRAFÍA ÓSEA ¿PARA QUÉ SIRVE ESTA PRUEBA?">
            <a:extLst>
              <a:ext uri="{FF2B5EF4-FFF2-40B4-BE49-F238E27FC236}">
                <a16:creationId xmlns:a16="http://schemas.microsoft.com/office/drawing/2014/main" id="{95119B42-D791-88D6-7886-DBF9DEE69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2039" y="4327386"/>
            <a:ext cx="4580361" cy="2326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0585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82</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Title 1">
            <a:extLst>
              <a:ext uri="{FF2B5EF4-FFF2-40B4-BE49-F238E27FC236}">
                <a16:creationId xmlns:a16="http://schemas.microsoft.com/office/drawing/2014/main" id="{4CA870B0-16D9-0FE0-55EA-73942738575A}"/>
              </a:ext>
            </a:extLst>
          </p:cNvPr>
          <p:cNvSpPr txBox="1">
            <a:spLocks/>
          </p:cNvSpPr>
          <p:nvPr/>
        </p:nvSpPr>
        <p:spPr>
          <a:xfrm>
            <a:off x="174936" y="97553"/>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7" name="Title 1">
            <a:extLst>
              <a:ext uri="{FF2B5EF4-FFF2-40B4-BE49-F238E27FC236}">
                <a16:creationId xmlns:a16="http://schemas.microsoft.com/office/drawing/2014/main" id="{A0A992DE-D249-824A-BD90-49D6475D4794}"/>
              </a:ext>
            </a:extLst>
          </p:cNvPr>
          <p:cNvSpPr txBox="1">
            <a:spLocks/>
          </p:cNvSpPr>
          <p:nvPr/>
        </p:nvSpPr>
        <p:spPr>
          <a:xfrm>
            <a:off x="98736" y="-99392"/>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Isótopos</a:t>
            </a:r>
            <a:r>
              <a:rPr lang="en-US" sz="3600" dirty="0"/>
              <a:t> </a:t>
            </a:r>
            <a:r>
              <a:rPr lang="en-US" sz="3600" dirty="0" err="1"/>
              <a:t>radiactivos</a:t>
            </a:r>
            <a:r>
              <a:rPr lang="en-US" sz="3600" dirty="0"/>
              <a:t> </a:t>
            </a:r>
            <a:r>
              <a:rPr lang="en-US" sz="3600" dirty="0" err="1"/>
              <a:t>en</a:t>
            </a:r>
            <a:r>
              <a:rPr lang="en-US" sz="3600" dirty="0"/>
              <a:t> </a:t>
            </a:r>
            <a:r>
              <a:rPr lang="en-US" sz="3600" dirty="0" err="1"/>
              <a:t>diagnóstico</a:t>
            </a:r>
            <a:r>
              <a:rPr lang="en-US" sz="3600" dirty="0"/>
              <a:t> </a:t>
            </a:r>
            <a:endParaRPr lang="en-US" sz="3600" b="1" dirty="0">
              <a:solidFill>
                <a:srgbClr val="FFC000"/>
              </a:solidFill>
            </a:endParaRPr>
          </a:p>
        </p:txBody>
      </p:sp>
      <p:sp>
        <p:nvSpPr>
          <p:cNvPr id="9" name="CuadroTexto 8">
            <a:extLst>
              <a:ext uri="{FF2B5EF4-FFF2-40B4-BE49-F238E27FC236}">
                <a16:creationId xmlns:a16="http://schemas.microsoft.com/office/drawing/2014/main" id="{CF7846DF-3CE3-03B0-853E-E52E9A446BDE}"/>
              </a:ext>
            </a:extLst>
          </p:cNvPr>
          <p:cNvSpPr txBox="1"/>
          <p:nvPr/>
        </p:nvSpPr>
        <p:spPr>
          <a:xfrm>
            <a:off x="296504" y="1240553"/>
            <a:ext cx="8064896" cy="5016758"/>
          </a:xfrm>
          <a:prstGeom prst="rect">
            <a:avLst/>
          </a:prstGeom>
          <a:noFill/>
        </p:spPr>
        <p:txBody>
          <a:bodyPr wrap="square">
            <a:spAutoFit/>
          </a:bodyPr>
          <a:lstStyle/>
          <a:p>
            <a:pPr marL="285750" indent="-285750" algn="just">
              <a:buFont typeface="Arial" panose="020B0604020202020204" pitchFamily="34" charset="0"/>
              <a:buChar char="•"/>
            </a:pPr>
            <a:r>
              <a:rPr lang="es-ES" sz="2000" dirty="0"/>
              <a:t>En ella el radioisótopo es un </a:t>
            </a:r>
            <a:r>
              <a:rPr lang="es-ES" sz="2000" b="1" dirty="0">
                <a:solidFill>
                  <a:srgbClr val="FF40FF"/>
                </a:solidFill>
              </a:rPr>
              <a:t>emisor que emite positrones</a:t>
            </a:r>
            <a:r>
              <a:rPr lang="es-ES" sz="2000" dirty="0"/>
              <a:t>. </a:t>
            </a:r>
          </a:p>
          <a:p>
            <a:pPr marL="285750" indent="-285750" algn="just">
              <a:buFont typeface="Arial" panose="020B0604020202020204" pitchFamily="34" charset="0"/>
              <a:buChar char="•"/>
            </a:pPr>
            <a:endParaRPr lang="es-ES" sz="2000" dirty="0"/>
          </a:p>
          <a:p>
            <a:pPr marL="285750" indent="-285750" algn="just">
              <a:buFont typeface="Arial" panose="020B0604020202020204" pitchFamily="34" charset="0"/>
              <a:buChar char="•"/>
            </a:pPr>
            <a:r>
              <a:rPr lang="es-ES" sz="2000" dirty="0"/>
              <a:t>Cada positrón emitido se aniquila localmente con un electrón, formando </a:t>
            </a:r>
            <a:r>
              <a:rPr lang="es-ES" sz="2000" b="1" dirty="0"/>
              <a:t>un par de fotones y de 0,511 </a:t>
            </a:r>
            <a:r>
              <a:rPr lang="es-ES" sz="2000" b="1" dirty="0" err="1"/>
              <a:t>MeV</a:t>
            </a:r>
            <a:r>
              <a:rPr lang="es-ES" sz="2000" dirty="0"/>
              <a:t>, que son detectados por el equipo. </a:t>
            </a:r>
          </a:p>
          <a:p>
            <a:pPr marL="285750" indent="-285750" algn="just">
              <a:buFont typeface="Arial" panose="020B0604020202020204" pitchFamily="34" charset="0"/>
              <a:buChar char="•"/>
            </a:pPr>
            <a:endParaRPr lang="es-ES" sz="2000" dirty="0"/>
          </a:p>
          <a:p>
            <a:pPr marL="285750" indent="-285750" algn="just">
              <a:buFont typeface="Arial" panose="020B0604020202020204" pitchFamily="34" charset="0"/>
              <a:buChar char="•"/>
            </a:pPr>
            <a:r>
              <a:rPr lang="es-ES" sz="2000" dirty="0"/>
              <a:t>Puesto que estos isótopos pueden asociarse a una </a:t>
            </a:r>
            <a:r>
              <a:rPr lang="es-ES" sz="2000" b="1" dirty="0"/>
              <a:t>molécula de glucosa</a:t>
            </a:r>
            <a:r>
              <a:rPr lang="es-ES" sz="2000" dirty="0"/>
              <a:t>, las imágenes obtenidas proporcionan una visión de los órganos con mayor actividad celular y consumo de glucosa. </a:t>
            </a:r>
          </a:p>
          <a:p>
            <a:pPr marL="285750" indent="-285750" algn="just">
              <a:buFont typeface="Arial" panose="020B0604020202020204" pitchFamily="34" charset="0"/>
              <a:buChar char="•"/>
            </a:pPr>
            <a:endParaRPr lang="es-ES" sz="2000" dirty="0"/>
          </a:p>
          <a:p>
            <a:pPr marL="285750" indent="-285750" algn="just">
              <a:buFont typeface="Arial" panose="020B0604020202020204" pitchFamily="34" charset="0"/>
              <a:buChar char="•"/>
            </a:pPr>
            <a:r>
              <a:rPr lang="es-ES" sz="2000" dirty="0"/>
              <a:t>Por este motivo, la PET da </a:t>
            </a:r>
            <a:r>
              <a:rPr lang="es-ES" sz="2000" b="1" dirty="0">
                <a:solidFill>
                  <a:srgbClr val="FF40FF"/>
                </a:solidFill>
              </a:rPr>
              <a:t>imágenes funcionales </a:t>
            </a:r>
            <a:r>
              <a:rPr lang="es-ES" sz="2000" dirty="0"/>
              <a:t>y no anatómicas del paciente, siendo de gran utilidad en el diagnóstico para oncología.</a:t>
            </a:r>
          </a:p>
          <a:p>
            <a:pPr marL="285750" indent="-285750" algn="just">
              <a:buFont typeface="Arial" panose="020B0604020202020204" pitchFamily="34" charset="0"/>
              <a:buChar char="•"/>
            </a:pPr>
            <a:endParaRPr lang="es-ES" sz="2000" dirty="0"/>
          </a:p>
          <a:p>
            <a:pPr marL="285750" indent="-285750" algn="just">
              <a:buFont typeface="Arial" panose="020B0604020202020204" pitchFamily="34" charset="0"/>
              <a:buChar char="•"/>
            </a:pPr>
            <a:r>
              <a:rPr lang="es-ES" sz="2000" dirty="0"/>
              <a:t>Los </a:t>
            </a:r>
            <a:r>
              <a:rPr lang="es-ES" sz="2000" b="1" dirty="0"/>
              <a:t>PET-TC</a:t>
            </a:r>
            <a:r>
              <a:rPr lang="es-ES" sz="2000" dirty="0"/>
              <a:t>, </a:t>
            </a:r>
            <a:r>
              <a:rPr lang="es-ES" sz="2000" b="1" dirty="0">
                <a:solidFill>
                  <a:srgbClr val="FF40FF"/>
                </a:solidFill>
              </a:rPr>
              <a:t>asocian una PET a un TC</a:t>
            </a:r>
            <a:r>
              <a:rPr lang="es-ES" sz="2000" dirty="0"/>
              <a:t>, de manera que obtienen imágenes funcionales con la PET e imágenes anatómicas con la TC. Al utilizar las mismas coordenadas espaciales, las imágenes permiten una superposición perfecta, por lo que son de gran utilidad en radioterapia</a:t>
            </a:r>
          </a:p>
        </p:txBody>
      </p:sp>
      <p:sp>
        <p:nvSpPr>
          <p:cNvPr id="11" name="CuadroTexto 10">
            <a:extLst>
              <a:ext uri="{FF2B5EF4-FFF2-40B4-BE49-F238E27FC236}">
                <a16:creationId xmlns:a16="http://schemas.microsoft.com/office/drawing/2014/main" id="{A0F0D052-D740-365B-472C-234837951729}"/>
              </a:ext>
            </a:extLst>
          </p:cNvPr>
          <p:cNvSpPr txBox="1"/>
          <p:nvPr/>
        </p:nvSpPr>
        <p:spPr>
          <a:xfrm>
            <a:off x="1439026" y="826676"/>
            <a:ext cx="5779852" cy="369332"/>
          </a:xfrm>
          <a:prstGeom prst="rect">
            <a:avLst/>
          </a:prstGeom>
          <a:noFill/>
        </p:spPr>
        <p:txBody>
          <a:bodyPr wrap="none" rtlCol="0">
            <a:spAutoFit/>
          </a:bodyPr>
          <a:lstStyle/>
          <a:p>
            <a:r>
              <a:rPr lang="es-ES" b="1" dirty="0">
                <a:highlight>
                  <a:srgbClr val="00A499"/>
                </a:highlight>
              </a:rPr>
              <a:t>TOMOGRAFÍA POR EMISIÓN DE POSITRONES (PET)</a:t>
            </a:r>
          </a:p>
        </p:txBody>
      </p:sp>
    </p:spTree>
    <p:extLst>
      <p:ext uri="{BB962C8B-B14F-4D97-AF65-F5344CB8AC3E}">
        <p14:creationId xmlns:p14="http://schemas.microsoft.com/office/powerpoint/2010/main" val="35181890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033E8-FBAA-C163-532F-592EFA5EDF36}"/>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D1F510BD-E0AE-3EC5-A2FA-2664F4BADDFA}"/>
              </a:ext>
            </a:extLst>
          </p:cNvPr>
          <p:cNvSpPr>
            <a:spLocks noGrp="1"/>
          </p:cNvSpPr>
          <p:nvPr>
            <p:ph type="sldNum" sz="quarter" idx="12"/>
          </p:nvPr>
        </p:nvSpPr>
        <p:spPr/>
        <p:txBody>
          <a:bodyPr/>
          <a:lstStyle/>
          <a:p>
            <a:fld id="{5DF3DBC8-15DC-49EF-AFFC-BBF543251B4F}" type="slidenum">
              <a:rPr lang="es-ES" smtClean="0"/>
              <a:t>83</a:t>
            </a:fld>
            <a:endParaRPr lang="es-ES"/>
          </a:p>
        </p:txBody>
      </p:sp>
      <p:sp>
        <p:nvSpPr>
          <p:cNvPr id="6" name="Title 1">
            <a:extLst>
              <a:ext uri="{FF2B5EF4-FFF2-40B4-BE49-F238E27FC236}">
                <a16:creationId xmlns:a16="http://schemas.microsoft.com/office/drawing/2014/main" id="{3B3A952D-B478-EB29-5BAC-C2FE185B69EB}"/>
              </a:ext>
            </a:extLst>
          </p:cNvPr>
          <p:cNvSpPr txBox="1">
            <a:spLocks/>
          </p:cNvSpPr>
          <p:nvPr/>
        </p:nvSpPr>
        <p:spPr>
          <a:xfrm>
            <a:off x="22536" y="-54847"/>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3" name="AutoShape 4">
            <a:extLst>
              <a:ext uri="{FF2B5EF4-FFF2-40B4-BE49-F238E27FC236}">
                <a16:creationId xmlns:a16="http://schemas.microsoft.com/office/drawing/2014/main" id="{635FCF93-05F0-AAB5-778A-D029AC0E31A4}"/>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 name="Title 1">
            <a:extLst>
              <a:ext uri="{FF2B5EF4-FFF2-40B4-BE49-F238E27FC236}">
                <a16:creationId xmlns:a16="http://schemas.microsoft.com/office/drawing/2014/main" id="{4CA870B0-16D9-0FE0-55EA-73942738575A}"/>
              </a:ext>
            </a:extLst>
          </p:cNvPr>
          <p:cNvSpPr txBox="1">
            <a:spLocks/>
          </p:cNvSpPr>
          <p:nvPr/>
        </p:nvSpPr>
        <p:spPr>
          <a:xfrm>
            <a:off x="174936" y="97553"/>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endParaRPr lang="en-US" sz="3600" b="1" dirty="0">
              <a:solidFill>
                <a:srgbClr val="FFC000"/>
              </a:solidFill>
            </a:endParaRPr>
          </a:p>
        </p:txBody>
      </p:sp>
      <p:sp>
        <p:nvSpPr>
          <p:cNvPr id="7" name="Title 1">
            <a:extLst>
              <a:ext uri="{FF2B5EF4-FFF2-40B4-BE49-F238E27FC236}">
                <a16:creationId xmlns:a16="http://schemas.microsoft.com/office/drawing/2014/main" id="{A0A992DE-D249-824A-BD90-49D6475D4794}"/>
              </a:ext>
            </a:extLst>
          </p:cNvPr>
          <p:cNvSpPr txBox="1">
            <a:spLocks/>
          </p:cNvSpPr>
          <p:nvPr/>
        </p:nvSpPr>
        <p:spPr>
          <a:xfrm>
            <a:off x="98736" y="-99392"/>
            <a:ext cx="8460432"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600" dirty="0" err="1"/>
              <a:t>Isótopos</a:t>
            </a:r>
            <a:r>
              <a:rPr lang="en-US" sz="3600" dirty="0"/>
              <a:t> </a:t>
            </a:r>
            <a:r>
              <a:rPr lang="en-US" sz="3600" dirty="0" err="1"/>
              <a:t>radiactivos</a:t>
            </a:r>
            <a:r>
              <a:rPr lang="en-US" sz="3600" dirty="0"/>
              <a:t> </a:t>
            </a:r>
            <a:r>
              <a:rPr lang="en-US" sz="3600" dirty="0" err="1"/>
              <a:t>en</a:t>
            </a:r>
            <a:r>
              <a:rPr lang="en-US" sz="3600" dirty="0"/>
              <a:t> </a:t>
            </a:r>
            <a:r>
              <a:rPr lang="en-US" sz="3600" dirty="0" err="1"/>
              <a:t>diagnóstico</a:t>
            </a:r>
            <a:r>
              <a:rPr lang="en-US" sz="3600" dirty="0"/>
              <a:t> </a:t>
            </a:r>
            <a:endParaRPr lang="en-US" sz="3600" b="1" dirty="0">
              <a:solidFill>
                <a:srgbClr val="FFC000"/>
              </a:solidFill>
            </a:endParaRPr>
          </a:p>
        </p:txBody>
      </p:sp>
      <p:sp>
        <p:nvSpPr>
          <p:cNvPr id="11" name="CuadroTexto 10">
            <a:extLst>
              <a:ext uri="{FF2B5EF4-FFF2-40B4-BE49-F238E27FC236}">
                <a16:creationId xmlns:a16="http://schemas.microsoft.com/office/drawing/2014/main" id="{A0F0D052-D740-365B-472C-234837951729}"/>
              </a:ext>
            </a:extLst>
          </p:cNvPr>
          <p:cNvSpPr txBox="1"/>
          <p:nvPr/>
        </p:nvSpPr>
        <p:spPr>
          <a:xfrm>
            <a:off x="1439026" y="826676"/>
            <a:ext cx="5779852" cy="369332"/>
          </a:xfrm>
          <a:prstGeom prst="rect">
            <a:avLst/>
          </a:prstGeom>
          <a:noFill/>
        </p:spPr>
        <p:txBody>
          <a:bodyPr wrap="none" rtlCol="0">
            <a:spAutoFit/>
          </a:bodyPr>
          <a:lstStyle/>
          <a:p>
            <a:r>
              <a:rPr lang="es-ES" b="1" dirty="0">
                <a:highlight>
                  <a:srgbClr val="00A499"/>
                </a:highlight>
              </a:rPr>
              <a:t>TOMOGRAFÍA POR EMISIÓN DE POSITRONES (PET)</a:t>
            </a:r>
          </a:p>
        </p:txBody>
      </p:sp>
      <p:pic>
        <p:nvPicPr>
          <p:cNvPr id="10" name="Imagen 9" descr="Imagen que contiene oscuro, hombre, luz, gato&#10;&#10;Descripción generada automáticamente">
            <a:extLst>
              <a:ext uri="{FF2B5EF4-FFF2-40B4-BE49-F238E27FC236}">
                <a16:creationId xmlns:a16="http://schemas.microsoft.com/office/drawing/2014/main" id="{E360DAA6-3196-3AD0-40A3-4649F83B1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259356"/>
            <a:ext cx="5413188" cy="4042761"/>
          </a:xfrm>
          <a:prstGeom prst="rect">
            <a:avLst/>
          </a:prstGeom>
        </p:spPr>
      </p:pic>
      <p:sp>
        <p:nvSpPr>
          <p:cNvPr id="13" name="CuadroTexto 12">
            <a:extLst>
              <a:ext uri="{FF2B5EF4-FFF2-40B4-BE49-F238E27FC236}">
                <a16:creationId xmlns:a16="http://schemas.microsoft.com/office/drawing/2014/main" id="{44AA6CB0-2BF0-CD4A-4D8E-7CEC5FA0BF01}"/>
              </a:ext>
            </a:extLst>
          </p:cNvPr>
          <p:cNvSpPr txBox="1"/>
          <p:nvPr/>
        </p:nvSpPr>
        <p:spPr>
          <a:xfrm>
            <a:off x="1966752" y="5415281"/>
            <a:ext cx="4572000" cy="923330"/>
          </a:xfrm>
          <a:prstGeom prst="rect">
            <a:avLst/>
          </a:prstGeom>
          <a:noFill/>
        </p:spPr>
        <p:txBody>
          <a:bodyPr wrap="square">
            <a:spAutoFit/>
          </a:bodyPr>
          <a:lstStyle/>
          <a:p>
            <a:pPr algn="ctr"/>
            <a:r>
              <a:rPr lang="es-ES" dirty="0"/>
              <a:t>Imágenes de PET: arriba a la izquierda imagen transversal. A la derecha imagen anterior. Abajo fusión PET-TC en el mismo paciente.</a:t>
            </a:r>
          </a:p>
        </p:txBody>
      </p:sp>
    </p:spTree>
    <p:extLst>
      <p:ext uri="{BB962C8B-B14F-4D97-AF65-F5344CB8AC3E}">
        <p14:creationId xmlns:p14="http://schemas.microsoft.com/office/powerpoint/2010/main" val="13019610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973DE-DA0F-9D51-1B08-44A622AA43F9}"/>
              </a:ext>
            </a:extLst>
          </p:cNvPr>
          <p:cNvSpPr>
            <a:spLocks noGrp="1"/>
          </p:cNvSpPr>
          <p:nvPr>
            <p:ph type="title"/>
          </p:nvPr>
        </p:nvSpPr>
        <p:spPr>
          <a:xfrm>
            <a:off x="457200" y="274638"/>
            <a:ext cx="7620000" cy="1143000"/>
          </a:xfrm>
        </p:spPr>
        <p:txBody>
          <a:bodyPr/>
          <a:lstStyle/>
          <a:p>
            <a:pPr algn="ctr"/>
            <a:r>
              <a:rPr lang="es-ES" sz="3200" dirty="0"/>
              <a:t>Aplicación de las RNI y las ondas materiales en RT e imagen para el diagnóstico</a:t>
            </a:r>
          </a:p>
        </p:txBody>
      </p:sp>
      <p:sp>
        <p:nvSpPr>
          <p:cNvPr id="3" name="Marcador de contenido 2">
            <a:extLst>
              <a:ext uri="{FF2B5EF4-FFF2-40B4-BE49-F238E27FC236}">
                <a16:creationId xmlns:a16="http://schemas.microsoft.com/office/drawing/2014/main" id="{3C1DB12A-FDB8-063C-1AE4-9F9945983C12}"/>
              </a:ext>
            </a:extLst>
          </p:cNvPr>
          <p:cNvSpPr>
            <a:spLocks noGrp="1"/>
          </p:cNvSpPr>
          <p:nvPr>
            <p:ph idx="1"/>
          </p:nvPr>
        </p:nvSpPr>
        <p:spPr>
          <a:xfrm>
            <a:off x="762000" y="2102664"/>
            <a:ext cx="7620000" cy="3744416"/>
          </a:xfrm>
        </p:spPr>
        <p:txBody>
          <a:bodyPr/>
          <a:lstStyle/>
          <a:p>
            <a:pPr algn="just"/>
            <a:r>
              <a:rPr lang="es-ES" dirty="0"/>
              <a:t>Las RNI tienen dos aplicaciones principales en radioterapia: </a:t>
            </a:r>
          </a:p>
          <a:p>
            <a:pPr lvl="1" algn="just"/>
            <a:r>
              <a:rPr lang="es-ES" dirty="0"/>
              <a:t>La asistencia al </a:t>
            </a:r>
            <a:r>
              <a:rPr lang="es-ES" b="1" dirty="0"/>
              <a:t>contorneo</a:t>
            </a:r>
            <a:r>
              <a:rPr lang="es-ES" dirty="0"/>
              <a:t> de volúmenes blanco. </a:t>
            </a:r>
          </a:p>
          <a:p>
            <a:pPr lvl="1" algn="just"/>
            <a:r>
              <a:rPr lang="es-ES" dirty="0"/>
              <a:t>La </a:t>
            </a:r>
            <a:r>
              <a:rPr lang="es-ES" b="1" dirty="0"/>
              <a:t>localización</a:t>
            </a:r>
            <a:r>
              <a:rPr lang="es-ES" dirty="0"/>
              <a:t> en tiempo real de zonas a tratar en el momento del tratamiento (IGRT).</a:t>
            </a:r>
          </a:p>
          <a:p>
            <a:pPr lvl="1" algn="just"/>
            <a:endParaRPr lang="es-ES" dirty="0"/>
          </a:p>
          <a:p>
            <a:pPr lvl="1" algn="just"/>
            <a:endParaRPr lang="es-ES" dirty="0"/>
          </a:p>
          <a:p>
            <a:pPr algn="just"/>
            <a:r>
              <a:rPr lang="es-ES" dirty="0"/>
              <a:t>Una </a:t>
            </a:r>
            <a:r>
              <a:rPr lang="es-ES" b="1" dirty="0"/>
              <a:t>aplicación indirecta </a:t>
            </a:r>
            <a:r>
              <a:rPr lang="es-ES" dirty="0"/>
              <a:t>en radioterapia de las </a:t>
            </a:r>
            <a:r>
              <a:rPr lang="es-ES" b="1" dirty="0"/>
              <a:t>ondas electro- magnéticas de frecuencias del orden de 3 GHz </a:t>
            </a:r>
            <a:r>
              <a:rPr lang="es-ES" dirty="0"/>
              <a:t>consiste en su capacidad para acelerar los electrones en un acelerador lineal. Estas microondas no son utilizadas para tratar a los pacientes.</a:t>
            </a:r>
          </a:p>
        </p:txBody>
      </p:sp>
      <p:sp>
        <p:nvSpPr>
          <p:cNvPr id="4" name="Marcador de pie de página 3">
            <a:extLst>
              <a:ext uri="{FF2B5EF4-FFF2-40B4-BE49-F238E27FC236}">
                <a16:creationId xmlns:a16="http://schemas.microsoft.com/office/drawing/2014/main" id="{FC3F9C59-B444-161D-5D72-4F07534EEABD}"/>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8CF9C048-B48A-9427-1898-D739A7246765}"/>
              </a:ext>
            </a:extLst>
          </p:cNvPr>
          <p:cNvSpPr>
            <a:spLocks noGrp="1"/>
          </p:cNvSpPr>
          <p:nvPr>
            <p:ph type="sldNum" sz="quarter" idx="12"/>
          </p:nvPr>
        </p:nvSpPr>
        <p:spPr/>
        <p:txBody>
          <a:bodyPr/>
          <a:lstStyle/>
          <a:p>
            <a:fld id="{5DF3DBC8-15DC-49EF-AFFC-BBF543251B4F}" type="slidenum">
              <a:rPr lang="es-ES" smtClean="0"/>
              <a:t>84</a:t>
            </a:fld>
            <a:endParaRPr lang="es-ES"/>
          </a:p>
        </p:txBody>
      </p:sp>
      <p:sp>
        <p:nvSpPr>
          <p:cNvPr id="6" name="CuadroTexto 5">
            <a:extLst>
              <a:ext uri="{FF2B5EF4-FFF2-40B4-BE49-F238E27FC236}">
                <a16:creationId xmlns:a16="http://schemas.microsoft.com/office/drawing/2014/main" id="{F3D12B88-03CF-938B-F2A8-87B238CC52AE}"/>
              </a:ext>
            </a:extLst>
          </p:cNvPr>
          <p:cNvSpPr txBox="1"/>
          <p:nvPr/>
        </p:nvSpPr>
        <p:spPr>
          <a:xfrm>
            <a:off x="3010574" y="1418762"/>
            <a:ext cx="2513252" cy="369332"/>
          </a:xfrm>
          <a:prstGeom prst="rect">
            <a:avLst/>
          </a:prstGeom>
          <a:noFill/>
        </p:spPr>
        <p:txBody>
          <a:bodyPr wrap="none" rtlCol="0">
            <a:spAutoFit/>
          </a:bodyPr>
          <a:lstStyle/>
          <a:p>
            <a:r>
              <a:rPr lang="es-ES" dirty="0">
                <a:highlight>
                  <a:srgbClr val="FF0000"/>
                </a:highlight>
              </a:rPr>
              <a:t>APLICACIONES EN RT</a:t>
            </a:r>
          </a:p>
        </p:txBody>
      </p:sp>
    </p:spTree>
    <p:extLst>
      <p:ext uri="{BB962C8B-B14F-4D97-AF65-F5344CB8AC3E}">
        <p14:creationId xmlns:p14="http://schemas.microsoft.com/office/powerpoint/2010/main" val="25748569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973DE-DA0F-9D51-1B08-44A622AA43F9}"/>
              </a:ext>
            </a:extLst>
          </p:cNvPr>
          <p:cNvSpPr>
            <a:spLocks noGrp="1"/>
          </p:cNvSpPr>
          <p:nvPr>
            <p:ph type="title"/>
          </p:nvPr>
        </p:nvSpPr>
        <p:spPr>
          <a:xfrm>
            <a:off x="457200" y="274638"/>
            <a:ext cx="7620000" cy="1143000"/>
          </a:xfrm>
        </p:spPr>
        <p:txBody>
          <a:bodyPr/>
          <a:lstStyle/>
          <a:p>
            <a:pPr algn="ctr"/>
            <a:r>
              <a:rPr lang="es-ES" sz="3200" dirty="0"/>
              <a:t>Aplicación de las RNI y las ondas materiales en RT e imagen para el diagnóstico</a:t>
            </a:r>
          </a:p>
        </p:txBody>
      </p:sp>
      <p:sp>
        <p:nvSpPr>
          <p:cNvPr id="4" name="Marcador de pie de página 3">
            <a:extLst>
              <a:ext uri="{FF2B5EF4-FFF2-40B4-BE49-F238E27FC236}">
                <a16:creationId xmlns:a16="http://schemas.microsoft.com/office/drawing/2014/main" id="{FC3F9C59-B444-161D-5D72-4F07534EEABD}"/>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8CF9C048-B48A-9427-1898-D739A7246765}"/>
              </a:ext>
            </a:extLst>
          </p:cNvPr>
          <p:cNvSpPr>
            <a:spLocks noGrp="1"/>
          </p:cNvSpPr>
          <p:nvPr>
            <p:ph type="sldNum" sz="quarter" idx="12"/>
          </p:nvPr>
        </p:nvSpPr>
        <p:spPr/>
        <p:txBody>
          <a:bodyPr/>
          <a:lstStyle/>
          <a:p>
            <a:fld id="{5DF3DBC8-15DC-49EF-AFFC-BBF543251B4F}" type="slidenum">
              <a:rPr lang="es-ES" smtClean="0"/>
              <a:t>85</a:t>
            </a:fld>
            <a:endParaRPr lang="es-ES"/>
          </a:p>
        </p:txBody>
      </p:sp>
      <p:sp>
        <p:nvSpPr>
          <p:cNvPr id="6" name="CuadroTexto 5">
            <a:extLst>
              <a:ext uri="{FF2B5EF4-FFF2-40B4-BE49-F238E27FC236}">
                <a16:creationId xmlns:a16="http://schemas.microsoft.com/office/drawing/2014/main" id="{F3D12B88-03CF-938B-F2A8-87B238CC52AE}"/>
              </a:ext>
            </a:extLst>
          </p:cNvPr>
          <p:cNvSpPr txBox="1"/>
          <p:nvPr/>
        </p:nvSpPr>
        <p:spPr>
          <a:xfrm>
            <a:off x="1494522" y="1423443"/>
            <a:ext cx="6154955" cy="369332"/>
          </a:xfrm>
          <a:prstGeom prst="rect">
            <a:avLst/>
          </a:prstGeom>
          <a:noFill/>
        </p:spPr>
        <p:txBody>
          <a:bodyPr wrap="none" rtlCol="0">
            <a:spAutoFit/>
          </a:bodyPr>
          <a:lstStyle/>
          <a:p>
            <a:r>
              <a:rPr lang="es-ES" dirty="0">
                <a:highlight>
                  <a:srgbClr val="9999FF"/>
                </a:highlight>
              </a:rPr>
              <a:t>ASISTENCIA AL CONTORNEO DE VOLÚMENES BLANCO</a:t>
            </a:r>
          </a:p>
        </p:txBody>
      </p:sp>
      <p:sp>
        <p:nvSpPr>
          <p:cNvPr id="10" name="CuadroTexto 9">
            <a:extLst>
              <a:ext uri="{FF2B5EF4-FFF2-40B4-BE49-F238E27FC236}">
                <a16:creationId xmlns:a16="http://schemas.microsoft.com/office/drawing/2014/main" id="{29D86932-2579-BE3D-EEB0-C5DA37F9D363}"/>
              </a:ext>
            </a:extLst>
          </p:cNvPr>
          <p:cNvSpPr txBox="1"/>
          <p:nvPr/>
        </p:nvSpPr>
        <p:spPr>
          <a:xfrm>
            <a:off x="323884" y="1772816"/>
            <a:ext cx="7886631" cy="5016758"/>
          </a:xfrm>
          <a:prstGeom prst="rect">
            <a:avLst/>
          </a:prstGeom>
          <a:noFill/>
        </p:spPr>
        <p:txBody>
          <a:bodyPr wrap="square">
            <a:spAutoFit/>
          </a:bodyPr>
          <a:lstStyle/>
          <a:p>
            <a:pPr marL="342900" indent="-342900">
              <a:buFont typeface="Arial" panose="020B0604020202020204" pitchFamily="34" charset="0"/>
              <a:buChar char="•"/>
            </a:pPr>
            <a:r>
              <a:rPr lang="es-ES" sz="2000" dirty="0"/>
              <a:t>Las imágenes diagnósticas obtenidas con RNI (RM O US) , </a:t>
            </a:r>
            <a:r>
              <a:rPr lang="es-ES" sz="2000" dirty="0" err="1"/>
              <a:t>propor</a:t>
            </a:r>
            <a:r>
              <a:rPr lang="es-ES" sz="2000" dirty="0"/>
              <a:t>- </a:t>
            </a:r>
            <a:r>
              <a:rPr lang="es-ES" sz="2000" dirty="0" err="1"/>
              <a:t>cionan</a:t>
            </a:r>
            <a:r>
              <a:rPr lang="es-ES" sz="2000" dirty="0"/>
              <a:t> </a:t>
            </a:r>
            <a:r>
              <a:rPr lang="es-ES" sz="2000" b="1" dirty="0"/>
              <a:t>información morfológica </a:t>
            </a:r>
            <a:r>
              <a:rPr lang="es-ES" sz="2000" dirty="0"/>
              <a:t>de los tejidos blandos que no están al alcance de la imagen tomográfica utilizada para la simulación virtual de los tratamientos en radioterapia.</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El aumento de la precisión de los tratamientos radioterápicos obliga al médico especialista a una mejor definición de los volúmenes.</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Las imágenes de </a:t>
            </a:r>
            <a:r>
              <a:rPr lang="es-ES" sz="2000" b="1" dirty="0"/>
              <a:t>resonancia magnética </a:t>
            </a:r>
            <a:r>
              <a:rPr lang="es-ES" sz="2000" dirty="0"/>
              <a:t>son utilizadas para la delineación de tumores en múltiples tejidos blandos. Los programas informáticos para simulación virtual permiten la </a:t>
            </a:r>
            <a:r>
              <a:rPr lang="es-ES" sz="2000" b="1" dirty="0">
                <a:solidFill>
                  <a:srgbClr val="FF40FF"/>
                </a:solidFill>
              </a:rPr>
              <a:t>FUSIÓN</a:t>
            </a:r>
            <a:r>
              <a:rPr lang="es-ES" sz="2000" dirty="0"/>
              <a:t> de las dos imágenes</a:t>
            </a:r>
          </a:p>
          <a:p>
            <a:pPr marL="342900" indent="-342900">
              <a:buFont typeface="Arial" panose="020B0604020202020204" pitchFamily="34" charset="0"/>
              <a:buChar char="•"/>
            </a:pPr>
            <a:endParaRPr lang="es-ES" sz="2000" dirty="0"/>
          </a:p>
          <a:p>
            <a:pPr marL="342900" indent="-342900">
              <a:buFont typeface="Arial" panose="020B0604020202020204" pitchFamily="34" charset="0"/>
              <a:buChar char="•"/>
            </a:pPr>
            <a:r>
              <a:rPr lang="es-ES" sz="2000" dirty="0"/>
              <a:t>En el caso de las </a:t>
            </a:r>
            <a:r>
              <a:rPr lang="es-ES" sz="2000" b="1" dirty="0"/>
              <a:t>imágenes ecográficas </a:t>
            </a:r>
            <a:r>
              <a:rPr lang="es-ES" sz="2000" b="1" dirty="0">
                <a:solidFill>
                  <a:srgbClr val="FF40FF"/>
                </a:solidFill>
              </a:rPr>
              <a:t>la fusión no es posible </a:t>
            </a:r>
            <a:r>
              <a:rPr lang="es-ES" sz="2000" dirty="0"/>
              <a:t>por carecer de referencias inequívocas. El radioterapeuta debe comparar visualmente las estructuras anatómicas del TC para localizar cualitativamente las regiones anatómicas.</a:t>
            </a:r>
          </a:p>
        </p:txBody>
      </p:sp>
    </p:spTree>
    <p:extLst>
      <p:ext uri="{BB962C8B-B14F-4D97-AF65-F5344CB8AC3E}">
        <p14:creationId xmlns:p14="http://schemas.microsoft.com/office/powerpoint/2010/main" val="2877917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973DE-DA0F-9D51-1B08-44A622AA43F9}"/>
              </a:ext>
            </a:extLst>
          </p:cNvPr>
          <p:cNvSpPr>
            <a:spLocks noGrp="1"/>
          </p:cNvSpPr>
          <p:nvPr>
            <p:ph type="title"/>
          </p:nvPr>
        </p:nvSpPr>
        <p:spPr>
          <a:xfrm>
            <a:off x="457200" y="274638"/>
            <a:ext cx="7620000" cy="1143000"/>
          </a:xfrm>
        </p:spPr>
        <p:txBody>
          <a:bodyPr/>
          <a:lstStyle/>
          <a:p>
            <a:pPr algn="ctr"/>
            <a:r>
              <a:rPr lang="es-ES" sz="3200" dirty="0"/>
              <a:t>Aplicación de las RNI y las ondas materiales en RT e imagen para el diagnóstico</a:t>
            </a:r>
          </a:p>
        </p:txBody>
      </p:sp>
      <p:sp>
        <p:nvSpPr>
          <p:cNvPr id="4" name="Marcador de pie de página 3">
            <a:extLst>
              <a:ext uri="{FF2B5EF4-FFF2-40B4-BE49-F238E27FC236}">
                <a16:creationId xmlns:a16="http://schemas.microsoft.com/office/drawing/2014/main" id="{FC3F9C59-B444-161D-5D72-4F07534EEABD}"/>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8CF9C048-B48A-9427-1898-D739A7246765}"/>
              </a:ext>
            </a:extLst>
          </p:cNvPr>
          <p:cNvSpPr>
            <a:spLocks noGrp="1"/>
          </p:cNvSpPr>
          <p:nvPr>
            <p:ph type="sldNum" sz="quarter" idx="12"/>
          </p:nvPr>
        </p:nvSpPr>
        <p:spPr/>
        <p:txBody>
          <a:bodyPr/>
          <a:lstStyle/>
          <a:p>
            <a:fld id="{5DF3DBC8-15DC-49EF-AFFC-BBF543251B4F}" type="slidenum">
              <a:rPr lang="es-ES" smtClean="0"/>
              <a:t>86</a:t>
            </a:fld>
            <a:endParaRPr lang="es-ES"/>
          </a:p>
        </p:txBody>
      </p:sp>
      <p:sp>
        <p:nvSpPr>
          <p:cNvPr id="6" name="CuadroTexto 5">
            <a:extLst>
              <a:ext uri="{FF2B5EF4-FFF2-40B4-BE49-F238E27FC236}">
                <a16:creationId xmlns:a16="http://schemas.microsoft.com/office/drawing/2014/main" id="{F3D12B88-03CF-938B-F2A8-87B238CC52AE}"/>
              </a:ext>
            </a:extLst>
          </p:cNvPr>
          <p:cNvSpPr txBox="1"/>
          <p:nvPr/>
        </p:nvSpPr>
        <p:spPr>
          <a:xfrm>
            <a:off x="1930892" y="1417638"/>
            <a:ext cx="5282215" cy="369332"/>
          </a:xfrm>
          <a:prstGeom prst="rect">
            <a:avLst/>
          </a:prstGeom>
          <a:noFill/>
        </p:spPr>
        <p:txBody>
          <a:bodyPr wrap="none" rtlCol="0">
            <a:spAutoFit/>
          </a:bodyPr>
          <a:lstStyle/>
          <a:p>
            <a:r>
              <a:rPr lang="es-ES" dirty="0">
                <a:highlight>
                  <a:srgbClr val="9999FF"/>
                </a:highlight>
              </a:rPr>
              <a:t>IMÁGENES DE TRATAMIENTO EN TIEMPO REAL</a:t>
            </a:r>
          </a:p>
        </p:txBody>
      </p:sp>
      <p:sp>
        <p:nvSpPr>
          <p:cNvPr id="7" name="CuadroTexto 6">
            <a:extLst>
              <a:ext uri="{FF2B5EF4-FFF2-40B4-BE49-F238E27FC236}">
                <a16:creationId xmlns:a16="http://schemas.microsoft.com/office/drawing/2014/main" id="{A9B67F3E-72F5-1FCF-6C85-E8D5469AC2C0}"/>
              </a:ext>
            </a:extLst>
          </p:cNvPr>
          <p:cNvSpPr txBox="1"/>
          <p:nvPr/>
        </p:nvSpPr>
        <p:spPr>
          <a:xfrm>
            <a:off x="457200" y="1852752"/>
            <a:ext cx="7620000" cy="2554545"/>
          </a:xfrm>
          <a:prstGeom prst="rect">
            <a:avLst/>
          </a:prstGeom>
          <a:noFill/>
        </p:spPr>
        <p:txBody>
          <a:bodyPr wrap="square">
            <a:spAutoFit/>
          </a:bodyPr>
          <a:lstStyle/>
          <a:p>
            <a:pPr marL="342900" indent="-342900">
              <a:buFont typeface="Arial" panose="020B0604020202020204" pitchFamily="34" charset="0"/>
              <a:buChar char="•"/>
            </a:pPr>
            <a:r>
              <a:rPr lang="es-ES" sz="2000" dirty="0"/>
              <a:t>Los </a:t>
            </a:r>
            <a:r>
              <a:rPr lang="es-ES" sz="2000" b="1" dirty="0"/>
              <a:t>movimientos</a:t>
            </a:r>
            <a:r>
              <a:rPr lang="es-ES" sz="2000" dirty="0"/>
              <a:t> y variaciones anatómicas de los pacientes pueden </a:t>
            </a:r>
            <a:r>
              <a:rPr lang="es-ES" sz="2000" b="1" dirty="0"/>
              <a:t>limitar la precisión de los tratamientos y su reproducibilidad </a:t>
            </a:r>
            <a:r>
              <a:rPr lang="es-ES" sz="2000" dirty="0"/>
              <a:t>a lo largo de los días. </a:t>
            </a:r>
          </a:p>
          <a:p>
            <a:pPr marL="342900" indent="-342900">
              <a:buFont typeface="Arial" panose="020B0604020202020204" pitchFamily="34" charset="0"/>
              <a:buChar char="•"/>
            </a:pPr>
            <a:r>
              <a:rPr lang="es-ES" sz="2000" dirty="0"/>
              <a:t>Para evitar este problema, los radioterapeutas </a:t>
            </a:r>
            <a:r>
              <a:rPr lang="es-ES" sz="2000" b="1" dirty="0"/>
              <a:t>aumentaban los márgenes de seguridad en la delimitación de los volúmenes blanco</a:t>
            </a:r>
            <a:r>
              <a:rPr lang="es-ES" sz="2000" dirty="0"/>
              <a:t>, pero la necesidad de poder llegar a dosis de radiación más altas y </a:t>
            </a:r>
            <a:r>
              <a:rPr lang="es-ES" sz="2000" dirty="0" err="1"/>
              <a:t>espe</a:t>
            </a:r>
            <a:r>
              <a:rPr lang="es-ES" sz="2000" dirty="0"/>
              <a:t>- </a:t>
            </a:r>
            <a:r>
              <a:rPr lang="es-ES" sz="2000" dirty="0" err="1"/>
              <a:t>cialmente</a:t>
            </a:r>
            <a:r>
              <a:rPr lang="es-ES" sz="2000" dirty="0"/>
              <a:t> de evitar los órganos de riesgo han limitado esta solución en gran parte de las patologías por tratar.</a:t>
            </a:r>
          </a:p>
        </p:txBody>
      </p:sp>
      <p:sp>
        <p:nvSpPr>
          <p:cNvPr id="8" name="Flecha abajo 7">
            <a:extLst>
              <a:ext uri="{FF2B5EF4-FFF2-40B4-BE49-F238E27FC236}">
                <a16:creationId xmlns:a16="http://schemas.microsoft.com/office/drawing/2014/main" id="{E4873014-CFA0-470D-2AE6-B937E968F07D}"/>
              </a:ext>
            </a:extLst>
          </p:cNvPr>
          <p:cNvSpPr/>
          <p:nvPr/>
        </p:nvSpPr>
        <p:spPr>
          <a:xfrm>
            <a:off x="3947952" y="4497996"/>
            <a:ext cx="319248" cy="6888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3DA5D591-AD49-7BD3-8518-4ADBACBC23EF}"/>
              </a:ext>
            </a:extLst>
          </p:cNvPr>
          <p:cNvSpPr txBox="1"/>
          <p:nvPr/>
        </p:nvSpPr>
        <p:spPr>
          <a:xfrm>
            <a:off x="4379710" y="4571836"/>
            <a:ext cx="994183" cy="369332"/>
          </a:xfrm>
          <a:prstGeom prst="rect">
            <a:avLst/>
          </a:prstGeom>
          <a:noFill/>
        </p:spPr>
        <p:txBody>
          <a:bodyPr wrap="none" rtlCol="0">
            <a:spAutoFit/>
          </a:bodyPr>
          <a:lstStyle/>
          <a:p>
            <a:r>
              <a:rPr lang="es-ES" dirty="0">
                <a:highlight>
                  <a:srgbClr val="FFFF00"/>
                </a:highlight>
              </a:rPr>
              <a:t>Solución</a:t>
            </a:r>
          </a:p>
        </p:txBody>
      </p:sp>
      <p:sp>
        <p:nvSpPr>
          <p:cNvPr id="11" name="CuadroTexto 10">
            <a:extLst>
              <a:ext uri="{FF2B5EF4-FFF2-40B4-BE49-F238E27FC236}">
                <a16:creationId xmlns:a16="http://schemas.microsoft.com/office/drawing/2014/main" id="{064D89E0-B331-58B2-FC33-D8519B91250B}"/>
              </a:ext>
            </a:extLst>
          </p:cNvPr>
          <p:cNvSpPr txBox="1"/>
          <p:nvPr/>
        </p:nvSpPr>
        <p:spPr>
          <a:xfrm>
            <a:off x="1696052" y="5415281"/>
            <a:ext cx="4823048" cy="830997"/>
          </a:xfrm>
          <a:prstGeom prst="rect">
            <a:avLst/>
          </a:prstGeom>
          <a:noFill/>
          <a:ln>
            <a:solidFill>
              <a:schemeClr val="accent1"/>
            </a:solidFill>
          </a:ln>
        </p:spPr>
        <p:txBody>
          <a:bodyPr wrap="square">
            <a:spAutoFit/>
          </a:bodyPr>
          <a:lstStyle/>
          <a:p>
            <a:pPr algn="ctr"/>
            <a:r>
              <a:rPr lang="es-ES" sz="2400" b="1" dirty="0"/>
              <a:t>Obtención de imágenes de la anatomía del paciente en tiempo real</a:t>
            </a:r>
          </a:p>
        </p:txBody>
      </p:sp>
    </p:spTree>
    <p:extLst>
      <p:ext uri="{BB962C8B-B14F-4D97-AF65-F5344CB8AC3E}">
        <p14:creationId xmlns:p14="http://schemas.microsoft.com/office/powerpoint/2010/main" val="40322682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973DE-DA0F-9D51-1B08-44A622AA43F9}"/>
              </a:ext>
            </a:extLst>
          </p:cNvPr>
          <p:cNvSpPr>
            <a:spLocks noGrp="1"/>
          </p:cNvSpPr>
          <p:nvPr>
            <p:ph type="title"/>
          </p:nvPr>
        </p:nvSpPr>
        <p:spPr>
          <a:xfrm>
            <a:off x="457200" y="274638"/>
            <a:ext cx="7620000" cy="1143000"/>
          </a:xfrm>
        </p:spPr>
        <p:txBody>
          <a:bodyPr/>
          <a:lstStyle/>
          <a:p>
            <a:pPr algn="ctr"/>
            <a:r>
              <a:rPr lang="es-ES" sz="3200" dirty="0"/>
              <a:t>Aplicación de las RNI y las ondas materiales en RT e imagen para el diagnóstico</a:t>
            </a:r>
          </a:p>
        </p:txBody>
      </p:sp>
      <p:sp>
        <p:nvSpPr>
          <p:cNvPr id="4" name="Marcador de pie de página 3">
            <a:extLst>
              <a:ext uri="{FF2B5EF4-FFF2-40B4-BE49-F238E27FC236}">
                <a16:creationId xmlns:a16="http://schemas.microsoft.com/office/drawing/2014/main" id="{FC3F9C59-B444-161D-5D72-4F07534EEABD}"/>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8CF9C048-B48A-9427-1898-D739A7246765}"/>
              </a:ext>
            </a:extLst>
          </p:cNvPr>
          <p:cNvSpPr>
            <a:spLocks noGrp="1"/>
          </p:cNvSpPr>
          <p:nvPr>
            <p:ph type="sldNum" sz="quarter" idx="12"/>
          </p:nvPr>
        </p:nvSpPr>
        <p:spPr/>
        <p:txBody>
          <a:bodyPr/>
          <a:lstStyle/>
          <a:p>
            <a:fld id="{5DF3DBC8-15DC-49EF-AFFC-BBF543251B4F}" type="slidenum">
              <a:rPr lang="es-ES" smtClean="0"/>
              <a:t>87</a:t>
            </a:fld>
            <a:endParaRPr lang="es-ES"/>
          </a:p>
        </p:txBody>
      </p:sp>
      <p:sp>
        <p:nvSpPr>
          <p:cNvPr id="6" name="CuadroTexto 5">
            <a:extLst>
              <a:ext uri="{FF2B5EF4-FFF2-40B4-BE49-F238E27FC236}">
                <a16:creationId xmlns:a16="http://schemas.microsoft.com/office/drawing/2014/main" id="{F3D12B88-03CF-938B-F2A8-87B238CC52AE}"/>
              </a:ext>
            </a:extLst>
          </p:cNvPr>
          <p:cNvSpPr txBox="1"/>
          <p:nvPr/>
        </p:nvSpPr>
        <p:spPr>
          <a:xfrm>
            <a:off x="1930892" y="1417638"/>
            <a:ext cx="5282215" cy="369332"/>
          </a:xfrm>
          <a:prstGeom prst="rect">
            <a:avLst/>
          </a:prstGeom>
          <a:noFill/>
        </p:spPr>
        <p:txBody>
          <a:bodyPr wrap="none" rtlCol="0">
            <a:spAutoFit/>
          </a:bodyPr>
          <a:lstStyle/>
          <a:p>
            <a:r>
              <a:rPr lang="es-ES" dirty="0">
                <a:highlight>
                  <a:srgbClr val="9999FF"/>
                </a:highlight>
              </a:rPr>
              <a:t>IMÁGENES DE TRATAMIENTO EN TIEMPO REAL</a:t>
            </a:r>
          </a:p>
        </p:txBody>
      </p:sp>
      <p:sp>
        <p:nvSpPr>
          <p:cNvPr id="7" name="CuadroTexto 6">
            <a:extLst>
              <a:ext uri="{FF2B5EF4-FFF2-40B4-BE49-F238E27FC236}">
                <a16:creationId xmlns:a16="http://schemas.microsoft.com/office/drawing/2014/main" id="{A9B67F3E-72F5-1FCF-6C85-E8D5469AC2C0}"/>
              </a:ext>
            </a:extLst>
          </p:cNvPr>
          <p:cNvSpPr txBox="1"/>
          <p:nvPr/>
        </p:nvSpPr>
        <p:spPr>
          <a:xfrm>
            <a:off x="457200" y="1852752"/>
            <a:ext cx="7620000" cy="2554545"/>
          </a:xfrm>
          <a:prstGeom prst="rect">
            <a:avLst/>
          </a:prstGeom>
          <a:noFill/>
        </p:spPr>
        <p:txBody>
          <a:bodyPr wrap="square">
            <a:spAutoFit/>
          </a:bodyPr>
          <a:lstStyle/>
          <a:p>
            <a:pPr marL="342900" indent="-342900">
              <a:buFont typeface="Arial" panose="020B0604020202020204" pitchFamily="34" charset="0"/>
              <a:buChar char="•"/>
            </a:pPr>
            <a:r>
              <a:rPr lang="es-ES" sz="2000" dirty="0"/>
              <a:t>Los </a:t>
            </a:r>
            <a:r>
              <a:rPr lang="es-ES" sz="2000" b="1" dirty="0"/>
              <a:t>movimientos</a:t>
            </a:r>
            <a:r>
              <a:rPr lang="es-ES" sz="2000" dirty="0"/>
              <a:t> y variaciones anatómicas de los pacientes pueden </a:t>
            </a:r>
            <a:r>
              <a:rPr lang="es-ES" sz="2000" b="1" dirty="0"/>
              <a:t>limitar la precisión de los tratamientos y su reproducibilidad </a:t>
            </a:r>
            <a:r>
              <a:rPr lang="es-ES" sz="2000" dirty="0"/>
              <a:t>a lo largo de los días. </a:t>
            </a:r>
          </a:p>
          <a:p>
            <a:pPr marL="342900" indent="-342900">
              <a:buFont typeface="Arial" panose="020B0604020202020204" pitchFamily="34" charset="0"/>
              <a:buChar char="•"/>
            </a:pPr>
            <a:r>
              <a:rPr lang="es-ES" sz="2000" dirty="0"/>
              <a:t>Para evitar este problema, los radioterapeutas </a:t>
            </a:r>
            <a:r>
              <a:rPr lang="es-ES" sz="2000" b="1" dirty="0"/>
              <a:t>aumentaban los márgenes de seguridad en la delimitación de los volúmenes blanco</a:t>
            </a:r>
            <a:r>
              <a:rPr lang="es-ES" sz="2000" dirty="0"/>
              <a:t>, pero la necesidad de poder llegar a dosis de radiación más altas y </a:t>
            </a:r>
            <a:r>
              <a:rPr lang="es-ES" sz="2000" dirty="0" err="1"/>
              <a:t>espe</a:t>
            </a:r>
            <a:r>
              <a:rPr lang="es-ES" sz="2000" dirty="0"/>
              <a:t>- </a:t>
            </a:r>
            <a:r>
              <a:rPr lang="es-ES" sz="2000" dirty="0" err="1"/>
              <a:t>cialmente</a:t>
            </a:r>
            <a:r>
              <a:rPr lang="es-ES" sz="2000" dirty="0"/>
              <a:t> de evitar los órganos de riesgo han limitado esta solución en gran parte de las patologías por tratar.</a:t>
            </a:r>
          </a:p>
        </p:txBody>
      </p:sp>
      <p:sp>
        <p:nvSpPr>
          <p:cNvPr id="8" name="Flecha abajo 7">
            <a:extLst>
              <a:ext uri="{FF2B5EF4-FFF2-40B4-BE49-F238E27FC236}">
                <a16:creationId xmlns:a16="http://schemas.microsoft.com/office/drawing/2014/main" id="{E4873014-CFA0-470D-2AE6-B937E968F07D}"/>
              </a:ext>
            </a:extLst>
          </p:cNvPr>
          <p:cNvSpPr/>
          <p:nvPr/>
        </p:nvSpPr>
        <p:spPr>
          <a:xfrm>
            <a:off x="1930892" y="4473079"/>
            <a:ext cx="319248" cy="6888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3DA5D591-AD49-7BD3-8518-4ADBACBC23EF}"/>
              </a:ext>
            </a:extLst>
          </p:cNvPr>
          <p:cNvSpPr txBox="1"/>
          <p:nvPr/>
        </p:nvSpPr>
        <p:spPr>
          <a:xfrm>
            <a:off x="2371632" y="4549874"/>
            <a:ext cx="994183" cy="369332"/>
          </a:xfrm>
          <a:prstGeom prst="rect">
            <a:avLst/>
          </a:prstGeom>
          <a:noFill/>
        </p:spPr>
        <p:txBody>
          <a:bodyPr wrap="none" rtlCol="0">
            <a:spAutoFit/>
          </a:bodyPr>
          <a:lstStyle/>
          <a:p>
            <a:r>
              <a:rPr lang="es-ES" dirty="0">
                <a:highlight>
                  <a:srgbClr val="FFFF00"/>
                </a:highlight>
              </a:rPr>
              <a:t>Solución</a:t>
            </a:r>
          </a:p>
        </p:txBody>
      </p:sp>
      <p:sp>
        <p:nvSpPr>
          <p:cNvPr id="11" name="CuadroTexto 10">
            <a:extLst>
              <a:ext uri="{FF2B5EF4-FFF2-40B4-BE49-F238E27FC236}">
                <a16:creationId xmlns:a16="http://schemas.microsoft.com/office/drawing/2014/main" id="{064D89E0-B331-58B2-FC33-D8519B91250B}"/>
              </a:ext>
            </a:extLst>
          </p:cNvPr>
          <p:cNvSpPr txBox="1"/>
          <p:nvPr/>
        </p:nvSpPr>
        <p:spPr>
          <a:xfrm>
            <a:off x="213136" y="5445035"/>
            <a:ext cx="3754760" cy="1200329"/>
          </a:xfrm>
          <a:prstGeom prst="rect">
            <a:avLst/>
          </a:prstGeom>
          <a:noFill/>
          <a:ln>
            <a:solidFill>
              <a:schemeClr val="accent1"/>
            </a:solidFill>
          </a:ln>
        </p:spPr>
        <p:txBody>
          <a:bodyPr wrap="square">
            <a:spAutoFit/>
          </a:bodyPr>
          <a:lstStyle/>
          <a:p>
            <a:pPr algn="ctr"/>
            <a:r>
              <a:rPr lang="es-ES" sz="2400" b="1" dirty="0"/>
              <a:t>Obtención de imágenes de la anatomía del paciente en tiempo real</a:t>
            </a:r>
          </a:p>
        </p:txBody>
      </p:sp>
      <p:sp>
        <p:nvSpPr>
          <p:cNvPr id="3" name="Flecha abajo 2">
            <a:extLst>
              <a:ext uri="{FF2B5EF4-FFF2-40B4-BE49-F238E27FC236}">
                <a16:creationId xmlns:a16="http://schemas.microsoft.com/office/drawing/2014/main" id="{F42F5BF0-95FB-DBA2-B093-460323AAD7B6}"/>
              </a:ext>
            </a:extLst>
          </p:cNvPr>
          <p:cNvSpPr/>
          <p:nvPr/>
        </p:nvSpPr>
        <p:spPr>
          <a:xfrm rot="16200000">
            <a:off x="4672068" y="5700784"/>
            <a:ext cx="319248" cy="6888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CC65DC57-EA31-A6B4-4D46-13A4F4C035DF}"/>
              </a:ext>
            </a:extLst>
          </p:cNvPr>
          <p:cNvSpPr txBox="1"/>
          <p:nvPr/>
        </p:nvSpPr>
        <p:spPr>
          <a:xfrm>
            <a:off x="5508104" y="5579171"/>
            <a:ext cx="2101216" cy="923330"/>
          </a:xfrm>
          <a:prstGeom prst="rect">
            <a:avLst/>
          </a:prstGeom>
          <a:solidFill>
            <a:schemeClr val="accent2"/>
          </a:solidFill>
        </p:spPr>
        <p:txBody>
          <a:bodyPr wrap="none" rtlCol="0">
            <a:spAutoFit/>
          </a:bodyPr>
          <a:lstStyle/>
          <a:p>
            <a:pPr marL="285750" indent="-285750">
              <a:buFont typeface="Arial" panose="020B0604020202020204" pitchFamily="34" charset="0"/>
              <a:buChar char="•"/>
            </a:pPr>
            <a:r>
              <a:rPr lang="es-ES" dirty="0"/>
              <a:t>ULTRASONIDO</a:t>
            </a:r>
          </a:p>
          <a:p>
            <a:pPr marL="285750" indent="-285750">
              <a:buFont typeface="Arial" panose="020B0604020202020204" pitchFamily="34" charset="0"/>
              <a:buChar char="•"/>
            </a:pPr>
            <a:r>
              <a:rPr lang="es-ES" dirty="0"/>
              <a:t>RM</a:t>
            </a:r>
          </a:p>
          <a:p>
            <a:pPr marL="285750" indent="-285750">
              <a:buFont typeface="Arial" panose="020B0604020202020204" pitchFamily="34" charset="0"/>
              <a:buChar char="•"/>
            </a:pPr>
            <a:r>
              <a:rPr lang="es-ES" dirty="0"/>
              <a:t>INFRARROJOS</a:t>
            </a:r>
          </a:p>
        </p:txBody>
      </p:sp>
    </p:spTree>
    <p:extLst>
      <p:ext uri="{BB962C8B-B14F-4D97-AF65-F5344CB8AC3E}">
        <p14:creationId xmlns:p14="http://schemas.microsoft.com/office/powerpoint/2010/main" val="12572903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973DE-DA0F-9D51-1B08-44A622AA43F9}"/>
              </a:ext>
            </a:extLst>
          </p:cNvPr>
          <p:cNvSpPr>
            <a:spLocks noGrp="1"/>
          </p:cNvSpPr>
          <p:nvPr>
            <p:ph type="title"/>
          </p:nvPr>
        </p:nvSpPr>
        <p:spPr>
          <a:xfrm>
            <a:off x="457200" y="274638"/>
            <a:ext cx="7620000" cy="1143000"/>
          </a:xfrm>
        </p:spPr>
        <p:txBody>
          <a:bodyPr/>
          <a:lstStyle/>
          <a:p>
            <a:pPr algn="ctr"/>
            <a:r>
              <a:rPr lang="es-ES" sz="3200" dirty="0"/>
              <a:t>Aplicación de las RNI y las ondas materiales en RT e imagen para el diagnóstico</a:t>
            </a:r>
          </a:p>
        </p:txBody>
      </p:sp>
      <p:sp>
        <p:nvSpPr>
          <p:cNvPr id="4" name="Marcador de pie de página 3">
            <a:extLst>
              <a:ext uri="{FF2B5EF4-FFF2-40B4-BE49-F238E27FC236}">
                <a16:creationId xmlns:a16="http://schemas.microsoft.com/office/drawing/2014/main" id="{FC3F9C59-B444-161D-5D72-4F07534EEABD}"/>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8CF9C048-B48A-9427-1898-D739A7246765}"/>
              </a:ext>
            </a:extLst>
          </p:cNvPr>
          <p:cNvSpPr>
            <a:spLocks noGrp="1"/>
          </p:cNvSpPr>
          <p:nvPr>
            <p:ph type="sldNum" sz="quarter" idx="12"/>
          </p:nvPr>
        </p:nvSpPr>
        <p:spPr/>
        <p:txBody>
          <a:bodyPr/>
          <a:lstStyle/>
          <a:p>
            <a:fld id="{5DF3DBC8-15DC-49EF-AFFC-BBF543251B4F}" type="slidenum">
              <a:rPr lang="es-ES" smtClean="0"/>
              <a:t>88</a:t>
            </a:fld>
            <a:endParaRPr lang="es-ES"/>
          </a:p>
        </p:txBody>
      </p:sp>
      <p:sp>
        <p:nvSpPr>
          <p:cNvPr id="6" name="CuadroTexto 5">
            <a:extLst>
              <a:ext uri="{FF2B5EF4-FFF2-40B4-BE49-F238E27FC236}">
                <a16:creationId xmlns:a16="http://schemas.microsoft.com/office/drawing/2014/main" id="{F3D12B88-03CF-938B-F2A8-87B238CC52AE}"/>
              </a:ext>
            </a:extLst>
          </p:cNvPr>
          <p:cNvSpPr txBox="1"/>
          <p:nvPr/>
        </p:nvSpPr>
        <p:spPr>
          <a:xfrm>
            <a:off x="1756485" y="1410237"/>
            <a:ext cx="5631029" cy="369332"/>
          </a:xfrm>
          <a:prstGeom prst="rect">
            <a:avLst/>
          </a:prstGeom>
          <a:noFill/>
        </p:spPr>
        <p:txBody>
          <a:bodyPr wrap="none" rtlCol="0">
            <a:spAutoFit/>
          </a:bodyPr>
          <a:lstStyle/>
          <a:p>
            <a:r>
              <a:rPr lang="es-ES" dirty="0">
                <a:highlight>
                  <a:srgbClr val="FF0000"/>
                </a:highlight>
              </a:rPr>
              <a:t>APLICACIONES EN DIAGNÓSTICO POR LA IMAGEN</a:t>
            </a:r>
          </a:p>
        </p:txBody>
      </p:sp>
      <p:sp>
        <p:nvSpPr>
          <p:cNvPr id="10" name="CuadroTexto 9">
            <a:extLst>
              <a:ext uri="{FF2B5EF4-FFF2-40B4-BE49-F238E27FC236}">
                <a16:creationId xmlns:a16="http://schemas.microsoft.com/office/drawing/2014/main" id="{2CB29F02-D717-3134-7434-AD6182FC58B4}"/>
              </a:ext>
            </a:extLst>
          </p:cNvPr>
          <p:cNvSpPr txBox="1"/>
          <p:nvPr/>
        </p:nvSpPr>
        <p:spPr>
          <a:xfrm>
            <a:off x="388385" y="1866320"/>
            <a:ext cx="7757628" cy="1200329"/>
          </a:xfrm>
          <a:prstGeom prst="rect">
            <a:avLst/>
          </a:prstGeom>
          <a:noFill/>
        </p:spPr>
        <p:txBody>
          <a:bodyPr wrap="square">
            <a:spAutoFit/>
          </a:bodyPr>
          <a:lstStyle/>
          <a:p>
            <a:r>
              <a:rPr lang="es-ES" sz="2400" dirty="0"/>
              <a:t>Las principales aplicaciones de las radiaciones no ionizantes en diagnóstico por la imagen son la </a:t>
            </a:r>
            <a:r>
              <a:rPr lang="es-ES" sz="2400" b="1" dirty="0">
                <a:solidFill>
                  <a:srgbClr val="92D050"/>
                </a:solidFill>
              </a:rPr>
              <a:t>resonancia magnética (RM) </a:t>
            </a:r>
            <a:r>
              <a:rPr lang="es-ES" sz="2400" dirty="0"/>
              <a:t>y </a:t>
            </a:r>
            <a:r>
              <a:rPr lang="es-ES" sz="2400" b="1" dirty="0">
                <a:solidFill>
                  <a:srgbClr val="0070C0"/>
                </a:solidFill>
              </a:rPr>
              <a:t>los ultrasonidos (US).</a:t>
            </a:r>
          </a:p>
        </p:txBody>
      </p:sp>
      <p:sp>
        <p:nvSpPr>
          <p:cNvPr id="11" name="CuadroTexto 10">
            <a:extLst>
              <a:ext uri="{FF2B5EF4-FFF2-40B4-BE49-F238E27FC236}">
                <a16:creationId xmlns:a16="http://schemas.microsoft.com/office/drawing/2014/main" id="{9C2C4C0B-BBE7-3A41-47BA-361A781A3C19}"/>
              </a:ext>
            </a:extLst>
          </p:cNvPr>
          <p:cNvSpPr txBox="1"/>
          <p:nvPr/>
        </p:nvSpPr>
        <p:spPr>
          <a:xfrm>
            <a:off x="267337" y="3153401"/>
            <a:ext cx="7999725" cy="1938992"/>
          </a:xfrm>
          <a:prstGeom prst="rect">
            <a:avLst/>
          </a:prstGeom>
          <a:noFill/>
          <a:ln>
            <a:solidFill>
              <a:schemeClr val="accent1"/>
            </a:solidFill>
          </a:ln>
        </p:spPr>
        <p:txBody>
          <a:bodyPr wrap="square">
            <a:spAutoFit/>
          </a:bodyPr>
          <a:lstStyle/>
          <a:p>
            <a:pPr marL="342900" indent="-342900">
              <a:buFont typeface="Arial" panose="020B0604020202020204" pitchFamily="34" charset="0"/>
              <a:buChar char="•"/>
            </a:pPr>
            <a:r>
              <a:rPr lang="es-ES" sz="2400" b="1" dirty="0">
                <a:solidFill>
                  <a:srgbClr val="92D050"/>
                </a:solidFill>
              </a:rPr>
              <a:t>Resonancia magnética (RM):</a:t>
            </a:r>
            <a:r>
              <a:rPr lang="es-ES" sz="2400" dirty="0"/>
              <a:t>utiliza campos magnéticos uniformes y estimulación de los núcleos atómicos mediante ondas electromagnéticas.</a:t>
            </a:r>
          </a:p>
          <a:p>
            <a:endParaRPr lang="es-ES" sz="2400" dirty="0"/>
          </a:p>
          <a:p>
            <a:pPr marL="342900" indent="-342900">
              <a:buFont typeface="Arial" panose="020B0604020202020204" pitchFamily="34" charset="0"/>
              <a:buChar char="•"/>
            </a:pPr>
            <a:r>
              <a:rPr lang="es-ES" sz="2400" b="1" dirty="0">
                <a:solidFill>
                  <a:srgbClr val="0070C0"/>
                </a:solidFill>
              </a:rPr>
              <a:t>Ultrasonidos (US): </a:t>
            </a:r>
            <a:r>
              <a:rPr lang="es-ES" sz="2400" dirty="0"/>
              <a:t>emplean ondas sonoras de alta frecuencia.</a:t>
            </a:r>
          </a:p>
        </p:txBody>
      </p:sp>
      <p:sp>
        <p:nvSpPr>
          <p:cNvPr id="12" name="Flecha abajo 11">
            <a:extLst>
              <a:ext uri="{FF2B5EF4-FFF2-40B4-BE49-F238E27FC236}">
                <a16:creationId xmlns:a16="http://schemas.microsoft.com/office/drawing/2014/main" id="{69CED1E8-2444-CEE1-CBC5-F0EB1C354DDE}"/>
              </a:ext>
            </a:extLst>
          </p:cNvPr>
          <p:cNvSpPr/>
          <p:nvPr/>
        </p:nvSpPr>
        <p:spPr>
          <a:xfrm>
            <a:off x="4107575" y="5182279"/>
            <a:ext cx="319248" cy="6888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408858A4-5FAC-F6A9-A341-BE8085128D87}"/>
              </a:ext>
            </a:extLst>
          </p:cNvPr>
          <p:cNvSpPr txBox="1"/>
          <p:nvPr/>
        </p:nvSpPr>
        <p:spPr>
          <a:xfrm>
            <a:off x="1278867" y="6045200"/>
            <a:ext cx="5976664" cy="646331"/>
          </a:xfrm>
          <a:prstGeom prst="rect">
            <a:avLst/>
          </a:prstGeom>
          <a:noFill/>
        </p:spPr>
        <p:txBody>
          <a:bodyPr wrap="square">
            <a:spAutoFit/>
          </a:bodyPr>
          <a:lstStyle/>
          <a:p>
            <a:r>
              <a:rPr lang="es-ES" dirty="0"/>
              <a:t>Imágenes de </a:t>
            </a:r>
            <a:r>
              <a:rPr lang="es-ES" b="1" dirty="0"/>
              <a:t>características muy diferentes </a:t>
            </a:r>
            <a:r>
              <a:rPr lang="es-ES" dirty="0"/>
              <a:t>que con frecuencia proporcionan información complementaria para el diagnóstico.</a:t>
            </a:r>
          </a:p>
        </p:txBody>
      </p:sp>
    </p:spTree>
    <p:extLst>
      <p:ext uri="{BB962C8B-B14F-4D97-AF65-F5344CB8AC3E}">
        <p14:creationId xmlns:p14="http://schemas.microsoft.com/office/powerpoint/2010/main" val="40270010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973DE-DA0F-9D51-1B08-44A622AA43F9}"/>
              </a:ext>
            </a:extLst>
          </p:cNvPr>
          <p:cNvSpPr>
            <a:spLocks noGrp="1"/>
          </p:cNvSpPr>
          <p:nvPr>
            <p:ph type="title"/>
          </p:nvPr>
        </p:nvSpPr>
        <p:spPr>
          <a:xfrm>
            <a:off x="457200" y="274638"/>
            <a:ext cx="7620000" cy="1143000"/>
          </a:xfrm>
        </p:spPr>
        <p:txBody>
          <a:bodyPr/>
          <a:lstStyle/>
          <a:p>
            <a:pPr algn="ctr"/>
            <a:r>
              <a:rPr lang="es-ES" sz="3200" dirty="0"/>
              <a:t>Aplicación de las RNI y las ondas materiales en RT e imagen para el diagnóstico</a:t>
            </a:r>
          </a:p>
        </p:txBody>
      </p:sp>
      <p:sp>
        <p:nvSpPr>
          <p:cNvPr id="4" name="Marcador de pie de página 3">
            <a:extLst>
              <a:ext uri="{FF2B5EF4-FFF2-40B4-BE49-F238E27FC236}">
                <a16:creationId xmlns:a16="http://schemas.microsoft.com/office/drawing/2014/main" id="{FC3F9C59-B444-161D-5D72-4F07534EEABD}"/>
              </a:ext>
            </a:extLst>
          </p:cNvPr>
          <p:cNvSpPr>
            <a:spLocks noGrp="1"/>
          </p:cNvSpPr>
          <p:nvPr>
            <p:ph type="ftr" sz="quarter" idx="11"/>
          </p:nvPr>
        </p:nvSpPr>
        <p:spPr/>
        <p:txBody>
          <a:bodyPr/>
          <a:lstStyle/>
          <a:p>
            <a:r>
              <a:rPr lang="es-ES"/>
              <a:t>Escuela Universitaria de Enfermería Clínica Mompía</a:t>
            </a:r>
            <a:endParaRPr lang="es-ES" dirty="0"/>
          </a:p>
        </p:txBody>
      </p:sp>
      <p:sp>
        <p:nvSpPr>
          <p:cNvPr id="5" name="Marcador de número de diapositiva 4">
            <a:extLst>
              <a:ext uri="{FF2B5EF4-FFF2-40B4-BE49-F238E27FC236}">
                <a16:creationId xmlns:a16="http://schemas.microsoft.com/office/drawing/2014/main" id="{8CF9C048-B48A-9427-1898-D739A7246765}"/>
              </a:ext>
            </a:extLst>
          </p:cNvPr>
          <p:cNvSpPr>
            <a:spLocks noGrp="1"/>
          </p:cNvSpPr>
          <p:nvPr>
            <p:ph type="sldNum" sz="quarter" idx="12"/>
          </p:nvPr>
        </p:nvSpPr>
        <p:spPr/>
        <p:txBody>
          <a:bodyPr/>
          <a:lstStyle/>
          <a:p>
            <a:fld id="{5DF3DBC8-15DC-49EF-AFFC-BBF543251B4F}" type="slidenum">
              <a:rPr lang="es-ES" smtClean="0"/>
              <a:t>89</a:t>
            </a:fld>
            <a:endParaRPr lang="es-ES"/>
          </a:p>
        </p:txBody>
      </p:sp>
      <p:pic>
        <p:nvPicPr>
          <p:cNvPr id="7" name="Imagen 6" descr="Imagen que contiene zapatos, espejo, cerca, par&#10;&#10;Descripción generada automáticamente">
            <a:extLst>
              <a:ext uri="{FF2B5EF4-FFF2-40B4-BE49-F238E27FC236}">
                <a16:creationId xmlns:a16="http://schemas.microsoft.com/office/drawing/2014/main" id="{FF748B2E-7618-F46B-34C4-6CB4FC65D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3492580" cy="4149080"/>
          </a:xfrm>
          <a:prstGeom prst="rect">
            <a:avLst/>
          </a:prstGeom>
        </p:spPr>
      </p:pic>
      <p:sp>
        <p:nvSpPr>
          <p:cNvPr id="9" name="CuadroTexto 8">
            <a:extLst>
              <a:ext uri="{FF2B5EF4-FFF2-40B4-BE49-F238E27FC236}">
                <a16:creationId xmlns:a16="http://schemas.microsoft.com/office/drawing/2014/main" id="{5BE47A84-7FCD-7DD8-1E06-A3B682F8BC3C}"/>
              </a:ext>
            </a:extLst>
          </p:cNvPr>
          <p:cNvSpPr txBox="1"/>
          <p:nvPr/>
        </p:nvSpPr>
        <p:spPr>
          <a:xfrm>
            <a:off x="318356" y="5620711"/>
            <a:ext cx="3770268" cy="923330"/>
          </a:xfrm>
          <a:prstGeom prst="rect">
            <a:avLst/>
          </a:prstGeom>
          <a:noFill/>
        </p:spPr>
        <p:txBody>
          <a:bodyPr wrap="square">
            <a:spAutoFit/>
          </a:bodyPr>
          <a:lstStyle/>
          <a:p>
            <a:r>
              <a:rPr lang="es-ES" dirty="0">
                <a:solidFill>
                  <a:srgbClr val="92D050"/>
                </a:solidFill>
              </a:rPr>
              <a:t>Fusión de RM con TC. A la izquierda aparece la imagen de RM, con mucha mayor definición de los tejidos blandos.</a:t>
            </a:r>
          </a:p>
        </p:txBody>
      </p:sp>
      <p:pic>
        <p:nvPicPr>
          <p:cNvPr id="15" name="Imagen 14" descr="Una caricatura de una persona&#10;&#10;Descripción generada automáticamente con confianza baja">
            <a:extLst>
              <a:ext uri="{FF2B5EF4-FFF2-40B4-BE49-F238E27FC236}">
                <a16:creationId xmlns:a16="http://schemas.microsoft.com/office/drawing/2014/main" id="{CB2B85C2-8776-7664-F52F-BA0A0B1B1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360" y="1417638"/>
            <a:ext cx="4107357" cy="4099889"/>
          </a:xfrm>
          <a:prstGeom prst="rect">
            <a:avLst/>
          </a:prstGeom>
        </p:spPr>
      </p:pic>
      <p:sp>
        <p:nvSpPr>
          <p:cNvPr id="19" name="CuadroTexto 18">
            <a:extLst>
              <a:ext uri="{FF2B5EF4-FFF2-40B4-BE49-F238E27FC236}">
                <a16:creationId xmlns:a16="http://schemas.microsoft.com/office/drawing/2014/main" id="{68427641-7CD8-A198-17ED-6FB796131495}"/>
              </a:ext>
            </a:extLst>
          </p:cNvPr>
          <p:cNvSpPr txBox="1"/>
          <p:nvPr/>
        </p:nvSpPr>
        <p:spPr>
          <a:xfrm>
            <a:off x="5558627" y="5806168"/>
            <a:ext cx="1316822" cy="369332"/>
          </a:xfrm>
          <a:prstGeom prst="rect">
            <a:avLst/>
          </a:prstGeom>
          <a:noFill/>
        </p:spPr>
        <p:txBody>
          <a:bodyPr wrap="square">
            <a:spAutoFit/>
          </a:bodyPr>
          <a:lstStyle/>
          <a:p>
            <a:r>
              <a:rPr lang="es-ES" dirty="0">
                <a:solidFill>
                  <a:srgbClr val="00B0F0"/>
                </a:solidFill>
              </a:rPr>
              <a:t>Termografía</a:t>
            </a:r>
          </a:p>
        </p:txBody>
      </p:sp>
    </p:spTree>
    <p:extLst>
      <p:ext uri="{BB962C8B-B14F-4D97-AF65-F5344CB8AC3E}">
        <p14:creationId xmlns:p14="http://schemas.microsoft.com/office/powerpoint/2010/main" val="3799175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4DCB02-2BC9-FC47-A065-28137D2B0F04}"/>
              </a:ext>
            </a:extLst>
          </p:cNvPr>
          <p:cNvSpPr>
            <a:spLocks noGrp="1"/>
          </p:cNvSpPr>
          <p:nvPr>
            <p:ph type="title"/>
          </p:nvPr>
        </p:nvSpPr>
        <p:spPr>
          <a:xfrm>
            <a:off x="457200" y="274638"/>
            <a:ext cx="7620000" cy="1143000"/>
          </a:xfrm>
        </p:spPr>
        <p:txBody>
          <a:bodyPr anchor="ctr">
            <a:normAutofit/>
          </a:bodyPr>
          <a:lstStyle/>
          <a:p>
            <a:pPr algn="ctr"/>
            <a:r>
              <a:rPr lang="en-US" dirty="0" err="1"/>
              <a:t>Desintegración</a:t>
            </a:r>
            <a:endParaRPr lang="es-ES" dirty="0"/>
          </a:p>
        </p:txBody>
      </p:sp>
      <p:sp>
        <p:nvSpPr>
          <p:cNvPr id="3" name="Marcador de contenido 2">
            <a:extLst>
              <a:ext uri="{FF2B5EF4-FFF2-40B4-BE49-F238E27FC236}">
                <a16:creationId xmlns:a16="http://schemas.microsoft.com/office/drawing/2014/main" id="{8B46D380-37B5-EB7F-CB18-CFFC541A0AD8}"/>
              </a:ext>
            </a:extLst>
          </p:cNvPr>
          <p:cNvSpPr>
            <a:spLocks noGrp="1"/>
          </p:cNvSpPr>
          <p:nvPr>
            <p:ph sz="half" idx="2"/>
          </p:nvPr>
        </p:nvSpPr>
        <p:spPr>
          <a:xfrm>
            <a:off x="4397582" y="1993074"/>
            <a:ext cx="3990841" cy="4590288"/>
          </a:xfrm>
        </p:spPr>
        <p:txBody>
          <a:bodyPr>
            <a:normAutofit/>
          </a:bodyPr>
          <a:lstStyle/>
          <a:p>
            <a:pPr marL="114300" indent="0">
              <a:buNone/>
            </a:pPr>
            <a:r>
              <a:rPr lang="es-ES" sz="2000" b="1" dirty="0">
                <a:solidFill>
                  <a:srgbClr val="FF40FF"/>
                </a:solidFill>
              </a:rPr>
              <a:t>DESINTEGRACIÓN GAMMA</a:t>
            </a:r>
            <a:r>
              <a:rPr lang="es-ES" sz="2000" dirty="0">
                <a:solidFill>
                  <a:srgbClr val="FF40FF"/>
                </a:solidFill>
              </a:rPr>
              <a:t>:</a:t>
            </a:r>
          </a:p>
          <a:p>
            <a:pPr marL="114300" indent="0">
              <a:buNone/>
            </a:pPr>
            <a:endParaRPr lang="es-ES" sz="1800" dirty="0"/>
          </a:p>
          <a:p>
            <a:pPr lvl="1"/>
            <a:r>
              <a:rPr lang="es-ES" sz="1800" dirty="0"/>
              <a:t>Radiación EM de alta energía</a:t>
            </a:r>
          </a:p>
          <a:p>
            <a:pPr marL="114300" indent="0">
              <a:buNone/>
            </a:pPr>
            <a:endParaRPr lang="es-ES" sz="1800" dirty="0"/>
          </a:p>
          <a:p>
            <a:pPr lvl="1"/>
            <a:r>
              <a:rPr lang="es-ES" sz="1800" dirty="0"/>
              <a:t>Reorganizaciones internas del núcleo </a:t>
            </a:r>
          </a:p>
          <a:p>
            <a:pPr marL="411480" lvl="1" indent="0">
              <a:buNone/>
            </a:pPr>
            <a:endParaRPr lang="es-ES" sz="1800" dirty="0"/>
          </a:p>
          <a:p>
            <a:pPr lvl="1"/>
            <a:r>
              <a:rPr lang="es-ES" sz="1800" dirty="0"/>
              <a:t>Suele seguir a una desintegración de otro tipo</a:t>
            </a:r>
          </a:p>
          <a:p>
            <a:endParaRPr lang="es-ES" dirty="0"/>
          </a:p>
          <a:p>
            <a:endParaRPr lang="es-ES" dirty="0"/>
          </a:p>
        </p:txBody>
      </p:sp>
      <p:sp>
        <p:nvSpPr>
          <p:cNvPr id="4" name="Marcador de pie de página 3">
            <a:extLst>
              <a:ext uri="{FF2B5EF4-FFF2-40B4-BE49-F238E27FC236}">
                <a16:creationId xmlns:a16="http://schemas.microsoft.com/office/drawing/2014/main" id="{7FE26A43-ACF5-79FE-7862-5DBF6081028F}"/>
              </a:ext>
            </a:extLst>
          </p:cNvPr>
          <p:cNvSpPr>
            <a:spLocks noGrp="1"/>
          </p:cNvSpPr>
          <p:nvPr>
            <p:ph type="ftr" sz="quarter" idx="11"/>
          </p:nvPr>
        </p:nvSpPr>
        <p:spPr>
          <a:xfrm rot="16200000">
            <a:off x="7057330" y="3519180"/>
            <a:ext cx="3426441" cy="365760"/>
          </a:xfrm>
        </p:spPr>
        <p:txBody>
          <a:bodyPr anchor="ctr">
            <a:normAutofit/>
          </a:bodyPr>
          <a:lstStyle/>
          <a:p>
            <a:pPr>
              <a:spcAft>
                <a:spcPts val="600"/>
              </a:spcAft>
            </a:pPr>
            <a:r>
              <a:rPr lang="es-ES" dirty="0"/>
              <a:t>Escuela Universitaria de Enfermería Clínica </a:t>
            </a:r>
            <a:r>
              <a:rPr lang="es-ES" dirty="0" err="1"/>
              <a:t>Mompía</a:t>
            </a:r>
            <a:endParaRPr lang="es-ES" dirty="0"/>
          </a:p>
        </p:txBody>
      </p:sp>
      <p:sp>
        <p:nvSpPr>
          <p:cNvPr id="5" name="Marcador de número de diapositiva 4">
            <a:extLst>
              <a:ext uri="{FF2B5EF4-FFF2-40B4-BE49-F238E27FC236}">
                <a16:creationId xmlns:a16="http://schemas.microsoft.com/office/drawing/2014/main" id="{DA921A96-1539-FB1A-945F-F77380A2FFF0}"/>
              </a:ext>
            </a:extLst>
          </p:cNvPr>
          <p:cNvSpPr>
            <a:spLocks noGrp="1"/>
          </p:cNvSpPr>
          <p:nvPr>
            <p:ph type="sldNum" sz="quarter" idx="12"/>
          </p:nvPr>
        </p:nvSpPr>
        <p:spPr>
          <a:xfrm>
            <a:off x="8531788" y="5648960"/>
            <a:ext cx="548640" cy="396240"/>
          </a:xfrm>
        </p:spPr>
        <p:txBody>
          <a:bodyPr anchor="ctr">
            <a:normAutofit/>
          </a:bodyPr>
          <a:lstStyle/>
          <a:p>
            <a:pPr>
              <a:spcAft>
                <a:spcPts val="600"/>
              </a:spcAft>
            </a:pPr>
            <a:fld id="{5DF3DBC8-15DC-49EF-AFFC-BBF543251B4F}" type="slidenum">
              <a:rPr lang="es-ES" smtClean="0"/>
              <a:pPr>
                <a:spcAft>
                  <a:spcPts val="600"/>
                </a:spcAft>
              </a:pPr>
              <a:t>9</a:t>
            </a:fld>
            <a:endParaRPr lang="es-ES"/>
          </a:p>
        </p:txBody>
      </p:sp>
      <p:pic>
        <p:nvPicPr>
          <p:cNvPr id="5122" name="Picture 2" descr="Qué es la desintegración gamma? Radioactividad gamma: definición">
            <a:extLst>
              <a:ext uri="{FF2B5EF4-FFF2-40B4-BE49-F238E27FC236}">
                <a16:creationId xmlns:a16="http://schemas.microsoft.com/office/drawing/2014/main" id="{75BA2FB4-A137-9714-55A5-24427581C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60" y="2584450"/>
            <a:ext cx="4377999" cy="178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8213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BA82658F-FE27-97AF-4D8D-1B5BD788CF24}"/>
              </a:ext>
            </a:extLst>
          </p:cNvPr>
          <p:cNvSpPr>
            <a:spLocks noGrp="1" noChangeArrowheads="1"/>
          </p:cNvSpPr>
          <p:nvPr>
            <p:ph type="title"/>
          </p:nvPr>
        </p:nvSpPr>
        <p:spPr>
          <a:xfrm>
            <a:off x="539750" y="188913"/>
            <a:ext cx="5832450" cy="601662"/>
          </a:xfrm>
          <a:solidFill>
            <a:srgbClr val="FFC000"/>
          </a:solidFill>
        </p:spPr>
        <p:txBody>
          <a:bodyPr lIns="90360" tIns="44280" rIns="90360" bIns="44280" anchor="b"/>
          <a:lstStyle/>
          <a:p>
            <a:pPr eaLnBrk="1" hangingPunct="1">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sz="2800" b="1">
                <a:latin typeface="AvantGarde Bk BT" charset="0"/>
              </a:rPr>
              <a:t>GENERALIDADES SOBRE MAGNITUDES (I)</a:t>
            </a:r>
          </a:p>
        </p:txBody>
      </p:sp>
      <p:sp>
        <p:nvSpPr>
          <p:cNvPr id="7170" name="Rectangle 2">
            <a:extLst>
              <a:ext uri="{FF2B5EF4-FFF2-40B4-BE49-F238E27FC236}">
                <a16:creationId xmlns:a16="http://schemas.microsoft.com/office/drawing/2014/main" id="{08B86F22-E189-8F06-10EF-675DE61C7883}"/>
              </a:ext>
            </a:extLst>
          </p:cNvPr>
          <p:cNvSpPr>
            <a:spLocks noGrp="1" noChangeArrowheads="1"/>
          </p:cNvSpPr>
          <p:nvPr>
            <p:ph type="body" idx="1"/>
          </p:nvPr>
        </p:nvSpPr>
        <p:spPr>
          <a:xfrm>
            <a:off x="250825" y="1341438"/>
            <a:ext cx="4335463" cy="5040312"/>
          </a:xfrm>
          <a:solidFill>
            <a:srgbClr val="FFCC00">
              <a:alpha val="61960"/>
            </a:srgbClr>
          </a:solidFill>
          <a:ln w="12600">
            <a:solidFill>
              <a:srgbClr val="FFFF00"/>
            </a:solidFill>
            <a:miter lim="800000"/>
            <a:headEnd/>
            <a:tailEnd/>
          </a:ln>
        </p:spPr>
        <p:txBody>
          <a:bodyPr lIns="90360" tIns="44280" rIns="90360" bIns="44280"/>
          <a:lstStyle/>
          <a:p>
            <a:pPr marL="0"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2000" b="1">
                <a:solidFill>
                  <a:srgbClr val="002060"/>
                </a:solidFill>
                <a:latin typeface="AvantGarde Bk BT" pitchFamily="34" charset="0"/>
                <a:ea typeface="ＭＳ Ｐゴシック" panose="020B0600070205080204" pitchFamily="34" charset="-128"/>
              </a:rPr>
              <a:t>MAGNITUD</a:t>
            </a:r>
            <a:r>
              <a:rPr lang="es-ES" altLang="es-ES" sz="2000">
                <a:solidFill>
                  <a:srgbClr val="002060"/>
                </a:solidFill>
                <a:latin typeface="AvantGarde Bk BT" pitchFamily="34" charset="0"/>
                <a:ea typeface="ＭＳ Ｐゴシック" panose="020B0600070205080204" pitchFamily="34" charset="-128"/>
              </a:rPr>
              <a:t>.</a:t>
            </a:r>
          </a:p>
          <a:p>
            <a:pPr marL="457200" lvl="1"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600">
                <a:latin typeface="AvantGarde Bk BT" pitchFamily="34" charset="0"/>
                <a:ea typeface="ＭＳ Ｐゴシック" panose="020B0600070205080204" pitchFamily="34" charset="-128"/>
              </a:rPr>
              <a:t>Cualquier característica o propiedad de un cuerpo que se puede medir.</a:t>
            </a:r>
          </a:p>
          <a:p>
            <a:pPr marL="0"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s-ES" altLang="es-ES" sz="900" b="1">
              <a:solidFill>
                <a:srgbClr val="002060"/>
              </a:solidFill>
              <a:latin typeface="AvantGarde Bk BT" pitchFamily="34" charset="0"/>
              <a:ea typeface="ＭＳ Ｐゴシック" panose="020B0600070205080204" pitchFamily="34" charset="-128"/>
            </a:endParaRPr>
          </a:p>
          <a:p>
            <a:pPr marL="0"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2000" b="1">
                <a:solidFill>
                  <a:srgbClr val="002060"/>
                </a:solidFill>
                <a:latin typeface="AvantGarde Bk BT" pitchFamily="34" charset="0"/>
                <a:ea typeface="ＭＳ Ｐゴシック" panose="020B0600070205080204" pitchFamily="34" charset="-128"/>
              </a:rPr>
              <a:t>MEDIDA</a:t>
            </a:r>
            <a:r>
              <a:rPr lang="es-ES" altLang="es-ES" sz="2000">
                <a:solidFill>
                  <a:srgbClr val="002060"/>
                </a:solidFill>
                <a:latin typeface="AvantGarde Bk BT" pitchFamily="34" charset="0"/>
                <a:ea typeface="ＭＳ Ｐゴシック" panose="020B0600070205080204" pitchFamily="34" charset="-128"/>
              </a:rPr>
              <a:t>.</a:t>
            </a:r>
          </a:p>
          <a:p>
            <a:pPr marL="457200" lvl="1"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600">
                <a:latin typeface="AvantGarde Bk BT" pitchFamily="34" charset="0"/>
                <a:ea typeface="ＭＳ Ｐゴシック" panose="020B0600070205080204" pitchFamily="34" charset="-128"/>
              </a:rPr>
              <a:t>La evaluación concreta de la magnitud.</a:t>
            </a:r>
          </a:p>
          <a:p>
            <a:pPr marL="0"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s-ES" altLang="es-ES" sz="900" b="1">
              <a:solidFill>
                <a:srgbClr val="A50021"/>
              </a:solidFill>
              <a:latin typeface="AvantGarde Bk BT" pitchFamily="34" charset="0"/>
              <a:ea typeface="ＭＳ Ｐゴシック" panose="020B0600070205080204" pitchFamily="34" charset="-128"/>
            </a:endParaRPr>
          </a:p>
          <a:p>
            <a:pPr marL="0"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2000" b="1">
                <a:solidFill>
                  <a:srgbClr val="002060"/>
                </a:solidFill>
                <a:latin typeface="AvantGarde Bk BT" pitchFamily="34" charset="0"/>
                <a:ea typeface="ＭＳ Ｐゴシック" panose="020B0600070205080204" pitchFamily="34" charset="-128"/>
              </a:rPr>
              <a:t>UNIDAD</a:t>
            </a:r>
            <a:r>
              <a:rPr lang="es-ES" altLang="es-ES" sz="2000">
                <a:solidFill>
                  <a:srgbClr val="002060"/>
                </a:solidFill>
                <a:latin typeface="AvantGarde Bk BT" pitchFamily="34" charset="0"/>
                <a:ea typeface="ＭＳ Ｐゴシック" panose="020B0600070205080204" pitchFamily="34" charset="-128"/>
              </a:rPr>
              <a:t>.</a:t>
            </a:r>
          </a:p>
          <a:p>
            <a:pPr marL="457200" lvl="1"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600">
                <a:latin typeface="AvantGarde Bk BT" pitchFamily="34" charset="0"/>
                <a:ea typeface="ＭＳ Ｐゴシック" panose="020B0600070205080204" pitchFamily="34" charset="-128"/>
              </a:rPr>
              <a:t>Patrón de medida. Referencia para establecer el valor de la magnitud.</a:t>
            </a:r>
          </a:p>
          <a:p>
            <a:pPr marL="457200" lvl="1"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600">
                <a:latin typeface="AvantGarde Bk BT" pitchFamily="34" charset="0"/>
                <a:ea typeface="ＭＳ Ｐゴシック" panose="020B0600070205080204" pitchFamily="34" charset="-128"/>
              </a:rPr>
              <a:t> </a:t>
            </a:r>
          </a:p>
          <a:p>
            <a:pPr marL="0"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2000" b="1">
                <a:solidFill>
                  <a:srgbClr val="002060"/>
                </a:solidFill>
                <a:latin typeface="AvantGarde Bk BT" pitchFamily="34" charset="0"/>
                <a:ea typeface="ＭＳ Ｐゴシック" panose="020B0600070205080204" pitchFamily="34" charset="-128"/>
              </a:rPr>
              <a:t>SISTEMA DE UNIDADES</a:t>
            </a:r>
            <a:r>
              <a:rPr lang="es-ES" altLang="es-ES" sz="2000">
                <a:solidFill>
                  <a:srgbClr val="002060"/>
                </a:solidFill>
                <a:latin typeface="AvantGarde Bk BT" pitchFamily="34" charset="0"/>
                <a:ea typeface="ＭＳ Ｐゴシック" panose="020B0600070205080204" pitchFamily="34" charset="-128"/>
              </a:rPr>
              <a:t>.</a:t>
            </a:r>
          </a:p>
          <a:p>
            <a:pPr marL="457200" lvl="1"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s-ES" altLang="es-ES" sz="900">
              <a:latin typeface="AvantGarde Bk BT" pitchFamily="34" charset="0"/>
              <a:ea typeface="ＭＳ Ｐゴシック" panose="020B0600070205080204" pitchFamily="34" charset="-128"/>
            </a:endParaRPr>
          </a:p>
          <a:p>
            <a:pPr marL="457200" lvl="1" indent="0" eaLnBrk="1" hangingPunct="1">
              <a:lnSpc>
                <a:spcPct val="90000"/>
              </a:lnSpc>
              <a:spcBef>
                <a:spcPts val="40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600">
                <a:latin typeface="AvantGarde Bk BT" pitchFamily="34" charset="0"/>
                <a:ea typeface="ＭＳ Ｐゴシック" panose="020B0600070205080204" pitchFamily="34" charset="-128"/>
              </a:rPr>
              <a:t>Conjunto reducido de unidades patrón de magnitudes fundamentales sujetas a ciertos criterios generales, de las cuales derivan las demás magnitudes.</a:t>
            </a:r>
          </a:p>
        </p:txBody>
      </p:sp>
      <p:sp>
        <p:nvSpPr>
          <p:cNvPr id="7173" name="Rectangle 5">
            <a:extLst>
              <a:ext uri="{FF2B5EF4-FFF2-40B4-BE49-F238E27FC236}">
                <a16:creationId xmlns:a16="http://schemas.microsoft.com/office/drawing/2014/main" id="{0B1F5E02-90FA-614F-A522-42B95CD286B4}"/>
              </a:ext>
            </a:extLst>
          </p:cNvPr>
          <p:cNvSpPr>
            <a:spLocks noChangeArrowheads="1"/>
          </p:cNvSpPr>
          <p:nvPr/>
        </p:nvSpPr>
        <p:spPr bwMode="auto">
          <a:xfrm>
            <a:off x="4716463" y="1746250"/>
            <a:ext cx="4176712" cy="3914775"/>
          </a:xfrm>
          <a:prstGeom prst="rect">
            <a:avLst/>
          </a:prstGeom>
          <a:noFill/>
          <a:ln w="126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marL="339725" indent="-339725"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788988" algn="l"/>
                <a:tab pos="1238250" algn="l"/>
                <a:tab pos="1687513" algn="l"/>
                <a:tab pos="2136775" algn="l"/>
                <a:tab pos="2586038" algn="l"/>
                <a:tab pos="3035300" algn="l"/>
                <a:tab pos="3484563" algn="l"/>
                <a:tab pos="3933825" algn="l"/>
                <a:tab pos="4383088" algn="l"/>
                <a:tab pos="4832350" algn="l"/>
                <a:tab pos="5281613" algn="l"/>
                <a:tab pos="5730875" algn="l"/>
                <a:tab pos="6180138" algn="l"/>
                <a:tab pos="6629400" algn="l"/>
                <a:tab pos="7078663" algn="l"/>
                <a:tab pos="7527925" algn="l"/>
                <a:tab pos="7977188" algn="l"/>
                <a:tab pos="8426450" algn="l"/>
                <a:tab pos="8875713" algn="l"/>
                <a:tab pos="9324975" algn="l"/>
              </a:tabLst>
              <a:defRPr sz="2400">
                <a:solidFill>
                  <a:schemeClr val="bg1"/>
                </a:solidFill>
                <a:latin typeface="Times New Roman" panose="02020603050405020304" pitchFamily="18" charset="0"/>
                <a:ea typeface="ＭＳ Ｐゴシック" panose="020B0600070205080204" pitchFamily="34" charset="-128"/>
              </a:defRPr>
            </a:lvl9pPr>
          </a:lstStyle>
          <a:p>
            <a:pPr algn="ctr">
              <a:spcBef>
                <a:spcPts val="1000"/>
              </a:spcBef>
            </a:pPr>
            <a:r>
              <a:rPr lang="es-ES" altLang="es-ES" sz="2000" b="1">
                <a:solidFill>
                  <a:srgbClr val="002060"/>
                </a:solidFill>
                <a:latin typeface="AvantGarde Bk BT" pitchFamily="34" charset="0"/>
              </a:rPr>
              <a:t>SISTEMA INTERNACIONAL O MKS</a:t>
            </a:r>
          </a:p>
          <a:p>
            <a:pPr>
              <a:spcBef>
                <a:spcPts val="1000"/>
              </a:spcBef>
            </a:pPr>
            <a:r>
              <a:rPr lang="es-ES" altLang="es-ES" sz="1600">
                <a:solidFill>
                  <a:srgbClr val="000000"/>
                </a:solidFill>
                <a:latin typeface="AvantGarde Bk BT" pitchFamily="34" charset="0"/>
              </a:rPr>
              <a:t>Basado en 7 magnitudes fundamentales </a:t>
            </a:r>
          </a:p>
          <a:p>
            <a:pPr eaLnBrk="1" hangingPunct="1">
              <a:lnSpc>
                <a:spcPct val="80000"/>
              </a:lnSpc>
              <a:spcBef>
                <a:spcPts val="400"/>
              </a:spcBef>
            </a:pPr>
            <a:endParaRPr lang="es-ES" altLang="es-ES" sz="1600">
              <a:solidFill>
                <a:srgbClr val="000000"/>
              </a:solidFill>
              <a:latin typeface="AvantGarde Bk BT" pitchFamily="34" charset="0"/>
            </a:endParaRPr>
          </a:p>
          <a:p>
            <a:pPr eaLnBrk="1" hangingPunct="1">
              <a:lnSpc>
                <a:spcPct val="80000"/>
              </a:lnSpc>
              <a:spcBef>
                <a:spcPts val="400"/>
              </a:spcBef>
              <a:buFont typeface="Wingdings" pitchFamily="2" charset="2"/>
              <a:buChar char="ü"/>
            </a:pPr>
            <a:r>
              <a:rPr lang="es-ES" altLang="es-ES" sz="1600">
                <a:solidFill>
                  <a:schemeClr val="accent2"/>
                </a:solidFill>
                <a:latin typeface="AvantGarde Bk BT" pitchFamily="34" charset="0"/>
              </a:rPr>
              <a:t>Longitud (metro)</a:t>
            </a:r>
          </a:p>
          <a:p>
            <a:pPr eaLnBrk="1" hangingPunct="1">
              <a:lnSpc>
                <a:spcPct val="80000"/>
              </a:lnSpc>
              <a:spcBef>
                <a:spcPts val="400"/>
              </a:spcBef>
              <a:buFont typeface="Wingdings" pitchFamily="2" charset="2"/>
              <a:buChar char="ü"/>
            </a:pPr>
            <a:r>
              <a:rPr lang="es-ES" altLang="es-ES" sz="1600">
                <a:solidFill>
                  <a:schemeClr val="accent2"/>
                </a:solidFill>
                <a:latin typeface="AvantGarde Bk BT" pitchFamily="34" charset="0"/>
              </a:rPr>
              <a:t>Masa (Kilogramo)</a:t>
            </a:r>
          </a:p>
          <a:p>
            <a:pPr eaLnBrk="1" hangingPunct="1">
              <a:lnSpc>
                <a:spcPct val="80000"/>
              </a:lnSpc>
              <a:spcBef>
                <a:spcPts val="400"/>
              </a:spcBef>
              <a:buFont typeface="Wingdings" pitchFamily="2" charset="2"/>
              <a:buChar char="ü"/>
            </a:pPr>
            <a:r>
              <a:rPr lang="es-ES" altLang="es-ES" sz="1600">
                <a:solidFill>
                  <a:schemeClr val="accent2"/>
                </a:solidFill>
                <a:latin typeface="AvantGarde Bk BT" pitchFamily="34" charset="0"/>
              </a:rPr>
              <a:t>Tiempo (segundo)</a:t>
            </a:r>
          </a:p>
          <a:p>
            <a:pPr eaLnBrk="1" hangingPunct="1">
              <a:lnSpc>
                <a:spcPct val="80000"/>
              </a:lnSpc>
              <a:spcBef>
                <a:spcPts val="400"/>
              </a:spcBef>
              <a:buFont typeface="Wingdings" pitchFamily="2" charset="2"/>
              <a:buChar char="ü"/>
            </a:pPr>
            <a:r>
              <a:rPr lang="es-ES" altLang="es-ES" sz="1600">
                <a:solidFill>
                  <a:schemeClr val="accent2"/>
                </a:solidFill>
                <a:latin typeface="AvantGarde Bk BT" pitchFamily="34" charset="0"/>
              </a:rPr>
              <a:t>I. Corriente (amperio)</a:t>
            </a:r>
          </a:p>
          <a:p>
            <a:pPr eaLnBrk="1" hangingPunct="1">
              <a:lnSpc>
                <a:spcPct val="80000"/>
              </a:lnSpc>
              <a:spcBef>
                <a:spcPts val="400"/>
              </a:spcBef>
              <a:buFont typeface="Wingdings" pitchFamily="2" charset="2"/>
              <a:buChar char="ü"/>
            </a:pPr>
            <a:r>
              <a:rPr lang="es-ES" altLang="es-ES" sz="1600">
                <a:solidFill>
                  <a:schemeClr val="accent2"/>
                </a:solidFill>
                <a:latin typeface="AvantGarde Bk BT" pitchFamily="34" charset="0"/>
              </a:rPr>
              <a:t>Temperatura (kelvin)</a:t>
            </a:r>
          </a:p>
          <a:p>
            <a:pPr eaLnBrk="1" hangingPunct="1">
              <a:lnSpc>
                <a:spcPct val="80000"/>
              </a:lnSpc>
              <a:spcBef>
                <a:spcPts val="400"/>
              </a:spcBef>
              <a:buFont typeface="Wingdings" pitchFamily="2" charset="2"/>
              <a:buChar char="ü"/>
            </a:pPr>
            <a:r>
              <a:rPr lang="es-ES" altLang="es-ES" sz="1600">
                <a:solidFill>
                  <a:schemeClr val="accent2"/>
                </a:solidFill>
                <a:latin typeface="AvantGarde Bk BT" pitchFamily="34" charset="0"/>
              </a:rPr>
              <a:t>I. Luminosa (candela)</a:t>
            </a:r>
          </a:p>
          <a:p>
            <a:pPr eaLnBrk="1" hangingPunct="1">
              <a:lnSpc>
                <a:spcPct val="80000"/>
              </a:lnSpc>
              <a:spcBef>
                <a:spcPts val="400"/>
              </a:spcBef>
              <a:buFont typeface="Wingdings" pitchFamily="2" charset="2"/>
              <a:buChar char="ü"/>
            </a:pPr>
            <a:r>
              <a:rPr lang="es-ES" altLang="es-ES" sz="1600">
                <a:solidFill>
                  <a:schemeClr val="accent2"/>
                </a:solidFill>
                <a:latin typeface="AvantGarde Bk BT" pitchFamily="34" charset="0"/>
              </a:rPr>
              <a:t>Cantidad de sustancia (mol)</a:t>
            </a:r>
          </a:p>
          <a:p>
            <a:pPr eaLnBrk="1" hangingPunct="1">
              <a:lnSpc>
                <a:spcPct val="80000"/>
              </a:lnSpc>
              <a:spcBef>
                <a:spcPts val="400"/>
              </a:spcBef>
              <a:buClrTx/>
              <a:buSzTx/>
              <a:buFontTx/>
              <a:buNone/>
            </a:pPr>
            <a:endParaRPr lang="es-ES" altLang="es-ES" sz="1600">
              <a:solidFill>
                <a:srgbClr val="000000"/>
              </a:solidFill>
              <a:latin typeface="AvantGarde Bk BT" pitchFamily="34" charset="0"/>
            </a:endParaRPr>
          </a:p>
          <a:p>
            <a:pPr algn="just" eaLnBrk="1" hangingPunct="1">
              <a:lnSpc>
                <a:spcPct val="80000"/>
              </a:lnSpc>
              <a:spcBef>
                <a:spcPts val="300"/>
              </a:spcBef>
            </a:pPr>
            <a:endParaRPr lang="es-ES" altLang="es-ES" sz="1200">
              <a:solidFill>
                <a:srgbClr val="000000"/>
              </a:solidFill>
              <a:latin typeface="AvantGarde Bk BT" pitchFamily="34" charset="0"/>
            </a:endParaRPr>
          </a:p>
          <a:p>
            <a:pPr algn="just" eaLnBrk="1" hangingPunct="1">
              <a:lnSpc>
                <a:spcPct val="80000"/>
              </a:lnSpc>
              <a:spcBef>
                <a:spcPts val="300"/>
              </a:spcBef>
            </a:pPr>
            <a:r>
              <a:rPr lang="es-ES" altLang="es-ES" sz="1200">
                <a:solidFill>
                  <a:srgbClr val="000000"/>
                </a:solidFill>
                <a:latin typeface="AvantGarde Bk BT" pitchFamily="34" charset="0"/>
              </a:rPr>
              <a:t>La legislación europea prescribe el 1 de enero de 1986 que en las mediciones radiológicas se usen  obligatoriamente las unidades del Sistema Internacional de medidas.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7170">
                                            <p:txEl>
                                              <p:pRg st="0" end="0"/>
                                            </p:txEl>
                                          </p:spTgt>
                                        </p:tgtEl>
                                        <p:attrNameLst>
                                          <p:attrName>style.visibility</p:attrName>
                                        </p:attrNameLst>
                                      </p:cBhvr>
                                      <p:to>
                                        <p:strVal val="visible"/>
                                      </p:to>
                                    </p:set>
                                    <p:anim calcmode="lin" valueType="num">
                                      <p:cBhvr additive="repl">
                                        <p:cTn id="7" dur="500" fill="hold"/>
                                        <p:tgtEl>
                                          <p:spTgt spid="7170">
                                            <p:txEl>
                                              <p:pRg st="0" end="0"/>
                                            </p:txEl>
                                          </p:spTgt>
                                        </p:tgtEl>
                                        <p:attrNameLst>
                                          <p:attrName>ppt_x</p:attrName>
                                        </p:attrNameLst>
                                      </p:cBhvr>
                                      <p:tavLst>
                                        <p:tav tm="100000">
                                          <p:val>
                                            <p:strVal val="0-#ppt_w/2"/>
                                          </p:val>
                                        </p:tav>
                                        <p:tav>
                                          <p:val>
                                            <p:strVal val="#ppt_x"/>
                                          </p:val>
                                        </p:tav>
                                      </p:tavLst>
                                    </p:anim>
                                    <p:anim calcmode="lin" valueType="num">
                                      <p:cBhvr additive="repl">
                                        <p:cTn id="8" dur="500" fill="hold"/>
                                        <p:tgtEl>
                                          <p:spTgt spid="7170">
                                            <p:txEl>
                                              <p:pRg st="0" end="0"/>
                                            </p:txEl>
                                          </p:spTgt>
                                        </p:tgtEl>
                                        <p:attrNameLst>
                                          <p:attrName>ppt_y</p:attrName>
                                        </p:attrNameLst>
                                      </p:cBhvr>
                                      <p:tavLst>
                                        <p:tav tm="100000">
                                          <p:val>
                                            <p:strVal val="#ppt_y"/>
                                          </p:val>
                                        </p:tav>
                                        <p:tav>
                                          <p:val>
                                            <p:strVal val="#ppt_y"/>
                                          </p:val>
                                        </p:tav>
                                      </p:tavLst>
                                    </p:anim>
                                  </p:childTnLst>
                                </p:cTn>
                              </p:par>
                              <p:par>
                                <p:cTn id="9" presetID="2" presetClass="entr" presetSubtype="8" fill="hold" nodeType="withEffect">
                                  <p:stCondLst>
                                    <p:cond delay="0"/>
                                  </p:stCondLst>
                                  <p:childTnLst>
                                    <p:set>
                                      <p:cBhvr additive="repl">
                                        <p:cTn id="10" dur="1" fill="hold">
                                          <p:stCondLst>
                                            <p:cond delay="0"/>
                                          </p:stCondLst>
                                        </p:cTn>
                                        <p:tgtEl>
                                          <p:spTgt spid="7170">
                                            <p:txEl>
                                              <p:pRg st="1" end="1"/>
                                            </p:txEl>
                                          </p:spTgt>
                                        </p:tgtEl>
                                        <p:attrNameLst>
                                          <p:attrName>style.visibility</p:attrName>
                                        </p:attrNameLst>
                                      </p:cBhvr>
                                      <p:to>
                                        <p:strVal val="visible"/>
                                      </p:to>
                                    </p:set>
                                    <p:anim calcmode="lin" valueType="num">
                                      <p:cBhvr additive="repl">
                                        <p:cTn id="11" dur="500" fill="hold"/>
                                        <p:tgtEl>
                                          <p:spTgt spid="7170">
                                            <p:txEl>
                                              <p:pRg st="1" end="1"/>
                                            </p:txEl>
                                          </p:spTgt>
                                        </p:tgtEl>
                                        <p:attrNameLst>
                                          <p:attrName>ppt_x</p:attrName>
                                        </p:attrNameLst>
                                      </p:cBhvr>
                                      <p:tavLst>
                                        <p:tav tm="100000">
                                          <p:val>
                                            <p:strVal val="0-#ppt_w/2"/>
                                          </p:val>
                                        </p:tav>
                                        <p:tav>
                                          <p:val>
                                            <p:strVal val="#ppt_x"/>
                                          </p:val>
                                        </p:tav>
                                      </p:tavLst>
                                    </p:anim>
                                    <p:anim calcmode="lin" valueType="num">
                                      <p:cBhvr additive="repl">
                                        <p:cTn id="12" dur="500" fill="hold"/>
                                        <p:tgtEl>
                                          <p:spTgt spid="7170">
                                            <p:txEl>
                                              <p:pRg st="1" end="1"/>
                                            </p:txEl>
                                          </p:spTgt>
                                        </p:tgtEl>
                                        <p:attrNameLst>
                                          <p:attrName>ppt_y</p:attrName>
                                        </p:attrNameLst>
                                      </p:cBhvr>
                                      <p:tavLst>
                                        <p:tav tm="100000">
                                          <p:val>
                                            <p:strVal val="#ppt_y"/>
                                          </p:val>
                                        </p:tav>
                                        <p:tav>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additive="repl">
                                        <p:cTn id="16" dur="1" fill="hold">
                                          <p:stCondLst>
                                            <p:cond delay="0"/>
                                          </p:stCondLst>
                                        </p:cTn>
                                        <p:tgtEl>
                                          <p:spTgt spid="7170">
                                            <p:txEl>
                                              <p:pRg st="3" end="3"/>
                                            </p:txEl>
                                          </p:spTgt>
                                        </p:tgtEl>
                                        <p:attrNameLst>
                                          <p:attrName>style.visibility</p:attrName>
                                        </p:attrNameLst>
                                      </p:cBhvr>
                                      <p:to>
                                        <p:strVal val="visible"/>
                                      </p:to>
                                    </p:set>
                                    <p:anim calcmode="lin" valueType="num">
                                      <p:cBhvr additive="repl">
                                        <p:cTn id="17" dur="500" fill="hold"/>
                                        <p:tgtEl>
                                          <p:spTgt spid="7170">
                                            <p:txEl>
                                              <p:pRg st="3" end="3"/>
                                            </p:txEl>
                                          </p:spTgt>
                                        </p:tgtEl>
                                        <p:attrNameLst>
                                          <p:attrName>ppt_x</p:attrName>
                                        </p:attrNameLst>
                                      </p:cBhvr>
                                      <p:tavLst>
                                        <p:tav tm="100000">
                                          <p:val>
                                            <p:strVal val="0-#ppt_w/2"/>
                                          </p:val>
                                        </p:tav>
                                        <p:tav>
                                          <p:val>
                                            <p:strVal val="#ppt_x"/>
                                          </p:val>
                                        </p:tav>
                                      </p:tavLst>
                                    </p:anim>
                                    <p:anim calcmode="lin" valueType="num">
                                      <p:cBhvr additive="repl">
                                        <p:cTn id="18" dur="500" fill="hold"/>
                                        <p:tgtEl>
                                          <p:spTgt spid="7170">
                                            <p:txEl>
                                              <p:pRg st="3" end="3"/>
                                            </p:txEl>
                                          </p:spTgt>
                                        </p:tgtEl>
                                        <p:attrNameLst>
                                          <p:attrName>ppt_y</p:attrName>
                                        </p:attrNameLst>
                                      </p:cBhvr>
                                      <p:tavLst>
                                        <p:tav tm="100000">
                                          <p:val>
                                            <p:strVal val="#ppt_y"/>
                                          </p:val>
                                        </p:tav>
                                        <p:tav>
                                          <p:val>
                                            <p:strVal val="#ppt_y"/>
                                          </p:val>
                                        </p:tav>
                                      </p:tavLst>
                                    </p:anim>
                                  </p:childTnLst>
                                </p:cTn>
                              </p:par>
                              <p:par>
                                <p:cTn id="19" presetID="2" presetClass="entr" presetSubtype="8" fill="hold" nodeType="withEffect">
                                  <p:stCondLst>
                                    <p:cond delay="0"/>
                                  </p:stCondLst>
                                  <p:childTnLst>
                                    <p:set>
                                      <p:cBhvr additive="repl">
                                        <p:cTn id="20" dur="1" fill="hold">
                                          <p:stCondLst>
                                            <p:cond delay="0"/>
                                          </p:stCondLst>
                                        </p:cTn>
                                        <p:tgtEl>
                                          <p:spTgt spid="7170">
                                            <p:txEl>
                                              <p:pRg st="4" end="4"/>
                                            </p:txEl>
                                          </p:spTgt>
                                        </p:tgtEl>
                                        <p:attrNameLst>
                                          <p:attrName>style.visibility</p:attrName>
                                        </p:attrNameLst>
                                      </p:cBhvr>
                                      <p:to>
                                        <p:strVal val="visible"/>
                                      </p:to>
                                    </p:set>
                                    <p:anim calcmode="lin" valueType="num">
                                      <p:cBhvr additive="repl">
                                        <p:cTn id="21" dur="500" fill="hold"/>
                                        <p:tgtEl>
                                          <p:spTgt spid="7170">
                                            <p:txEl>
                                              <p:pRg st="4" end="4"/>
                                            </p:txEl>
                                          </p:spTgt>
                                        </p:tgtEl>
                                        <p:attrNameLst>
                                          <p:attrName>ppt_x</p:attrName>
                                        </p:attrNameLst>
                                      </p:cBhvr>
                                      <p:tavLst>
                                        <p:tav tm="100000">
                                          <p:val>
                                            <p:strVal val="0-#ppt_w/2"/>
                                          </p:val>
                                        </p:tav>
                                        <p:tav>
                                          <p:val>
                                            <p:strVal val="#ppt_x"/>
                                          </p:val>
                                        </p:tav>
                                      </p:tavLst>
                                    </p:anim>
                                    <p:anim calcmode="lin" valueType="num">
                                      <p:cBhvr additive="repl">
                                        <p:cTn id="22" dur="500" fill="hold"/>
                                        <p:tgtEl>
                                          <p:spTgt spid="7170">
                                            <p:txEl>
                                              <p:pRg st="4" end="4"/>
                                            </p:txEl>
                                          </p:spTgt>
                                        </p:tgtEl>
                                        <p:attrNameLst>
                                          <p:attrName>ppt_y</p:attrName>
                                        </p:attrNameLst>
                                      </p:cBhvr>
                                      <p:tavLst>
                                        <p:tav tm="100000">
                                          <p:val>
                                            <p:strVal val="#ppt_y"/>
                                          </p:val>
                                        </p:tav>
                                        <p:tav>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additive="repl">
                                        <p:cTn id="26" dur="1" fill="hold">
                                          <p:stCondLst>
                                            <p:cond delay="0"/>
                                          </p:stCondLst>
                                        </p:cTn>
                                        <p:tgtEl>
                                          <p:spTgt spid="7170">
                                            <p:txEl>
                                              <p:pRg st="6" end="6"/>
                                            </p:txEl>
                                          </p:spTgt>
                                        </p:tgtEl>
                                        <p:attrNameLst>
                                          <p:attrName>style.visibility</p:attrName>
                                        </p:attrNameLst>
                                      </p:cBhvr>
                                      <p:to>
                                        <p:strVal val="visible"/>
                                      </p:to>
                                    </p:set>
                                    <p:anim calcmode="lin" valueType="num">
                                      <p:cBhvr additive="repl">
                                        <p:cTn id="27" dur="500" fill="hold"/>
                                        <p:tgtEl>
                                          <p:spTgt spid="7170">
                                            <p:txEl>
                                              <p:pRg st="6" end="6"/>
                                            </p:txEl>
                                          </p:spTgt>
                                        </p:tgtEl>
                                        <p:attrNameLst>
                                          <p:attrName>ppt_x</p:attrName>
                                        </p:attrNameLst>
                                      </p:cBhvr>
                                      <p:tavLst>
                                        <p:tav tm="100000">
                                          <p:val>
                                            <p:strVal val="0-#ppt_w/2"/>
                                          </p:val>
                                        </p:tav>
                                        <p:tav>
                                          <p:val>
                                            <p:strVal val="#ppt_x"/>
                                          </p:val>
                                        </p:tav>
                                      </p:tavLst>
                                    </p:anim>
                                    <p:anim calcmode="lin" valueType="num">
                                      <p:cBhvr additive="repl">
                                        <p:cTn id="28" dur="500" fill="hold"/>
                                        <p:tgtEl>
                                          <p:spTgt spid="7170">
                                            <p:txEl>
                                              <p:pRg st="6" end="6"/>
                                            </p:txEl>
                                          </p:spTgt>
                                        </p:tgtEl>
                                        <p:attrNameLst>
                                          <p:attrName>ppt_y</p:attrName>
                                        </p:attrNameLst>
                                      </p:cBhvr>
                                      <p:tavLst>
                                        <p:tav tm="100000">
                                          <p:val>
                                            <p:strVal val="#ppt_y"/>
                                          </p:val>
                                        </p:tav>
                                        <p:tav>
                                          <p:val>
                                            <p:strVal val="#ppt_y"/>
                                          </p:val>
                                        </p:tav>
                                      </p:tavLst>
                                    </p:anim>
                                  </p:childTnLst>
                                </p:cTn>
                              </p:par>
                              <p:par>
                                <p:cTn id="29" presetID="2" presetClass="entr" presetSubtype="8" fill="hold" nodeType="withEffect">
                                  <p:stCondLst>
                                    <p:cond delay="0"/>
                                  </p:stCondLst>
                                  <p:childTnLst>
                                    <p:set>
                                      <p:cBhvr additive="repl">
                                        <p:cTn id="30" dur="1" fill="hold">
                                          <p:stCondLst>
                                            <p:cond delay="0"/>
                                          </p:stCondLst>
                                        </p:cTn>
                                        <p:tgtEl>
                                          <p:spTgt spid="7170">
                                            <p:txEl>
                                              <p:pRg st="7" end="7"/>
                                            </p:txEl>
                                          </p:spTgt>
                                        </p:tgtEl>
                                        <p:attrNameLst>
                                          <p:attrName>style.visibility</p:attrName>
                                        </p:attrNameLst>
                                      </p:cBhvr>
                                      <p:to>
                                        <p:strVal val="visible"/>
                                      </p:to>
                                    </p:set>
                                    <p:anim calcmode="lin" valueType="num">
                                      <p:cBhvr additive="repl">
                                        <p:cTn id="31" dur="500" fill="hold"/>
                                        <p:tgtEl>
                                          <p:spTgt spid="7170">
                                            <p:txEl>
                                              <p:pRg st="7" end="7"/>
                                            </p:txEl>
                                          </p:spTgt>
                                        </p:tgtEl>
                                        <p:attrNameLst>
                                          <p:attrName>ppt_x</p:attrName>
                                        </p:attrNameLst>
                                      </p:cBhvr>
                                      <p:tavLst>
                                        <p:tav tm="100000">
                                          <p:val>
                                            <p:strVal val="0-#ppt_w/2"/>
                                          </p:val>
                                        </p:tav>
                                        <p:tav>
                                          <p:val>
                                            <p:strVal val="#ppt_x"/>
                                          </p:val>
                                        </p:tav>
                                      </p:tavLst>
                                    </p:anim>
                                    <p:anim calcmode="lin" valueType="num">
                                      <p:cBhvr additive="repl">
                                        <p:cTn id="32" dur="500" fill="hold"/>
                                        <p:tgtEl>
                                          <p:spTgt spid="7170">
                                            <p:txEl>
                                              <p:pRg st="7" end="7"/>
                                            </p:txEl>
                                          </p:spTgt>
                                        </p:tgtEl>
                                        <p:attrNameLst>
                                          <p:attrName>ppt_y</p:attrName>
                                        </p:attrNameLst>
                                      </p:cBhvr>
                                      <p:tavLst>
                                        <p:tav tm="100000">
                                          <p:val>
                                            <p:strVal val="#ppt_y"/>
                                          </p:val>
                                        </p:tav>
                                        <p:tav>
                                          <p:val>
                                            <p:strVal val="#ppt_y"/>
                                          </p:val>
                                        </p:tav>
                                      </p:tavLst>
                                    </p:anim>
                                  </p:childTnLst>
                                </p:cTn>
                              </p:par>
                              <p:par>
                                <p:cTn id="33" presetID="2" presetClass="entr" presetSubtype="8" fill="hold" nodeType="withEffect">
                                  <p:stCondLst>
                                    <p:cond delay="0"/>
                                  </p:stCondLst>
                                  <p:childTnLst>
                                    <p:set>
                                      <p:cBhvr additive="repl">
                                        <p:cTn id="34" dur="1" fill="hold">
                                          <p:stCondLst>
                                            <p:cond delay="0"/>
                                          </p:stCondLst>
                                        </p:cTn>
                                        <p:tgtEl>
                                          <p:spTgt spid="7170">
                                            <p:txEl>
                                              <p:pRg st="8" end="8"/>
                                            </p:txEl>
                                          </p:spTgt>
                                        </p:tgtEl>
                                        <p:attrNameLst>
                                          <p:attrName>style.visibility</p:attrName>
                                        </p:attrNameLst>
                                      </p:cBhvr>
                                      <p:to>
                                        <p:strVal val="visible"/>
                                      </p:to>
                                    </p:set>
                                    <p:anim calcmode="lin" valueType="num">
                                      <p:cBhvr additive="repl">
                                        <p:cTn id="35" dur="500" fill="hold"/>
                                        <p:tgtEl>
                                          <p:spTgt spid="7170">
                                            <p:txEl>
                                              <p:pRg st="8" end="8"/>
                                            </p:txEl>
                                          </p:spTgt>
                                        </p:tgtEl>
                                        <p:attrNameLst>
                                          <p:attrName>ppt_x</p:attrName>
                                        </p:attrNameLst>
                                      </p:cBhvr>
                                      <p:tavLst>
                                        <p:tav tm="100000">
                                          <p:val>
                                            <p:strVal val="0-#ppt_w/2"/>
                                          </p:val>
                                        </p:tav>
                                        <p:tav>
                                          <p:val>
                                            <p:strVal val="#ppt_x"/>
                                          </p:val>
                                        </p:tav>
                                      </p:tavLst>
                                    </p:anim>
                                    <p:anim calcmode="lin" valueType="num">
                                      <p:cBhvr additive="repl">
                                        <p:cTn id="36" dur="500" fill="hold"/>
                                        <p:tgtEl>
                                          <p:spTgt spid="7170">
                                            <p:txEl>
                                              <p:pRg st="8" end="8"/>
                                            </p:txEl>
                                          </p:spTgt>
                                        </p:tgtEl>
                                        <p:attrNameLst>
                                          <p:attrName>ppt_y</p:attrName>
                                        </p:attrNameLst>
                                      </p:cBhvr>
                                      <p:tavLst>
                                        <p:tav tm="100000">
                                          <p:val>
                                            <p:strVal val="#ppt_y"/>
                                          </p:val>
                                        </p:tav>
                                        <p:tav>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additive="repl">
                                        <p:cTn id="40" dur="1" fill="hold">
                                          <p:stCondLst>
                                            <p:cond delay="0"/>
                                          </p:stCondLst>
                                        </p:cTn>
                                        <p:tgtEl>
                                          <p:spTgt spid="7170">
                                            <p:txEl>
                                              <p:pRg st="9" end="9"/>
                                            </p:txEl>
                                          </p:spTgt>
                                        </p:tgtEl>
                                        <p:attrNameLst>
                                          <p:attrName>style.visibility</p:attrName>
                                        </p:attrNameLst>
                                      </p:cBhvr>
                                      <p:to>
                                        <p:strVal val="visible"/>
                                      </p:to>
                                    </p:set>
                                    <p:anim calcmode="lin" valueType="num">
                                      <p:cBhvr additive="repl">
                                        <p:cTn id="41" dur="500" fill="hold"/>
                                        <p:tgtEl>
                                          <p:spTgt spid="7170">
                                            <p:txEl>
                                              <p:pRg st="9" end="9"/>
                                            </p:txEl>
                                          </p:spTgt>
                                        </p:tgtEl>
                                        <p:attrNameLst>
                                          <p:attrName>ppt_x</p:attrName>
                                        </p:attrNameLst>
                                      </p:cBhvr>
                                      <p:tavLst>
                                        <p:tav tm="100000">
                                          <p:val>
                                            <p:strVal val="0-#ppt_w/2"/>
                                          </p:val>
                                        </p:tav>
                                        <p:tav>
                                          <p:val>
                                            <p:strVal val="#ppt_x"/>
                                          </p:val>
                                        </p:tav>
                                      </p:tavLst>
                                    </p:anim>
                                    <p:anim calcmode="lin" valueType="num">
                                      <p:cBhvr additive="repl">
                                        <p:cTn id="42" dur="500" fill="hold"/>
                                        <p:tgtEl>
                                          <p:spTgt spid="7170">
                                            <p:txEl>
                                              <p:pRg st="9" end="9"/>
                                            </p:txEl>
                                          </p:spTgt>
                                        </p:tgtEl>
                                        <p:attrNameLst>
                                          <p:attrName>ppt_y</p:attrName>
                                        </p:attrNameLst>
                                      </p:cBhvr>
                                      <p:tavLst>
                                        <p:tav tm="100000">
                                          <p:val>
                                            <p:strVal val="#ppt_y"/>
                                          </p:val>
                                        </p:tav>
                                        <p:tav>
                                          <p:val>
                                            <p:strVal val="#ppt_y"/>
                                          </p:val>
                                        </p:tav>
                                      </p:tavLst>
                                    </p:anim>
                                  </p:childTnLst>
                                </p:cTn>
                              </p:par>
                              <p:par>
                                <p:cTn id="43" presetID="2" presetClass="entr" presetSubtype="8" fill="hold" nodeType="withEffect">
                                  <p:stCondLst>
                                    <p:cond delay="0"/>
                                  </p:stCondLst>
                                  <p:childTnLst>
                                    <p:set>
                                      <p:cBhvr additive="repl">
                                        <p:cTn id="44" dur="1" fill="hold">
                                          <p:stCondLst>
                                            <p:cond delay="0"/>
                                          </p:stCondLst>
                                        </p:cTn>
                                        <p:tgtEl>
                                          <p:spTgt spid="7170">
                                            <p:txEl>
                                              <p:pRg st="11" end="11"/>
                                            </p:txEl>
                                          </p:spTgt>
                                        </p:tgtEl>
                                        <p:attrNameLst>
                                          <p:attrName>style.visibility</p:attrName>
                                        </p:attrNameLst>
                                      </p:cBhvr>
                                      <p:to>
                                        <p:strVal val="visible"/>
                                      </p:to>
                                    </p:set>
                                    <p:anim calcmode="lin" valueType="num">
                                      <p:cBhvr additive="repl">
                                        <p:cTn id="45" dur="500" fill="hold"/>
                                        <p:tgtEl>
                                          <p:spTgt spid="7170">
                                            <p:txEl>
                                              <p:pRg st="11" end="11"/>
                                            </p:txEl>
                                          </p:spTgt>
                                        </p:tgtEl>
                                        <p:attrNameLst>
                                          <p:attrName>ppt_x</p:attrName>
                                        </p:attrNameLst>
                                      </p:cBhvr>
                                      <p:tavLst>
                                        <p:tav tm="100000">
                                          <p:val>
                                            <p:strVal val="0-#ppt_w/2"/>
                                          </p:val>
                                        </p:tav>
                                        <p:tav>
                                          <p:val>
                                            <p:strVal val="#ppt_x"/>
                                          </p:val>
                                        </p:tav>
                                      </p:tavLst>
                                    </p:anim>
                                    <p:anim calcmode="lin" valueType="num">
                                      <p:cBhvr additive="repl">
                                        <p:cTn id="46" dur="500" fill="hold"/>
                                        <p:tgtEl>
                                          <p:spTgt spid="7170">
                                            <p:txEl>
                                              <p:pRg st="11" end="11"/>
                                            </p:txEl>
                                          </p:spTgt>
                                        </p:tgtEl>
                                        <p:attrNameLst>
                                          <p:attrName>ppt_y</p:attrName>
                                        </p:attrNameLst>
                                      </p:cBhvr>
                                      <p:tavLst>
                                        <p:tav tm="100000">
                                          <p:val>
                                            <p:strVal val="#ppt_y"/>
                                          </p:val>
                                        </p:tav>
                                        <p:tav>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nodeType="clickEffect">
                                  <p:stCondLst>
                                    <p:cond delay="0"/>
                                  </p:stCondLst>
                                  <p:childTnLst>
                                    <p:set>
                                      <p:cBhvr additive="repl">
                                        <p:cTn id="50" dur="1" fill="hold">
                                          <p:stCondLst>
                                            <p:cond delay="0"/>
                                          </p:stCondLst>
                                        </p:cTn>
                                        <p:tgtEl>
                                          <p:spTgt spid="7173">
                                            <p:txEl>
                                              <p:pRg st="0" end="0"/>
                                            </p:txEl>
                                          </p:spTgt>
                                        </p:tgtEl>
                                        <p:attrNameLst>
                                          <p:attrName>style.visibility</p:attrName>
                                        </p:attrNameLst>
                                      </p:cBhvr>
                                      <p:to>
                                        <p:strVal val="visible"/>
                                      </p:to>
                                    </p:set>
                                    <p:anim calcmode="lin" valueType="num">
                                      <p:cBhvr additive="repl">
                                        <p:cTn id="51" dur="500" fill="hold"/>
                                        <p:tgtEl>
                                          <p:spTgt spid="7173">
                                            <p:txEl>
                                              <p:pRg st="0" end="0"/>
                                            </p:txEl>
                                          </p:spTgt>
                                        </p:tgtEl>
                                        <p:attrNameLst>
                                          <p:attrName>ppt_x</p:attrName>
                                        </p:attrNameLst>
                                      </p:cBhvr>
                                      <p:tavLst>
                                        <p:tav tm="100000">
                                          <p:val>
                                            <p:strVal val="0-#ppt_w/2"/>
                                          </p:val>
                                        </p:tav>
                                        <p:tav>
                                          <p:val>
                                            <p:strVal val="#ppt_x"/>
                                          </p:val>
                                        </p:tav>
                                      </p:tavLst>
                                    </p:anim>
                                    <p:anim calcmode="lin" valueType="num">
                                      <p:cBhvr additive="repl">
                                        <p:cTn id="52" dur="500" fill="hold"/>
                                        <p:tgtEl>
                                          <p:spTgt spid="7173">
                                            <p:txEl>
                                              <p:pRg st="0" end="0"/>
                                            </p:txEl>
                                          </p:spTgt>
                                        </p:tgtEl>
                                        <p:attrNameLst>
                                          <p:attrName>ppt_y</p:attrName>
                                        </p:attrNameLst>
                                      </p:cBhvr>
                                      <p:tavLst>
                                        <p:tav tm="100000">
                                          <p:val>
                                            <p:strVal val="#ppt_y"/>
                                          </p:val>
                                        </p:tav>
                                        <p:tav>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nodeType="clickEffect">
                                  <p:stCondLst>
                                    <p:cond delay="0"/>
                                  </p:stCondLst>
                                  <p:childTnLst>
                                    <p:set>
                                      <p:cBhvr additive="repl">
                                        <p:cTn id="56" dur="1" fill="hold">
                                          <p:stCondLst>
                                            <p:cond delay="0"/>
                                          </p:stCondLst>
                                        </p:cTn>
                                        <p:tgtEl>
                                          <p:spTgt spid="7173">
                                            <p:txEl>
                                              <p:pRg st="1" end="1"/>
                                            </p:txEl>
                                          </p:spTgt>
                                        </p:tgtEl>
                                        <p:attrNameLst>
                                          <p:attrName>style.visibility</p:attrName>
                                        </p:attrNameLst>
                                      </p:cBhvr>
                                      <p:to>
                                        <p:strVal val="visible"/>
                                      </p:to>
                                    </p:set>
                                    <p:anim calcmode="lin" valueType="num">
                                      <p:cBhvr additive="repl">
                                        <p:cTn id="57" dur="500" fill="hold"/>
                                        <p:tgtEl>
                                          <p:spTgt spid="7173">
                                            <p:txEl>
                                              <p:pRg st="1" end="1"/>
                                            </p:txEl>
                                          </p:spTgt>
                                        </p:tgtEl>
                                        <p:attrNameLst>
                                          <p:attrName>ppt_x</p:attrName>
                                        </p:attrNameLst>
                                      </p:cBhvr>
                                      <p:tavLst>
                                        <p:tav tm="100000">
                                          <p:val>
                                            <p:strVal val="0-#ppt_w/2"/>
                                          </p:val>
                                        </p:tav>
                                        <p:tav>
                                          <p:val>
                                            <p:strVal val="#ppt_x"/>
                                          </p:val>
                                        </p:tav>
                                      </p:tavLst>
                                    </p:anim>
                                    <p:anim calcmode="lin" valueType="num">
                                      <p:cBhvr additive="repl">
                                        <p:cTn id="58" dur="500" fill="hold"/>
                                        <p:tgtEl>
                                          <p:spTgt spid="7173">
                                            <p:txEl>
                                              <p:pRg st="1" end="1"/>
                                            </p:txEl>
                                          </p:spTgt>
                                        </p:tgtEl>
                                        <p:attrNameLst>
                                          <p:attrName>ppt_y</p:attrName>
                                        </p:attrNameLst>
                                      </p:cBhvr>
                                      <p:tavLst>
                                        <p:tav tm="100000">
                                          <p:val>
                                            <p:strVal val="#ppt_y"/>
                                          </p:val>
                                        </p:tav>
                                        <p:tav>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nodeType="clickEffect">
                                  <p:stCondLst>
                                    <p:cond delay="0"/>
                                  </p:stCondLst>
                                  <p:childTnLst>
                                    <p:set>
                                      <p:cBhvr additive="repl">
                                        <p:cTn id="62" dur="1" fill="hold">
                                          <p:stCondLst>
                                            <p:cond delay="0"/>
                                          </p:stCondLst>
                                        </p:cTn>
                                        <p:tgtEl>
                                          <p:spTgt spid="7173">
                                            <p:txEl>
                                              <p:pRg st="3" end="3"/>
                                            </p:txEl>
                                          </p:spTgt>
                                        </p:tgtEl>
                                        <p:attrNameLst>
                                          <p:attrName>style.visibility</p:attrName>
                                        </p:attrNameLst>
                                      </p:cBhvr>
                                      <p:to>
                                        <p:strVal val="visible"/>
                                      </p:to>
                                    </p:set>
                                    <p:anim calcmode="lin" valueType="num">
                                      <p:cBhvr additive="repl">
                                        <p:cTn id="63" dur="500" fill="hold"/>
                                        <p:tgtEl>
                                          <p:spTgt spid="7173">
                                            <p:txEl>
                                              <p:pRg st="3" end="3"/>
                                            </p:txEl>
                                          </p:spTgt>
                                        </p:tgtEl>
                                        <p:attrNameLst>
                                          <p:attrName>ppt_x</p:attrName>
                                        </p:attrNameLst>
                                      </p:cBhvr>
                                      <p:tavLst>
                                        <p:tav tm="100000">
                                          <p:val>
                                            <p:strVal val="0-#ppt_w/2"/>
                                          </p:val>
                                        </p:tav>
                                        <p:tav>
                                          <p:val>
                                            <p:strVal val="#ppt_x"/>
                                          </p:val>
                                        </p:tav>
                                      </p:tavLst>
                                    </p:anim>
                                    <p:anim calcmode="lin" valueType="num">
                                      <p:cBhvr additive="repl">
                                        <p:cTn id="64" dur="500" fill="hold"/>
                                        <p:tgtEl>
                                          <p:spTgt spid="7173">
                                            <p:txEl>
                                              <p:pRg st="3" end="3"/>
                                            </p:txEl>
                                          </p:spTgt>
                                        </p:tgtEl>
                                        <p:attrNameLst>
                                          <p:attrName>ppt_y</p:attrName>
                                        </p:attrNameLst>
                                      </p:cBhvr>
                                      <p:tavLst>
                                        <p:tav tm="100000">
                                          <p:val>
                                            <p:strVal val="#ppt_y"/>
                                          </p:val>
                                        </p:tav>
                                        <p:tav>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8" fill="hold" nodeType="clickEffect">
                                  <p:stCondLst>
                                    <p:cond delay="0"/>
                                  </p:stCondLst>
                                  <p:childTnLst>
                                    <p:set>
                                      <p:cBhvr additive="repl">
                                        <p:cTn id="68" dur="1" fill="hold">
                                          <p:stCondLst>
                                            <p:cond delay="0"/>
                                          </p:stCondLst>
                                        </p:cTn>
                                        <p:tgtEl>
                                          <p:spTgt spid="7173">
                                            <p:txEl>
                                              <p:pRg st="4" end="4"/>
                                            </p:txEl>
                                          </p:spTgt>
                                        </p:tgtEl>
                                        <p:attrNameLst>
                                          <p:attrName>style.visibility</p:attrName>
                                        </p:attrNameLst>
                                      </p:cBhvr>
                                      <p:to>
                                        <p:strVal val="visible"/>
                                      </p:to>
                                    </p:set>
                                    <p:anim calcmode="lin" valueType="num">
                                      <p:cBhvr additive="repl">
                                        <p:cTn id="69" dur="500" fill="hold"/>
                                        <p:tgtEl>
                                          <p:spTgt spid="7173">
                                            <p:txEl>
                                              <p:pRg st="4" end="4"/>
                                            </p:txEl>
                                          </p:spTgt>
                                        </p:tgtEl>
                                        <p:attrNameLst>
                                          <p:attrName>ppt_x</p:attrName>
                                        </p:attrNameLst>
                                      </p:cBhvr>
                                      <p:tavLst>
                                        <p:tav tm="100000">
                                          <p:val>
                                            <p:strVal val="0-#ppt_w/2"/>
                                          </p:val>
                                        </p:tav>
                                        <p:tav>
                                          <p:val>
                                            <p:strVal val="#ppt_x"/>
                                          </p:val>
                                        </p:tav>
                                      </p:tavLst>
                                    </p:anim>
                                    <p:anim calcmode="lin" valueType="num">
                                      <p:cBhvr additive="repl">
                                        <p:cTn id="70" dur="500" fill="hold"/>
                                        <p:tgtEl>
                                          <p:spTgt spid="7173">
                                            <p:txEl>
                                              <p:pRg st="4" end="4"/>
                                            </p:txEl>
                                          </p:spTgt>
                                        </p:tgtEl>
                                        <p:attrNameLst>
                                          <p:attrName>ppt_y</p:attrName>
                                        </p:attrNameLst>
                                      </p:cBhvr>
                                      <p:tavLst>
                                        <p:tav tm="100000">
                                          <p:val>
                                            <p:strVal val="#ppt_y"/>
                                          </p:val>
                                        </p:tav>
                                        <p:tav>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8" fill="hold" nodeType="clickEffect">
                                  <p:stCondLst>
                                    <p:cond delay="0"/>
                                  </p:stCondLst>
                                  <p:childTnLst>
                                    <p:set>
                                      <p:cBhvr additive="repl">
                                        <p:cTn id="74" dur="1" fill="hold">
                                          <p:stCondLst>
                                            <p:cond delay="0"/>
                                          </p:stCondLst>
                                        </p:cTn>
                                        <p:tgtEl>
                                          <p:spTgt spid="7173">
                                            <p:txEl>
                                              <p:pRg st="5" end="5"/>
                                            </p:txEl>
                                          </p:spTgt>
                                        </p:tgtEl>
                                        <p:attrNameLst>
                                          <p:attrName>style.visibility</p:attrName>
                                        </p:attrNameLst>
                                      </p:cBhvr>
                                      <p:to>
                                        <p:strVal val="visible"/>
                                      </p:to>
                                    </p:set>
                                    <p:anim calcmode="lin" valueType="num">
                                      <p:cBhvr additive="repl">
                                        <p:cTn id="75" dur="500" fill="hold"/>
                                        <p:tgtEl>
                                          <p:spTgt spid="7173">
                                            <p:txEl>
                                              <p:pRg st="5" end="5"/>
                                            </p:txEl>
                                          </p:spTgt>
                                        </p:tgtEl>
                                        <p:attrNameLst>
                                          <p:attrName>ppt_x</p:attrName>
                                        </p:attrNameLst>
                                      </p:cBhvr>
                                      <p:tavLst>
                                        <p:tav tm="100000">
                                          <p:val>
                                            <p:strVal val="0-#ppt_w/2"/>
                                          </p:val>
                                        </p:tav>
                                        <p:tav>
                                          <p:val>
                                            <p:strVal val="#ppt_x"/>
                                          </p:val>
                                        </p:tav>
                                      </p:tavLst>
                                    </p:anim>
                                    <p:anim calcmode="lin" valueType="num">
                                      <p:cBhvr additive="repl">
                                        <p:cTn id="76" dur="500" fill="hold"/>
                                        <p:tgtEl>
                                          <p:spTgt spid="7173">
                                            <p:txEl>
                                              <p:pRg st="5" end="5"/>
                                            </p:txEl>
                                          </p:spTgt>
                                        </p:tgtEl>
                                        <p:attrNameLst>
                                          <p:attrName>ppt_y</p:attrName>
                                        </p:attrNameLst>
                                      </p:cBhvr>
                                      <p:tavLst>
                                        <p:tav tm="100000">
                                          <p:val>
                                            <p:strVal val="#ppt_y"/>
                                          </p:val>
                                        </p:tav>
                                        <p:tav>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8" fill="hold" nodeType="clickEffect">
                                  <p:stCondLst>
                                    <p:cond delay="0"/>
                                  </p:stCondLst>
                                  <p:childTnLst>
                                    <p:set>
                                      <p:cBhvr additive="repl">
                                        <p:cTn id="80" dur="1" fill="hold">
                                          <p:stCondLst>
                                            <p:cond delay="0"/>
                                          </p:stCondLst>
                                        </p:cTn>
                                        <p:tgtEl>
                                          <p:spTgt spid="7173">
                                            <p:txEl>
                                              <p:pRg st="6" end="6"/>
                                            </p:txEl>
                                          </p:spTgt>
                                        </p:tgtEl>
                                        <p:attrNameLst>
                                          <p:attrName>style.visibility</p:attrName>
                                        </p:attrNameLst>
                                      </p:cBhvr>
                                      <p:to>
                                        <p:strVal val="visible"/>
                                      </p:to>
                                    </p:set>
                                    <p:anim calcmode="lin" valueType="num">
                                      <p:cBhvr additive="repl">
                                        <p:cTn id="81" dur="500" fill="hold"/>
                                        <p:tgtEl>
                                          <p:spTgt spid="7173">
                                            <p:txEl>
                                              <p:pRg st="6" end="6"/>
                                            </p:txEl>
                                          </p:spTgt>
                                        </p:tgtEl>
                                        <p:attrNameLst>
                                          <p:attrName>ppt_x</p:attrName>
                                        </p:attrNameLst>
                                      </p:cBhvr>
                                      <p:tavLst>
                                        <p:tav tm="100000">
                                          <p:val>
                                            <p:strVal val="0-#ppt_w/2"/>
                                          </p:val>
                                        </p:tav>
                                        <p:tav>
                                          <p:val>
                                            <p:strVal val="#ppt_x"/>
                                          </p:val>
                                        </p:tav>
                                      </p:tavLst>
                                    </p:anim>
                                    <p:anim calcmode="lin" valueType="num">
                                      <p:cBhvr additive="repl">
                                        <p:cTn id="82" dur="500" fill="hold"/>
                                        <p:tgtEl>
                                          <p:spTgt spid="7173">
                                            <p:txEl>
                                              <p:pRg st="6" end="6"/>
                                            </p:txEl>
                                          </p:spTgt>
                                        </p:tgtEl>
                                        <p:attrNameLst>
                                          <p:attrName>ppt_y</p:attrName>
                                        </p:attrNameLst>
                                      </p:cBhvr>
                                      <p:tavLst>
                                        <p:tav tm="100000">
                                          <p:val>
                                            <p:strVal val="#ppt_y"/>
                                          </p:val>
                                        </p:tav>
                                        <p:tav>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8" fill="hold" nodeType="clickEffect">
                                  <p:stCondLst>
                                    <p:cond delay="0"/>
                                  </p:stCondLst>
                                  <p:childTnLst>
                                    <p:set>
                                      <p:cBhvr additive="repl">
                                        <p:cTn id="86" dur="1" fill="hold">
                                          <p:stCondLst>
                                            <p:cond delay="0"/>
                                          </p:stCondLst>
                                        </p:cTn>
                                        <p:tgtEl>
                                          <p:spTgt spid="7173">
                                            <p:txEl>
                                              <p:pRg st="7" end="7"/>
                                            </p:txEl>
                                          </p:spTgt>
                                        </p:tgtEl>
                                        <p:attrNameLst>
                                          <p:attrName>style.visibility</p:attrName>
                                        </p:attrNameLst>
                                      </p:cBhvr>
                                      <p:to>
                                        <p:strVal val="visible"/>
                                      </p:to>
                                    </p:set>
                                    <p:anim calcmode="lin" valueType="num">
                                      <p:cBhvr additive="repl">
                                        <p:cTn id="87" dur="500" fill="hold"/>
                                        <p:tgtEl>
                                          <p:spTgt spid="7173">
                                            <p:txEl>
                                              <p:pRg st="7" end="7"/>
                                            </p:txEl>
                                          </p:spTgt>
                                        </p:tgtEl>
                                        <p:attrNameLst>
                                          <p:attrName>ppt_x</p:attrName>
                                        </p:attrNameLst>
                                      </p:cBhvr>
                                      <p:tavLst>
                                        <p:tav tm="100000">
                                          <p:val>
                                            <p:strVal val="0-#ppt_w/2"/>
                                          </p:val>
                                        </p:tav>
                                        <p:tav>
                                          <p:val>
                                            <p:strVal val="#ppt_x"/>
                                          </p:val>
                                        </p:tav>
                                      </p:tavLst>
                                    </p:anim>
                                    <p:anim calcmode="lin" valueType="num">
                                      <p:cBhvr additive="repl">
                                        <p:cTn id="88" dur="500" fill="hold"/>
                                        <p:tgtEl>
                                          <p:spTgt spid="7173">
                                            <p:txEl>
                                              <p:pRg st="7" end="7"/>
                                            </p:txEl>
                                          </p:spTgt>
                                        </p:tgtEl>
                                        <p:attrNameLst>
                                          <p:attrName>ppt_y</p:attrName>
                                        </p:attrNameLst>
                                      </p:cBhvr>
                                      <p:tavLst>
                                        <p:tav tm="100000">
                                          <p:val>
                                            <p:strVal val="#ppt_y"/>
                                          </p:val>
                                        </p:tav>
                                        <p:tav>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8" fill="hold" nodeType="clickEffect">
                                  <p:stCondLst>
                                    <p:cond delay="0"/>
                                  </p:stCondLst>
                                  <p:childTnLst>
                                    <p:set>
                                      <p:cBhvr additive="repl">
                                        <p:cTn id="92" dur="1" fill="hold">
                                          <p:stCondLst>
                                            <p:cond delay="0"/>
                                          </p:stCondLst>
                                        </p:cTn>
                                        <p:tgtEl>
                                          <p:spTgt spid="7173">
                                            <p:txEl>
                                              <p:pRg st="8" end="8"/>
                                            </p:txEl>
                                          </p:spTgt>
                                        </p:tgtEl>
                                        <p:attrNameLst>
                                          <p:attrName>style.visibility</p:attrName>
                                        </p:attrNameLst>
                                      </p:cBhvr>
                                      <p:to>
                                        <p:strVal val="visible"/>
                                      </p:to>
                                    </p:set>
                                    <p:anim calcmode="lin" valueType="num">
                                      <p:cBhvr additive="repl">
                                        <p:cTn id="93" dur="500" fill="hold"/>
                                        <p:tgtEl>
                                          <p:spTgt spid="7173">
                                            <p:txEl>
                                              <p:pRg st="8" end="8"/>
                                            </p:txEl>
                                          </p:spTgt>
                                        </p:tgtEl>
                                        <p:attrNameLst>
                                          <p:attrName>ppt_x</p:attrName>
                                        </p:attrNameLst>
                                      </p:cBhvr>
                                      <p:tavLst>
                                        <p:tav tm="100000">
                                          <p:val>
                                            <p:strVal val="0-#ppt_w/2"/>
                                          </p:val>
                                        </p:tav>
                                        <p:tav>
                                          <p:val>
                                            <p:strVal val="#ppt_x"/>
                                          </p:val>
                                        </p:tav>
                                      </p:tavLst>
                                    </p:anim>
                                    <p:anim calcmode="lin" valueType="num">
                                      <p:cBhvr additive="repl">
                                        <p:cTn id="94" dur="500" fill="hold"/>
                                        <p:tgtEl>
                                          <p:spTgt spid="7173">
                                            <p:txEl>
                                              <p:pRg st="8" end="8"/>
                                            </p:txEl>
                                          </p:spTgt>
                                        </p:tgtEl>
                                        <p:attrNameLst>
                                          <p:attrName>ppt_y</p:attrName>
                                        </p:attrNameLst>
                                      </p:cBhvr>
                                      <p:tavLst>
                                        <p:tav tm="100000">
                                          <p:val>
                                            <p:strVal val="#ppt_y"/>
                                          </p:val>
                                        </p:tav>
                                        <p:tav>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8" fill="hold" nodeType="clickEffect">
                                  <p:stCondLst>
                                    <p:cond delay="0"/>
                                  </p:stCondLst>
                                  <p:childTnLst>
                                    <p:set>
                                      <p:cBhvr additive="repl">
                                        <p:cTn id="98" dur="1" fill="hold">
                                          <p:stCondLst>
                                            <p:cond delay="0"/>
                                          </p:stCondLst>
                                        </p:cTn>
                                        <p:tgtEl>
                                          <p:spTgt spid="7173">
                                            <p:txEl>
                                              <p:pRg st="9" end="9"/>
                                            </p:txEl>
                                          </p:spTgt>
                                        </p:tgtEl>
                                        <p:attrNameLst>
                                          <p:attrName>style.visibility</p:attrName>
                                        </p:attrNameLst>
                                      </p:cBhvr>
                                      <p:to>
                                        <p:strVal val="visible"/>
                                      </p:to>
                                    </p:set>
                                    <p:anim calcmode="lin" valueType="num">
                                      <p:cBhvr additive="repl">
                                        <p:cTn id="99" dur="500" fill="hold"/>
                                        <p:tgtEl>
                                          <p:spTgt spid="7173">
                                            <p:txEl>
                                              <p:pRg st="9" end="9"/>
                                            </p:txEl>
                                          </p:spTgt>
                                        </p:tgtEl>
                                        <p:attrNameLst>
                                          <p:attrName>ppt_x</p:attrName>
                                        </p:attrNameLst>
                                      </p:cBhvr>
                                      <p:tavLst>
                                        <p:tav tm="100000">
                                          <p:val>
                                            <p:strVal val="0-#ppt_w/2"/>
                                          </p:val>
                                        </p:tav>
                                        <p:tav>
                                          <p:val>
                                            <p:strVal val="#ppt_x"/>
                                          </p:val>
                                        </p:tav>
                                      </p:tavLst>
                                    </p:anim>
                                    <p:anim calcmode="lin" valueType="num">
                                      <p:cBhvr additive="repl">
                                        <p:cTn id="100" dur="500" fill="hold"/>
                                        <p:tgtEl>
                                          <p:spTgt spid="7173">
                                            <p:txEl>
                                              <p:pRg st="9" end="9"/>
                                            </p:txEl>
                                          </p:spTgt>
                                        </p:tgtEl>
                                        <p:attrNameLst>
                                          <p:attrName>ppt_y</p:attrName>
                                        </p:attrNameLst>
                                      </p:cBhvr>
                                      <p:tavLst>
                                        <p:tav tm="100000">
                                          <p:val>
                                            <p:strVal val="#ppt_y"/>
                                          </p:val>
                                        </p:tav>
                                        <p:tav>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8" fill="hold" nodeType="clickEffect">
                                  <p:stCondLst>
                                    <p:cond delay="0"/>
                                  </p:stCondLst>
                                  <p:childTnLst>
                                    <p:set>
                                      <p:cBhvr additive="repl">
                                        <p:cTn id="104" dur="1" fill="hold">
                                          <p:stCondLst>
                                            <p:cond delay="0"/>
                                          </p:stCondLst>
                                        </p:cTn>
                                        <p:tgtEl>
                                          <p:spTgt spid="7173">
                                            <p:txEl>
                                              <p:pRg st="12" end="12"/>
                                            </p:txEl>
                                          </p:spTgt>
                                        </p:tgtEl>
                                        <p:attrNameLst>
                                          <p:attrName>style.visibility</p:attrName>
                                        </p:attrNameLst>
                                      </p:cBhvr>
                                      <p:to>
                                        <p:strVal val="visible"/>
                                      </p:to>
                                    </p:set>
                                    <p:anim calcmode="lin" valueType="num">
                                      <p:cBhvr additive="repl">
                                        <p:cTn id="105" dur="500" fill="hold"/>
                                        <p:tgtEl>
                                          <p:spTgt spid="7173">
                                            <p:txEl>
                                              <p:pRg st="12" end="12"/>
                                            </p:txEl>
                                          </p:spTgt>
                                        </p:tgtEl>
                                        <p:attrNameLst>
                                          <p:attrName>ppt_x</p:attrName>
                                        </p:attrNameLst>
                                      </p:cBhvr>
                                      <p:tavLst>
                                        <p:tav tm="100000">
                                          <p:val>
                                            <p:strVal val="0-#ppt_w/2"/>
                                          </p:val>
                                        </p:tav>
                                        <p:tav>
                                          <p:val>
                                            <p:strVal val="#ppt_x"/>
                                          </p:val>
                                        </p:tav>
                                      </p:tavLst>
                                    </p:anim>
                                    <p:anim calcmode="lin" valueType="num">
                                      <p:cBhvr additive="repl">
                                        <p:cTn id="106" dur="500" fill="hold"/>
                                        <p:tgtEl>
                                          <p:spTgt spid="7173">
                                            <p:txEl>
                                              <p:pRg st="12" end="12"/>
                                            </p:txEl>
                                          </p:spTgt>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BCEF4967-75B0-BF10-6501-78F4D8B97976}"/>
              </a:ext>
            </a:extLst>
          </p:cNvPr>
          <p:cNvSpPr>
            <a:spLocks noGrp="1" noChangeArrowheads="1"/>
          </p:cNvSpPr>
          <p:nvPr>
            <p:ph type="title"/>
          </p:nvPr>
        </p:nvSpPr>
        <p:spPr>
          <a:xfrm>
            <a:off x="201613" y="836613"/>
            <a:ext cx="8763000" cy="457200"/>
          </a:xfrm>
        </p:spPr>
        <p:txBody>
          <a:bodyPr lIns="90360" tIns="44280" rIns="90360" bIns="44280" anchor="b"/>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 altLang="es-ES" sz="2400" b="1">
                <a:latin typeface="AvantGarde Bk BT" pitchFamily="34" charset="0"/>
                <a:ea typeface="ＭＳ Ｐゴシック" panose="020B0600070205080204" pitchFamily="34" charset="-128"/>
              </a:rPr>
              <a:t>CLASIFICACIÓN DE LAS MAGNITUDES RADIOLÓGICAS</a:t>
            </a:r>
          </a:p>
        </p:txBody>
      </p:sp>
      <p:sp>
        <p:nvSpPr>
          <p:cNvPr id="8194" name="Rectangle 2">
            <a:extLst>
              <a:ext uri="{FF2B5EF4-FFF2-40B4-BE49-F238E27FC236}">
                <a16:creationId xmlns:a16="http://schemas.microsoft.com/office/drawing/2014/main" id="{B3C3EF30-F18F-F69D-1781-3D9893128662}"/>
              </a:ext>
            </a:extLst>
          </p:cNvPr>
          <p:cNvSpPr>
            <a:spLocks noGrp="1" noChangeArrowheads="1"/>
          </p:cNvSpPr>
          <p:nvPr>
            <p:ph type="body" idx="1"/>
          </p:nvPr>
        </p:nvSpPr>
        <p:spPr>
          <a:xfrm>
            <a:off x="304801" y="1341438"/>
            <a:ext cx="7795592" cy="5327650"/>
          </a:xfrm>
          <a:solidFill>
            <a:srgbClr val="FFCC00">
              <a:alpha val="62000"/>
            </a:srgbClr>
          </a:solidFill>
        </p:spPr>
        <p:txBody>
          <a:bodyPr lIns="90360" tIns="44280" rIns="90360" bIns="44280"/>
          <a:lstStyle/>
          <a:p>
            <a:pPr marL="339725" indent="-33972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b="1">
                <a:solidFill>
                  <a:srgbClr val="002060"/>
                </a:solidFill>
                <a:latin typeface="AvantGarde Md BT" pitchFamily="34" charset="0"/>
                <a:ea typeface="ＭＳ Ｐゴシック" panose="020B0600070205080204" pitchFamily="34" charset="-128"/>
              </a:rPr>
              <a:t>RADIOMETRÍA</a:t>
            </a:r>
            <a:r>
              <a:rPr lang="es-ES" altLang="es-ES" sz="1800">
                <a:solidFill>
                  <a:srgbClr val="002060"/>
                </a:solidFill>
                <a:latin typeface="AvantGarde Md BT" pitchFamily="34" charset="0"/>
                <a:ea typeface="ＭＳ Ｐゴシック" panose="020B0600070205080204" pitchFamily="34" charset="-128"/>
              </a:rPr>
              <a:t>.</a:t>
            </a:r>
          </a:p>
          <a:p>
            <a:pPr marL="339725" indent="-339725" eaLnBrk="1" hangingPunct="1">
              <a:lnSpc>
                <a:spcPct val="80000"/>
              </a:lnSpc>
              <a:spcBef>
                <a:spcPts val="45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s-ES" altLang="es-ES" sz="800">
              <a:latin typeface="AvantGarde Md BT" pitchFamily="34" charset="0"/>
              <a:ea typeface="ＭＳ Ｐゴシック" panose="020B0600070205080204" pitchFamily="34" charset="-128"/>
            </a:endParaRPr>
          </a:p>
          <a:p>
            <a:pPr marL="739775" lvl="1" indent="-28257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a:latin typeface="AvantGarde Md BT" pitchFamily="34" charset="0"/>
                <a:ea typeface="ＭＳ Ｐゴシック" panose="020B0600070205080204" pitchFamily="34" charset="-128"/>
              </a:rPr>
              <a:t>Magnitudes asociadas a un campo de radiación. (fluencia y flujo de energía y de partículas, energía radiante,...).</a:t>
            </a:r>
          </a:p>
          <a:p>
            <a:pPr marL="739775" lvl="1" indent="-28257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s-ES" altLang="es-ES" sz="800">
              <a:latin typeface="AvantGarde Md BT" pitchFamily="34" charset="0"/>
              <a:ea typeface="ＭＳ Ｐゴシック" panose="020B0600070205080204" pitchFamily="34" charset="-128"/>
            </a:endParaRPr>
          </a:p>
          <a:p>
            <a:pPr marL="339725" indent="-33972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b="1">
                <a:solidFill>
                  <a:srgbClr val="002060"/>
                </a:solidFill>
                <a:latin typeface="AvantGarde Md BT" pitchFamily="34" charset="0"/>
                <a:ea typeface="ＭＳ Ｐゴシック" panose="020B0600070205080204" pitchFamily="34" charset="-128"/>
              </a:rPr>
              <a:t>COEFICIENTES DE INTERACCIÓN</a:t>
            </a:r>
            <a:r>
              <a:rPr lang="es-ES" altLang="es-ES" sz="1800">
                <a:solidFill>
                  <a:srgbClr val="002060"/>
                </a:solidFill>
                <a:latin typeface="AvantGarde Md BT" pitchFamily="34" charset="0"/>
                <a:ea typeface="ＭＳ Ｐゴシック" panose="020B0600070205080204" pitchFamily="34" charset="-128"/>
              </a:rPr>
              <a:t>.</a:t>
            </a:r>
          </a:p>
          <a:p>
            <a:pPr marL="339725" indent="-339725" eaLnBrk="1" hangingPunct="1">
              <a:lnSpc>
                <a:spcPct val="80000"/>
              </a:lnSpc>
              <a:spcBef>
                <a:spcPts val="45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s-ES" altLang="es-ES" sz="800">
              <a:latin typeface="AvantGarde Md BT" pitchFamily="34" charset="0"/>
              <a:ea typeface="ＭＳ Ｐゴシック" panose="020B0600070205080204" pitchFamily="34" charset="-128"/>
            </a:endParaRPr>
          </a:p>
          <a:p>
            <a:pPr marL="739775" lvl="1" indent="-28257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a:latin typeface="AvantGarde Md BT" pitchFamily="34" charset="0"/>
                <a:ea typeface="ＭＳ Ｐゴシック" panose="020B0600070205080204" pitchFamily="34" charset="-128"/>
              </a:rPr>
              <a:t>Magnitudes asociadas a la interacción de la radiación con la materia. (coeficiente de atenuación másico, lineal, sección eficaz, ...).</a:t>
            </a:r>
          </a:p>
          <a:p>
            <a:pPr marL="739775" lvl="1" indent="-282575" eaLnBrk="1" hangingPunct="1">
              <a:lnSpc>
                <a:spcPct val="80000"/>
              </a:lnSpc>
              <a:spcBef>
                <a:spcPts val="450"/>
              </a:spcBef>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s-ES" altLang="es-ES" sz="800">
              <a:solidFill>
                <a:srgbClr val="002060"/>
              </a:solidFill>
              <a:latin typeface="AvantGarde Md BT" pitchFamily="34" charset="0"/>
              <a:ea typeface="ＭＳ Ｐゴシック" panose="020B0600070205080204" pitchFamily="34" charset="-128"/>
            </a:endParaRPr>
          </a:p>
          <a:p>
            <a:pPr marL="339725" indent="-33972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b="1">
                <a:solidFill>
                  <a:srgbClr val="002060"/>
                </a:solidFill>
                <a:latin typeface="AvantGarde Md BT" pitchFamily="34" charset="0"/>
                <a:ea typeface="ＭＳ Ｐゴシック" panose="020B0600070205080204" pitchFamily="34" charset="-128"/>
              </a:rPr>
              <a:t>DOSIMETRÍA.</a:t>
            </a:r>
          </a:p>
          <a:p>
            <a:pPr marL="339725" indent="-33972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s-ES" altLang="es-ES" sz="800" b="1">
              <a:latin typeface="AvantGarde Md BT" pitchFamily="34" charset="0"/>
              <a:ea typeface="ＭＳ Ｐゴシック" panose="020B0600070205080204" pitchFamily="34" charset="-128"/>
            </a:endParaRPr>
          </a:p>
          <a:p>
            <a:pPr marL="739775" lvl="1" indent="-28257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a:latin typeface="AvantGarde Md BT" pitchFamily="34" charset="0"/>
                <a:ea typeface="ＭＳ Ｐゴシック" panose="020B0600070205080204" pitchFamily="34" charset="-128"/>
              </a:rPr>
              <a:t>Magnitudes relacionadas con la medida de la energía absorbida y de su distribución. Derivan de las dos anteriores. (Dosis absorbida, Kerma, LET,..)</a:t>
            </a:r>
          </a:p>
          <a:p>
            <a:pPr marL="739775" lvl="1" indent="-28257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s-ES" altLang="es-ES" sz="800">
              <a:latin typeface="AvantGarde Md BT" pitchFamily="34" charset="0"/>
              <a:ea typeface="ＭＳ Ｐゴシック" panose="020B0600070205080204" pitchFamily="34" charset="-128"/>
            </a:endParaRPr>
          </a:p>
          <a:p>
            <a:pPr marL="339725" indent="-33972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b="1">
                <a:solidFill>
                  <a:srgbClr val="002060"/>
                </a:solidFill>
                <a:latin typeface="AvantGarde Md BT" pitchFamily="34" charset="0"/>
                <a:ea typeface="ＭＳ Ｐゴシック" panose="020B0600070205080204" pitchFamily="34" charset="-128"/>
              </a:rPr>
              <a:t>RADIACTIVIDAD.</a:t>
            </a:r>
          </a:p>
          <a:p>
            <a:pPr marL="739775" lvl="1" indent="-28257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a:latin typeface="AvantGarde Md BT" pitchFamily="34" charset="0"/>
                <a:ea typeface="ＭＳ Ｐゴシック" panose="020B0600070205080204" pitchFamily="34" charset="-128"/>
              </a:rPr>
              <a:t>Magnitudes asociadas con el campo de radiación producido por determinadas sustancias.</a:t>
            </a:r>
          </a:p>
          <a:p>
            <a:pPr marL="739775" lvl="1" indent="-28257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endParaRPr lang="es-ES" altLang="es-ES" sz="800">
              <a:latin typeface="AvantGarde Md BT" pitchFamily="34" charset="0"/>
              <a:ea typeface="ＭＳ Ｐゴシック" panose="020B0600070205080204" pitchFamily="34" charset="-128"/>
            </a:endParaRPr>
          </a:p>
          <a:p>
            <a:pPr marL="339725" indent="-33972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b="1">
                <a:solidFill>
                  <a:srgbClr val="002060"/>
                </a:solidFill>
                <a:latin typeface="AvantGarde Md BT" pitchFamily="34" charset="0"/>
                <a:ea typeface="ＭＳ Ｐゴシック" panose="020B0600070205080204" pitchFamily="34" charset="-128"/>
              </a:rPr>
              <a:t>RADIOPROTECCIÓN.</a:t>
            </a:r>
          </a:p>
          <a:p>
            <a:pPr marL="739775" lvl="1" indent="-282575" eaLnBrk="1" hangingPunct="1">
              <a:lnSpc>
                <a:spcPct val="80000"/>
              </a:lnSpc>
              <a:spcBef>
                <a:spcPts val="450"/>
              </a:spcBef>
              <a:buFont typeface="Arial" panose="020B0604020202020204" pitchFamily="34" charset="0"/>
              <a:buChar char="–"/>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a:latin typeface="AvantGarde Md BT" pitchFamily="34" charset="0"/>
                <a:ea typeface="ＭＳ Ｐゴシック" panose="020B0600070205080204" pitchFamily="34" charset="-128"/>
              </a:rPr>
              <a:t>Magnitudes relacionadas con los efectos biológicos producidos por las radiaciones en determinados órganos o tejidos.</a:t>
            </a:r>
          </a:p>
        </p:txBody>
      </p:sp>
      <p:sp>
        <p:nvSpPr>
          <p:cNvPr id="5" name="Rectangle 1">
            <a:extLst>
              <a:ext uri="{FF2B5EF4-FFF2-40B4-BE49-F238E27FC236}">
                <a16:creationId xmlns:a16="http://schemas.microsoft.com/office/drawing/2014/main" id="{87DB0D86-DBE6-2352-3F5B-7E1656358079}"/>
              </a:ext>
            </a:extLst>
          </p:cNvPr>
          <p:cNvSpPr txBox="1">
            <a:spLocks noChangeArrowheads="1"/>
          </p:cNvSpPr>
          <p:nvPr/>
        </p:nvSpPr>
        <p:spPr bwMode="auto">
          <a:xfrm>
            <a:off x="468313" y="169863"/>
            <a:ext cx="8229600" cy="601662"/>
          </a:xfrm>
          <a:prstGeom prst="rect">
            <a:avLst/>
          </a:prstGeom>
          <a:solidFill>
            <a:srgbClr val="FFC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360" tIns="44280" rIns="90360" bIns="44280" anchor="b"/>
          <a:lstStyle>
            <a:lvl1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Arial" pitchFamily="34" charset="0"/>
              </a:defRPr>
            </a:lvl2pPr>
            <a:lvl3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Arial" pitchFamily="34" charset="0"/>
              </a:defRPr>
            </a:lvl3pPr>
            <a:lvl4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Arial" pitchFamily="34" charset="0"/>
              </a:defRPr>
            </a:lvl4pPr>
            <a:lvl5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Arial" pitchFamily="34" charset="0"/>
              </a:defRPr>
            </a:lvl5pPr>
            <a:lvl6pPr marL="2514600" indent="-228600" algn="ctr" defTabSz="449263" rtl="0" fontAlgn="base">
              <a:spcBef>
                <a:spcPct val="0"/>
              </a:spcBef>
              <a:spcAft>
                <a:spcPct val="0"/>
              </a:spcAft>
              <a:buClr>
                <a:srgbClr val="000000"/>
              </a:buClr>
              <a:buSzPct val="100000"/>
              <a:buFont typeface="Times New Roman" pitchFamily="18" charset="0"/>
              <a:defRPr sz="4400">
                <a:solidFill>
                  <a:srgbClr val="000000"/>
                </a:solidFill>
                <a:latin typeface="Arial" pitchFamily="34" charset="0"/>
              </a:defRPr>
            </a:lvl6pPr>
            <a:lvl7pPr marL="2971800" indent="-228600" algn="ctr" defTabSz="449263" rtl="0" fontAlgn="base">
              <a:spcBef>
                <a:spcPct val="0"/>
              </a:spcBef>
              <a:spcAft>
                <a:spcPct val="0"/>
              </a:spcAft>
              <a:buClr>
                <a:srgbClr val="000000"/>
              </a:buClr>
              <a:buSzPct val="100000"/>
              <a:buFont typeface="Times New Roman" pitchFamily="18" charset="0"/>
              <a:defRPr sz="4400">
                <a:solidFill>
                  <a:srgbClr val="000000"/>
                </a:solidFill>
                <a:latin typeface="Arial" pitchFamily="34" charset="0"/>
              </a:defRPr>
            </a:lvl7pPr>
            <a:lvl8pPr marL="3429000" indent="-228600" algn="ctr" defTabSz="449263" rtl="0" fontAlgn="base">
              <a:spcBef>
                <a:spcPct val="0"/>
              </a:spcBef>
              <a:spcAft>
                <a:spcPct val="0"/>
              </a:spcAft>
              <a:buClr>
                <a:srgbClr val="000000"/>
              </a:buClr>
              <a:buSzPct val="100000"/>
              <a:buFont typeface="Times New Roman" pitchFamily="18" charset="0"/>
              <a:defRPr sz="4400">
                <a:solidFill>
                  <a:srgbClr val="000000"/>
                </a:solidFill>
                <a:latin typeface="Arial" pitchFamily="34" charset="0"/>
              </a:defRPr>
            </a:lvl8pPr>
            <a:lvl9pPr marL="3886200" indent="-228600" algn="ctr" defTabSz="449263" rtl="0" fontAlgn="base">
              <a:spcBef>
                <a:spcPct val="0"/>
              </a:spcBef>
              <a:spcAft>
                <a:spcPct val="0"/>
              </a:spcAft>
              <a:buClr>
                <a:srgbClr val="000000"/>
              </a:buClr>
              <a:buSzPct val="100000"/>
              <a:buFont typeface="Times New Roman" pitchFamily="18" charset="0"/>
              <a:defRPr sz="4400">
                <a:solidFill>
                  <a:srgbClr val="000000"/>
                </a:solidFill>
                <a:latin typeface="Arial" pitchFamily="34" charset="0"/>
              </a:defRPr>
            </a:lvl9pPr>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altLang="es-ES" sz="2800" b="1" kern="0" dirty="0">
                <a:latin typeface="AvantGarde Bk BT" panose="020B0402020202020204" pitchFamily="34" charset="0"/>
              </a:rPr>
              <a:t>GENERALIDADES SOBRE MAGNITUDES (II)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8194">
                                            <p:txEl>
                                              <p:pRg st="0" end="0"/>
                                            </p:txEl>
                                          </p:spTgt>
                                        </p:tgtEl>
                                        <p:attrNameLst>
                                          <p:attrName>style.visibility</p:attrName>
                                        </p:attrNameLst>
                                      </p:cBhvr>
                                      <p:to>
                                        <p:strVal val="visible"/>
                                      </p:to>
                                    </p:set>
                                    <p:anim calcmode="lin" valueType="num">
                                      <p:cBhvr additive="repl">
                                        <p:cTn id="7" dur="500" fill="hold"/>
                                        <p:tgtEl>
                                          <p:spTgt spid="8194">
                                            <p:txEl>
                                              <p:pRg st="0" end="0"/>
                                            </p:txEl>
                                          </p:spTgt>
                                        </p:tgtEl>
                                        <p:attrNameLst>
                                          <p:attrName>ppt_x</p:attrName>
                                        </p:attrNameLst>
                                      </p:cBhvr>
                                      <p:tavLst>
                                        <p:tav tm="100000">
                                          <p:val>
                                            <p:strVal val="0-#ppt_w/2"/>
                                          </p:val>
                                        </p:tav>
                                        <p:tav>
                                          <p:val>
                                            <p:strVal val="#ppt_x"/>
                                          </p:val>
                                        </p:tav>
                                      </p:tavLst>
                                    </p:anim>
                                    <p:anim calcmode="lin" valueType="num">
                                      <p:cBhvr additive="repl">
                                        <p:cTn id="8" dur="500" fill="hold"/>
                                        <p:tgtEl>
                                          <p:spTgt spid="8194">
                                            <p:txEl>
                                              <p:pRg st="0" end="0"/>
                                            </p:txEl>
                                          </p:spTgt>
                                        </p:tgtEl>
                                        <p:attrNameLst>
                                          <p:attrName>ppt_y</p:attrName>
                                        </p:attrNameLst>
                                      </p:cBhvr>
                                      <p:tavLst>
                                        <p:tav tm="100000">
                                          <p:val>
                                            <p:strVal val="#ppt_y"/>
                                          </p:val>
                                        </p:tav>
                                        <p:tav>
                                          <p:val>
                                            <p:strVal val="#ppt_y"/>
                                          </p:val>
                                        </p:tav>
                                      </p:tavLst>
                                    </p:anim>
                                  </p:childTnLst>
                                </p:cTn>
                              </p:par>
                              <p:par>
                                <p:cTn id="9" presetID="2" presetClass="entr" presetSubtype="8" fill="hold" nodeType="withEffect">
                                  <p:stCondLst>
                                    <p:cond delay="0"/>
                                  </p:stCondLst>
                                  <p:childTnLst>
                                    <p:set>
                                      <p:cBhvr additive="repl">
                                        <p:cTn id="10" dur="1" fill="hold">
                                          <p:stCondLst>
                                            <p:cond delay="0"/>
                                          </p:stCondLst>
                                        </p:cTn>
                                        <p:tgtEl>
                                          <p:spTgt spid="8194">
                                            <p:txEl>
                                              <p:pRg st="2" end="2"/>
                                            </p:txEl>
                                          </p:spTgt>
                                        </p:tgtEl>
                                        <p:attrNameLst>
                                          <p:attrName>style.visibility</p:attrName>
                                        </p:attrNameLst>
                                      </p:cBhvr>
                                      <p:to>
                                        <p:strVal val="visible"/>
                                      </p:to>
                                    </p:set>
                                    <p:anim calcmode="lin" valueType="num">
                                      <p:cBhvr additive="repl">
                                        <p:cTn id="11" dur="500" fill="hold"/>
                                        <p:tgtEl>
                                          <p:spTgt spid="8194">
                                            <p:txEl>
                                              <p:pRg st="2" end="2"/>
                                            </p:txEl>
                                          </p:spTgt>
                                        </p:tgtEl>
                                        <p:attrNameLst>
                                          <p:attrName>ppt_x</p:attrName>
                                        </p:attrNameLst>
                                      </p:cBhvr>
                                      <p:tavLst>
                                        <p:tav tm="100000">
                                          <p:val>
                                            <p:strVal val="0-#ppt_w/2"/>
                                          </p:val>
                                        </p:tav>
                                        <p:tav>
                                          <p:val>
                                            <p:strVal val="#ppt_x"/>
                                          </p:val>
                                        </p:tav>
                                      </p:tavLst>
                                    </p:anim>
                                    <p:anim calcmode="lin" valueType="num">
                                      <p:cBhvr additive="repl">
                                        <p:cTn id="12" dur="500" fill="hold"/>
                                        <p:tgtEl>
                                          <p:spTgt spid="8194">
                                            <p:txEl>
                                              <p:pRg st="2" end="2"/>
                                            </p:txEl>
                                          </p:spTgt>
                                        </p:tgtEl>
                                        <p:attrNameLst>
                                          <p:attrName>ppt_y</p:attrName>
                                        </p:attrNameLst>
                                      </p:cBhvr>
                                      <p:tavLst>
                                        <p:tav tm="100000">
                                          <p:val>
                                            <p:strVal val="#ppt_y"/>
                                          </p:val>
                                        </p:tav>
                                        <p:tav>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additive="repl">
                                        <p:cTn id="16" dur="1" fill="hold">
                                          <p:stCondLst>
                                            <p:cond delay="0"/>
                                          </p:stCondLst>
                                        </p:cTn>
                                        <p:tgtEl>
                                          <p:spTgt spid="8194">
                                            <p:txEl>
                                              <p:pRg st="4" end="4"/>
                                            </p:txEl>
                                          </p:spTgt>
                                        </p:tgtEl>
                                        <p:attrNameLst>
                                          <p:attrName>style.visibility</p:attrName>
                                        </p:attrNameLst>
                                      </p:cBhvr>
                                      <p:to>
                                        <p:strVal val="visible"/>
                                      </p:to>
                                    </p:set>
                                    <p:anim calcmode="lin" valueType="num">
                                      <p:cBhvr additive="repl">
                                        <p:cTn id="17" dur="500" fill="hold"/>
                                        <p:tgtEl>
                                          <p:spTgt spid="8194">
                                            <p:txEl>
                                              <p:pRg st="4" end="4"/>
                                            </p:txEl>
                                          </p:spTgt>
                                        </p:tgtEl>
                                        <p:attrNameLst>
                                          <p:attrName>ppt_x</p:attrName>
                                        </p:attrNameLst>
                                      </p:cBhvr>
                                      <p:tavLst>
                                        <p:tav tm="100000">
                                          <p:val>
                                            <p:strVal val="0-#ppt_w/2"/>
                                          </p:val>
                                        </p:tav>
                                        <p:tav>
                                          <p:val>
                                            <p:strVal val="#ppt_x"/>
                                          </p:val>
                                        </p:tav>
                                      </p:tavLst>
                                    </p:anim>
                                    <p:anim calcmode="lin" valueType="num">
                                      <p:cBhvr additive="repl">
                                        <p:cTn id="18" dur="500" fill="hold"/>
                                        <p:tgtEl>
                                          <p:spTgt spid="8194">
                                            <p:txEl>
                                              <p:pRg st="4" end="4"/>
                                            </p:txEl>
                                          </p:spTgt>
                                        </p:tgtEl>
                                        <p:attrNameLst>
                                          <p:attrName>ppt_y</p:attrName>
                                        </p:attrNameLst>
                                      </p:cBhvr>
                                      <p:tavLst>
                                        <p:tav tm="100000">
                                          <p:val>
                                            <p:strVal val="#ppt_y"/>
                                          </p:val>
                                        </p:tav>
                                        <p:tav>
                                          <p:val>
                                            <p:strVal val="#ppt_y"/>
                                          </p:val>
                                        </p:tav>
                                      </p:tavLst>
                                    </p:anim>
                                  </p:childTnLst>
                                </p:cTn>
                              </p:par>
                              <p:par>
                                <p:cTn id="19" presetID="2" presetClass="entr" presetSubtype="8" fill="hold" nodeType="withEffect">
                                  <p:stCondLst>
                                    <p:cond delay="0"/>
                                  </p:stCondLst>
                                  <p:childTnLst>
                                    <p:set>
                                      <p:cBhvr additive="repl">
                                        <p:cTn id="20" dur="1" fill="hold">
                                          <p:stCondLst>
                                            <p:cond delay="0"/>
                                          </p:stCondLst>
                                        </p:cTn>
                                        <p:tgtEl>
                                          <p:spTgt spid="8194">
                                            <p:txEl>
                                              <p:pRg st="6" end="6"/>
                                            </p:txEl>
                                          </p:spTgt>
                                        </p:tgtEl>
                                        <p:attrNameLst>
                                          <p:attrName>style.visibility</p:attrName>
                                        </p:attrNameLst>
                                      </p:cBhvr>
                                      <p:to>
                                        <p:strVal val="visible"/>
                                      </p:to>
                                    </p:set>
                                    <p:anim calcmode="lin" valueType="num">
                                      <p:cBhvr additive="repl">
                                        <p:cTn id="21" dur="500" fill="hold"/>
                                        <p:tgtEl>
                                          <p:spTgt spid="8194">
                                            <p:txEl>
                                              <p:pRg st="6" end="6"/>
                                            </p:txEl>
                                          </p:spTgt>
                                        </p:tgtEl>
                                        <p:attrNameLst>
                                          <p:attrName>ppt_x</p:attrName>
                                        </p:attrNameLst>
                                      </p:cBhvr>
                                      <p:tavLst>
                                        <p:tav tm="100000">
                                          <p:val>
                                            <p:strVal val="0-#ppt_w/2"/>
                                          </p:val>
                                        </p:tav>
                                        <p:tav>
                                          <p:val>
                                            <p:strVal val="#ppt_x"/>
                                          </p:val>
                                        </p:tav>
                                      </p:tavLst>
                                    </p:anim>
                                    <p:anim calcmode="lin" valueType="num">
                                      <p:cBhvr additive="repl">
                                        <p:cTn id="22" dur="500" fill="hold"/>
                                        <p:tgtEl>
                                          <p:spTgt spid="8194">
                                            <p:txEl>
                                              <p:pRg st="6" end="6"/>
                                            </p:txEl>
                                          </p:spTgt>
                                        </p:tgtEl>
                                        <p:attrNameLst>
                                          <p:attrName>ppt_y</p:attrName>
                                        </p:attrNameLst>
                                      </p:cBhvr>
                                      <p:tavLst>
                                        <p:tav tm="100000">
                                          <p:val>
                                            <p:strVal val="#ppt_y"/>
                                          </p:val>
                                        </p:tav>
                                        <p:tav>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additive="repl">
                                        <p:cTn id="26" dur="1" fill="hold">
                                          <p:stCondLst>
                                            <p:cond delay="0"/>
                                          </p:stCondLst>
                                        </p:cTn>
                                        <p:tgtEl>
                                          <p:spTgt spid="8194">
                                            <p:txEl>
                                              <p:pRg st="8" end="8"/>
                                            </p:txEl>
                                          </p:spTgt>
                                        </p:tgtEl>
                                        <p:attrNameLst>
                                          <p:attrName>style.visibility</p:attrName>
                                        </p:attrNameLst>
                                      </p:cBhvr>
                                      <p:to>
                                        <p:strVal val="visible"/>
                                      </p:to>
                                    </p:set>
                                    <p:anim calcmode="lin" valueType="num">
                                      <p:cBhvr additive="repl">
                                        <p:cTn id="27" dur="500" fill="hold"/>
                                        <p:tgtEl>
                                          <p:spTgt spid="8194">
                                            <p:txEl>
                                              <p:pRg st="8" end="8"/>
                                            </p:txEl>
                                          </p:spTgt>
                                        </p:tgtEl>
                                        <p:attrNameLst>
                                          <p:attrName>ppt_x</p:attrName>
                                        </p:attrNameLst>
                                      </p:cBhvr>
                                      <p:tavLst>
                                        <p:tav tm="100000">
                                          <p:val>
                                            <p:strVal val="0-#ppt_w/2"/>
                                          </p:val>
                                        </p:tav>
                                        <p:tav>
                                          <p:val>
                                            <p:strVal val="#ppt_x"/>
                                          </p:val>
                                        </p:tav>
                                      </p:tavLst>
                                    </p:anim>
                                    <p:anim calcmode="lin" valueType="num">
                                      <p:cBhvr additive="repl">
                                        <p:cTn id="28" dur="500" fill="hold"/>
                                        <p:tgtEl>
                                          <p:spTgt spid="8194">
                                            <p:txEl>
                                              <p:pRg st="8" end="8"/>
                                            </p:txEl>
                                          </p:spTgt>
                                        </p:tgtEl>
                                        <p:attrNameLst>
                                          <p:attrName>ppt_y</p:attrName>
                                        </p:attrNameLst>
                                      </p:cBhvr>
                                      <p:tavLst>
                                        <p:tav tm="100000">
                                          <p:val>
                                            <p:strVal val="#ppt_y"/>
                                          </p:val>
                                        </p:tav>
                                        <p:tav>
                                          <p:val>
                                            <p:strVal val="#ppt_y"/>
                                          </p:val>
                                        </p:tav>
                                      </p:tavLst>
                                    </p:anim>
                                  </p:childTnLst>
                                </p:cTn>
                              </p:par>
                              <p:par>
                                <p:cTn id="29" presetID="2" presetClass="entr" presetSubtype="8" fill="hold" nodeType="withEffect">
                                  <p:stCondLst>
                                    <p:cond delay="0"/>
                                  </p:stCondLst>
                                  <p:childTnLst>
                                    <p:set>
                                      <p:cBhvr additive="repl">
                                        <p:cTn id="30" dur="1" fill="hold">
                                          <p:stCondLst>
                                            <p:cond delay="0"/>
                                          </p:stCondLst>
                                        </p:cTn>
                                        <p:tgtEl>
                                          <p:spTgt spid="8194">
                                            <p:txEl>
                                              <p:pRg st="10" end="10"/>
                                            </p:txEl>
                                          </p:spTgt>
                                        </p:tgtEl>
                                        <p:attrNameLst>
                                          <p:attrName>style.visibility</p:attrName>
                                        </p:attrNameLst>
                                      </p:cBhvr>
                                      <p:to>
                                        <p:strVal val="visible"/>
                                      </p:to>
                                    </p:set>
                                    <p:anim calcmode="lin" valueType="num">
                                      <p:cBhvr additive="repl">
                                        <p:cTn id="31" dur="500" fill="hold"/>
                                        <p:tgtEl>
                                          <p:spTgt spid="8194">
                                            <p:txEl>
                                              <p:pRg st="10" end="10"/>
                                            </p:txEl>
                                          </p:spTgt>
                                        </p:tgtEl>
                                        <p:attrNameLst>
                                          <p:attrName>ppt_x</p:attrName>
                                        </p:attrNameLst>
                                      </p:cBhvr>
                                      <p:tavLst>
                                        <p:tav tm="100000">
                                          <p:val>
                                            <p:strVal val="0-#ppt_w/2"/>
                                          </p:val>
                                        </p:tav>
                                        <p:tav>
                                          <p:val>
                                            <p:strVal val="#ppt_x"/>
                                          </p:val>
                                        </p:tav>
                                      </p:tavLst>
                                    </p:anim>
                                    <p:anim calcmode="lin" valueType="num">
                                      <p:cBhvr additive="repl">
                                        <p:cTn id="32" dur="500" fill="hold"/>
                                        <p:tgtEl>
                                          <p:spTgt spid="8194">
                                            <p:txEl>
                                              <p:pRg st="10" end="10"/>
                                            </p:txEl>
                                          </p:spTgt>
                                        </p:tgtEl>
                                        <p:attrNameLst>
                                          <p:attrName>ppt_y</p:attrName>
                                        </p:attrNameLst>
                                      </p:cBhvr>
                                      <p:tavLst>
                                        <p:tav tm="100000">
                                          <p:val>
                                            <p:strVal val="#ppt_y"/>
                                          </p:val>
                                        </p:tav>
                                        <p:tav>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additive="repl">
                                        <p:cTn id="36" dur="1" fill="hold">
                                          <p:stCondLst>
                                            <p:cond delay="0"/>
                                          </p:stCondLst>
                                        </p:cTn>
                                        <p:tgtEl>
                                          <p:spTgt spid="8194">
                                            <p:txEl>
                                              <p:pRg st="12" end="12"/>
                                            </p:txEl>
                                          </p:spTgt>
                                        </p:tgtEl>
                                        <p:attrNameLst>
                                          <p:attrName>style.visibility</p:attrName>
                                        </p:attrNameLst>
                                      </p:cBhvr>
                                      <p:to>
                                        <p:strVal val="visible"/>
                                      </p:to>
                                    </p:set>
                                    <p:anim calcmode="lin" valueType="num">
                                      <p:cBhvr additive="repl">
                                        <p:cTn id="37" dur="500" fill="hold"/>
                                        <p:tgtEl>
                                          <p:spTgt spid="8194">
                                            <p:txEl>
                                              <p:pRg st="12" end="12"/>
                                            </p:txEl>
                                          </p:spTgt>
                                        </p:tgtEl>
                                        <p:attrNameLst>
                                          <p:attrName>ppt_x</p:attrName>
                                        </p:attrNameLst>
                                      </p:cBhvr>
                                      <p:tavLst>
                                        <p:tav tm="100000">
                                          <p:val>
                                            <p:strVal val="0-#ppt_w/2"/>
                                          </p:val>
                                        </p:tav>
                                        <p:tav>
                                          <p:val>
                                            <p:strVal val="#ppt_x"/>
                                          </p:val>
                                        </p:tav>
                                      </p:tavLst>
                                    </p:anim>
                                    <p:anim calcmode="lin" valueType="num">
                                      <p:cBhvr additive="repl">
                                        <p:cTn id="38" dur="500" fill="hold"/>
                                        <p:tgtEl>
                                          <p:spTgt spid="8194">
                                            <p:txEl>
                                              <p:pRg st="12" end="12"/>
                                            </p:txEl>
                                          </p:spTgt>
                                        </p:tgtEl>
                                        <p:attrNameLst>
                                          <p:attrName>ppt_y</p:attrName>
                                        </p:attrNameLst>
                                      </p:cBhvr>
                                      <p:tavLst>
                                        <p:tav tm="100000">
                                          <p:val>
                                            <p:strVal val="#ppt_y"/>
                                          </p:val>
                                        </p:tav>
                                        <p:tav>
                                          <p:val>
                                            <p:strVal val="#ppt_y"/>
                                          </p:val>
                                        </p:tav>
                                      </p:tavLst>
                                    </p:anim>
                                  </p:childTnLst>
                                </p:cTn>
                              </p:par>
                              <p:par>
                                <p:cTn id="39" presetID="2" presetClass="entr" presetSubtype="8" fill="hold" nodeType="withEffect">
                                  <p:stCondLst>
                                    <p:cond delay="0"/>
                                  </p:stCondLst>
                                  <p:childTnLst>
                                    <p:set>
                                      <p:cBhvr additive="repl">
                                        <p:cTn id="40" dur="1" fill="hold">
                                          <p:stCondLst>
                                            <p:cond delay="0"/>
                                          </p:stCondLst>
                                        </p:cTn>
                                        <p:tgtEl>
                                          <p:spTgt spid="8194">
                                            <p:txEl>
                                              <p:pRg st="13" end="13"/>
                                            </p:txEl>
                                          </p:spTgt>
                                        </p:tgtEl>
                                        <p:attrNameLst>
                                          <p:attrName>style.visibility</p:attrName>
                                        </p:attrNameLst>
                                      </p:cBhvr>
                                      <p:to>
                                        <p:strVal val="visible"/>
                                      </p:to>
                                    </p:set>
                                    <p:anim calcmode="lin" valueType="num">
                                      <p:cBhvr additive="repl">
                                        <p:cTn id="41" dur="500" fill="hold"/>
                                        <p:tgtEl>
                                          <p:spTgt spid="8194">
                                            <p:txEl>
                                              <p:pRg st="13" end="13"/>
                                            </p:txEl>
                                          </p:spTgt>
                                        </p:tgtEl>
                                        <p:attrNameLst>
                                          <p:attrName>ppt_x</p:attrName>
                                        </p:attrNameLst>
                                      </p:cBhvr>
                                      <p:tavLst>
                                        <p:tav tm="100000">
                                          <p:val>
                                            <p:strVal val="0-#ppt_w/2"/>
                                          </p:val>
                                        </p:tav>
                                        <p:tav>
                                          <p:val>
                                            <p:strVal val="#ppt_x"/>
                                          </p:val>
                                        </p:tav>
                                      </p:tavLst>
                                    </p:anim>
                                    <p:anim calcmode="lin" valueType="num">
                                      <p:cBhvr additive="repl">
                                        <p:cTn id="42" dur="500" fill="hold"/>
                                        <p:tgtEl>
                                          <p:spTgt spid="8194">
                                            <p:txEl>
                                              <p:pRg st="13" end="13"/>
                                            </p:txEl>
                                          </p:spTgt>
                                        </p:tgtEl>
                                        <p:attrNameLst>
                                          <p:attrName>ppt_y</p:attrName>
                                        </p:attrNameLst>
                                      </p:cBhvr>
                                      <p:tavLst>
                                        <p:tav tm="100000">
                                          <p:val>
                                            <p:strVal val="#ppt_y"/>
                                          </p:val>
                                        </p:tav>
                                        <p:tav>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additive="repl">
                                        <p:cTn id="46" dur="1" fill="hold">
                                          <p:stCondLst>
                                            <p:cond delay="0"/>
                                          </p:stCondLst>
                                        </p:cTn>
                                        <p:tgtEl>
                                          <p:spTgt spid="8194">
                                            <p:txEl>
                                              <p:pRg st="15" end="15"/>
                                            </p:txEl>
                                          </p:spTgt>
                                        </p:tgtEl>
                                        <p:attrNameLst>
                                          <p:attrName>style.visibility</p:attrName>
                                        </p:attrNameLst>
                                      </p:cBhvr>
                                      <p:to>
                                        <p:strVal val="visible"/>
                                      </p:to>
                                    </p:set>
                                    <p:anim calcmode="lin" valueType="num">
                                      <p:cBhvr additive="repl">
                                        <p:cTn id="47" dur="500" fill="hold"/>
                                        <p:tgtEl>
                                          <p:spTgt spid="8194">
                                            <p:txEl>
                                              <p:pRg st="15" end="15"/>
                                            </p:txEl>
                                          </p:spTgt>
                                        </p:tgtEl>
                                        <p:attrNameLst>
                                          <p:attrName>ppt_x</p:attrName>
                                        </p:attrNameLst>
                                      </p:cBhvr>
                                      <p:tavLst>
                                        <p:tav tm="100000">
                                          <p:val>
                                            <p:strVal val="0-#ppt_w/2"/>
                                          </p:val>
                                        </p:tav>
                                        <p:tav>
                                          <p:val>
                                            <p:strVal val="#ppt_x"/>
                                          </p:val>
                                        </p:tav>
                                      </p:tavLst>
                                    </p:anim>
                                    <p:anim calcmode="lin" valueType="num">
                                      <p:cBhvr additive="repl">
                                        <p:cTn id="48" dur="500" fill="hold"/>
                                        <p:tgtEl>
                                          <p:spTgt spid="8194">
                                            <p:txEl>
                                              <p:pRg st="15" end="15"/>
                                            </p:txEl>
                                          </p:spTgt>
                                        </p:tgtEl>
                                        <p:attrNameLst>
                                          <p:attrName>ppt_y</p:attrName>
                                        </p:attrNameLst>
                                      </p:cBhvr>
                                      <p:tavLst>
                                        <p:tav tm="100000">
                                          <p:val>
                                            <p:strVal val="#ppt_y"/>
                                          </p:val>
                                        </p:tav>
                                        <p:tav>
                                          <p:val>
                                            <p:strVal val="#ppt_y"/>
                                          </p:val>
                                        </p:tav>
                                      </p:tavLst>
                                    </p:anim>
                                  </p:childTnLst>
                                </p:cTn>
                              </p:par>
                              <p:par>
                                <p:cTn id="49" presetID="2" presetClass="entr" presetSubtype="8" fill="hold" nodeType="withEffect">
                                  <p:stCondLst>
                                    <p:cond delay="0"/>
                                  </p:stCondLst>
                                  <p:childTnLst>
                                    <p:set>
                                      <p:cBhvr additive="repl">
                                        <p:cTn id="50" dur="1" fill="hold">
                                          <p:stCondLst>
                                            <p:cond delay="0"/>
                                          </p:stCondLst>
                                        </p:cTn>
                                        <p:tgtEl>
                                          <p:spTgt spid="8194">
                                            <p:txEl>
                                              <p:pRg st="16" end="16"/>
                                            </p:txEl>
                                          </p:spTgt>
                                        </p:tgtEl>
                                        <p:attrNameLst>
                                          <p:attrName>style.visibility</p:attrName>
                                        </p:attrNameLst>
                                      </p:cBhvr>
                                      <p:to>
                                        <p:strVal val="visible"/>
                                      </p:to>
                                    </p:set>
                                    <p:anim calcmode="lin" valueType="num">
                                      <p:cBhvr additive="repl">
                                        <p:cTn id="51" dur="500" fill="hold"/>
                                        <p:tgtEl>
                                          <p:spTgt spid="8194">
                                            <p:txEl>
                                              <p:pRg st="16" end="16"/>
                                            </p:txEl>
                                          </p:spTgt>
                                        </p:tgtEl>
                                        <p:attrNameLst>
                                          <p:attrName>ppt_x</p:attrName>
                                        </p:attrNameLst>
                                      </p:cBhvr>
                                      <p:tavLst>
                                        <p:tav tm="100000">
                                          <p:val>
                                            <p:strVal val="0-#ppt_w/2"/>
                                          </p:val>
                                        </p:tav>
                                        <p:tav>
                                          <p:val>
                                            <p:strVal val="#ppt_x"/>
                                          </p:val>
                                        </p:tav>
                                      </p:tavLst>
                                    </p:anim>
                                    <p:anim calcmode="lin" valueType="num">
                                      <p:cBhvr additive="repl">
                                        <p:cTn id="52" dur="500" fill="hold"/>
                                        <p:tgtEl>
                                          <p:spTgt spid="8194">
                                            <p:txEl>
                                              <p:pRg st="16" end="16"/>
                                            </p:txEl>
                                          </p:spTgt>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8CEEAC25-894A-9EF0-AB40-983744026A76}"/>
              </a:ext>
            </a:extLst>
          </p:cNvPr>
          <p:cNvSpPr>
            <a:spLocks noChangeArrowheads="1"/>
          </p:cNvSpPr>
          <p:nvPr/>
        </p:nvSpPr>
        <p:spPr bwMode="auto">
          <a:xfrm>
            <a:off x="317500" y="1241425"/>
            <a:ext cx="13335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500"/>
              </a:spcBef>
            </a:pPr>
            <a:r>
              <a:rPr lang="es-ES" altLang="es-ES" b="1">
                <a:solidFill>
                  <a:srgbClr val="000000"/>
                </a:solidFill>
                <a:effectLst>
                  <a:outerShdw blurRad="38100" dist="38100" dir="2700000" algn="tl">
                    <a:srgbClr val="C0C0C0"/>
                  </a:outerShdw>
                </a:effectLst>
                <a:latin typeface="AvantGarde Bk BT" pitchFamily="34" charset="0"/>
              </a:rPr>
              <a:t>FLUJO</a:t>
            </a:r>
          </a:p>
        </p:txBody>
      </p:sp>
      <p:sp>
        <p:nvSpPr>
          <p:cNvPr id="8195" name="Rectangle 2">
            <a:extLst>
              <a:ext uri="{FF2B5EF4-FFF2-40B4-BE49-F238E27FC236}">
                <a16:creationId xmlns:a16="http://schemas.microsoft.com/office/drawing/2014/main" id="{660AD78D-50EE-83B9-B1C7-89096239D07B}"/>
              </a:ext>
            </a:extLst>
          </p:cNvPr>
          <p:cNvSpPr>
            <a:spLocks noChangeArrowheads="1"/>
          </p:cNvSpPr>
          <p:nvPr/>
        </p:nvSpPr>
        <p:spPr bwMode="auto">
          <a:xfrm>
            <a:off x="1066800" y="3048000"/>
            <a:ext cx="7162800" cy="854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
        <p:nvSpPr>
          <p:cNvPr id="10243" name="Rectangle 3">
            <a:extLst>
              <a:ext uri="{FF2B5EF4-FFF2-40B4-BE49-F238E27FC236}">
                <a16:creationId xmlns:a16="http://schemas.microsoft.com/office/drawing/2014/main" id="{EE54CEA6-C046-49EA-DFC0-1091101C784A}"/>
              </a:ext>
            </a:extLst>
          </p:cNvPr>
          <p:cNvSpPr>
            <a:spLocks noChangeArrowheads="1"/>
          </p:cNvSpPr>
          <p:nvPr/>
        </p:nvSpPr>
        <p:spPr bwMode="auto">
          <a:xfrm>
            <a:off x="317500" y="2636838"/>
            <a:ext cx="8620125" cy="955675"/>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000"/>
              </a:spcBef>
            </a:pPr>
            <a:r>
              <a:rPr lang="es-ES" altLang="es-ES" sz="1600" b="1">
                <a:solidFill>
                  <a:srgbClr val="002060"/>
                </a:solidFill>
                <a:latin typeface="AvantGarde Bk BT" pitchFamily="34" charset="0"/>
              </a:rPr>
              <a:t>Unidad  del S.I. : </a:t>
            </a:r>
            <a:r>
              <a:rPr lang="es-ES" altLang="es-ES" sz="1600" b="1">
                <a:solidFill>
                  <a:schemeClr val="tx1"/>
                </a:solidFill>
                <a:latin typeface="AvantGarde Bk BT" pitchFamily="34" charset="0"/>
              </a:rPr>
              <a:t>s </a:t>
            </a:r>
            <a:r>
              <a:rPr lang="es-ES" altLang="es-ES" sz="1600" b="1" baseline="30000">
                <a:solidFill>
                  <a:schemeClr val="tx1"/>
                </a:solidFill>
                <a:latin typeface="AvantGarde Bk BT" pitchFamily="34" charset="0"/>
              </a:rPr>
              <a:t>-1</a:t>
            </a:r>
          </a:p>
          <a:p>
            <a:pPr>
              <a:spcBef>
                <a:spcPts val="1000"/>
              </a:spcBef>
            </a:pPr>
            <a:r>
              <a:rPr lang="es-ES" altLang="es-ES" sz="1600">
                <a:solidFill>
                  <a:srgbClr val="000000"/>
                </a:solidFill>
                <a:latin typeface="AvantGarde Bk BT" pitchFamily="34" charset="0"/>
              </a:rPr>
              <a:t>Se define de manera análoga un flujo de energía con o el cociente entre  dR y dt, donde dR representa el incremento de energía radiante en el intervalo de tiempo dt. </a:t>
            </a:r>
          </a:p>
        </p:txBody>
      </p:sp>
      <p:sp>
        <p:nvSpPr>
          <p:cNvPr id="10244" name="Rectangle 4">
            <a:extLst>
              <a:ext uri="{FF2B5EF4-FFF2-40B4-BE49-F238E27FC236}">
                <a16:creationId xmlns:a16="http://schemas.microsoft.com/office/drawing/2014/main" id="{94C7CC62-4E4A-1575-C278-61AE5CC963B9}"/>
              </a:ext>
            </a:extLst>
          </p:cNvPr>
          <p:cNvSpPr>
            <a:spLocks noChangeArrowheads="1"/>
          </p:cNvSpPr>
          <p:nvPr/>
        </p:nvSpPr>
        <p:spPr bwMode="auto">
          <a:xfrm>
            <a:off x="1692275" y="1019175"/>
            <a:ext cx="6826250" cy="1508125"/>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r>
              <a:rPr lang="es-ES" altLang="es-ES" sz="1800" b="1">
                <a:solidFill>
                  <a:srgbClr val="002060"/>
                </a:solidFill>
                <a:latin typeface="AvantGarde Bk BT" pitchFamily="34" charset="0"/>
              </a:rPr>
              <a:t>Flujo </a:t>
            </a:r>
            <a:r>
              <a:rPr lang="es-ES" altLang="es-ES" sz="1800">
                <a:solidFill>
                  <a:srgbClr val="000000"/>
                </a:solidFill>
                <a:latin typeface="AvantGarde Bk BT" pitchFamily="34" charset="0"/>
              </a:rPr>
              <a:t>de partículas: </a:t>
            </a:r>
          </a:p>
          <a:p>
            <a:endParaRPr lang="es-ES" altLang="es-ES" sz="1800" b="1" i="1">
              <a:solidFill>
                <a:srgbClr val="002060"/>
              </a:solidFill>
              <a:latin typeface="AvantGarde Bk BT" pitchFamily="34" charset="0"/>
            </a:endParaRPr>
          </a:p>
          <a:p>
            <a:endParaRPr lang="es-ES" altLang="es-ES" sz="1800" b="1" i="1">
              <a:solidFill>
                <a:srgbClr val="002060"/>
              </a:solidFill>
              <a:latin typeface="AvantGarde Bk BT" pitchFamily="34" charset="0"/>
            </a:endParaRPr>
          </a:p>
          <a:p>
            <a:r>
              <a:rPr lang="es-ES" altLang="es-ES" sz="1800" b="1" i="1">
                <a:solidFill>
                  <a:srgbClr val="002060"/>
                </a:solidFill>
                <a:latin typeface="AvantGarde Bk BT" pitchFamily="34" charset="0"/>
              </a:rPr>
              <a:t>dN </a:t>
            </a:r>
            <a:r>
              <a:rPr lang="es-ES" altLang="es-ES" sz="1800">
                <a:solidFill>
                  <a:srgbClr val="000000"/>
                </a:solidFill>
                <a:latin typeface="AvantGarde Bk BT" pitchFamily="34" charset="0"/>
              </a:rPr>
              <a:t>es el incremento en el número de partículas en el intervalo de tiempo </a:t>
            </a:r>
            <a:r>
              <a:rPr lang="es-ES" altLang="es-ES" sz="1800" b="1" i="1">
                <a:solidFill>
                  <a:srgbClr val="002060"/>
                </a:solidFill>
                <a:latin typeface="AvantGarde Bk BT" pitchFamily="34" charset="0"/>
              </a:rPr>
              <a:t>dt</a:t>
            </a:r>
            <a:r>
              <a:rPr lang="es-ES" altLang="es-ES" sz="1800" b="1">
                <a:solidFill>
                  <a:srgbClr val="002060"/>
                </a:solidFill>
                <a:latin typeface="AvantGarde Bk BT" pitchFamily="34" charset="0"/>
              </a:rPr>
              <a:t> </a:t>
            </a:r>
            <a:endParaRPr lang="es-ES" altLang="es-ES" sz="1800">
              <a:solidFill>
                <a:srgbClr val="000000"/>
              </a:solidFill>
              <a:latin typeface="AvantGarde Bk BT" pitchFamily="34" charset="0"/>
            </a:endParaRPr>
          </a:p>
        </p:txBody>
      </p:sp>
      <p:sp>
        <p:nvSpPr>
          <p:cNvPr id="10248" name="Rectangle 8">
            <a:extLst>
              <a:ext uri="{FF2B5EF4-FFF2-40B4-BE49-F238E27FC236}">
                <a16:creationId xmlns:a16="http://schemas.microsoft.com/office/drawing/2014/main" id="{2AE792FD-78F5-D57B-CF03-2F60F0E7B0B9}"/>
              </a:ext>
            </a:extLst>
          </p:cNvPr>
          <p:cNvSpPr>
            <a:spLocks noChangeArrowheads="1"/>
          </p:cNvSpPr>
          <p:nvPr/>
        </p:nvSpPr>
        <p:spPr bwMode="auto">
          <a:xfrm>
            <a:off x="1564481" y="137319"/>
            <a:ext cx="6015038" cy="525463"/>
          </a:xfrm>
          <a:prstGeom prst="rect">
            <a:avLst/>
          </a:prstGeom>
          <a:solidFill>
            <a:srgbClr val="FFC000"/>
          </a:solidFill>
          <a:ln>
            <a:noFill/>
          </a:ln>
          <a:effec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r>
              <a:rPr lang="es-ES" altLang="es-ES" sz="2800" b="1">
                <a:solidFill>
                  <a:srgbClr val="000000"/>
                </a:solidFill>
                <a:effectLst>
                  <a:outerShdw blurRad="38100" dist="38100" dir="2700000" algn="tl">
                    <a:srgbClr val="FFFFFF"/>
                  </a:outerShdw>
                </a:effectLst>
                <a:latin typeface="AvantGarde Bk BT" pitchFamily="34" charset="0"/>
              </a:rPr>
              <a:t>MAGNITUDES RADIOMÉTRICAS (I)</a:t>
            </a:r>
          </a:p>
        </p:txBody>
      </p:sp>
      <p:graphicFrame>
        <p:nvGraphicFramePr>
          <p:cNvPr id="16390" name="Object 12">
            <a:extLst>
              <a:ext uri="{FF2B5EF4-FFF2-40B4-BE49-F238E27FC236}">
                <a16:creationId xmlns:a16="http://schemas.microsoft.com/office/drawing/2014/main" id="{2B7C4F46-B84F-3BCE-6FAA-6E00A30EE363}"/>
              </a:ext>
            </a:extLst>
          </p:cNvPr>
          <p:cNvGraphicFramePr>
            <a:graphicFrameLocks noChangeAspect="1"/>
          </p:cNvGraphicFramePr>
          <p:nvPr/>
        </p:nvGraphicFramePr>
        <p:xfrm>
          <a:off x="6443663" y="1138238"/>
          <a:ext cx="1358900" cy="665162"/>
        </p:xfrm>
        <a:graphic>
          <a:graphicData uri="http://schemas.openxmlformats.org/presentationml/2006/ole">
            <mc:AlternateContent xmlns:mc="http://schemas.openxmlformats.org/markup-compatibility/2006">
              <mc:Choice xmlns:v="urn:schemas-microsoft-com:vml" Requires="v">
                <p:oleObj name="Ecuación" r:id="rId3" imgW="12585700" imgH="9067800" progId="Equation.3">
                  <p:embed/>
                </p:oleObj>
              </mc:Choice>
              <mc:Fallback>
                <p:oleObj name="Ecuación" r:id="rId3" imgW="12585700" imgH="9067800" progId="Equation.3">
                  <p:embed/>
                  <p:pic>
                    <p:nvPicPr>
                      <p:cNvPr id="16390" name="Object 12">
                        <a:extLst>
                          <a:ext uri="{FF2B5EF4-FFF2-40B4-BE49-F238E27FC236}">
                            <a16:creationId xmlns:a16="http://schemas.microsoft.com/office/drawing/2014/main" id="{2B7C4F46-B84F-3BCE-6FAA-6E00A30EE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1138238"/>
                        <a:ext cx="13589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1">
            <a:extLst>
              <a:ext uri="{FF2B5EF4-FFF2-40B4-BE49-F238E27FC236}">
                <a16:creationId xmlns:a16="http://schemas.microsoft.com/office/drawing/2014/main" id="{69C9DC9A-AAA9-E656-7992-353FB5DB6198}"/>
              </a:ext>
            </a:extLst>
          </p:cNvPr>
          <p:cNvSpPr>
            <a:spLocks noChangeArrowheads="1"/>
          </p:cNvSpPr>
          <p:nvPr/>
        </p:nvSpPr>
        <p:spPr bwMode="auto">
          <a:xfrm>
            <a:off x="317500" y="4149725"/>
            <a:ext cx="151765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500"/>
              </a:spcBef>
            </a:pPr>
            <a:r>
              <a:rPr lang="es-ES" altLang="es-ES" b="1">
                <a:solidFill>
                  <a:srgbClr val="000000"/>
                </a:solidFill>
                <a:effectLst>
                  <a:outerShdw blurRad="38100" dist="38100" dir="2700000" algn="tl">
                    <a:srgbClr val="C0C0C0"/>
                  </a:outerShdw>
                </a:effectLst>
                <a:latin typeface="AvantGarde Bk BT" pitchFamily="34" charset="0"/>
              </a:rPr>
              <a:t>FLUENCIA</a:t>
            </a:r>
          </a:p>
        </p:txBody>
      </p:sp>
      <p:sp>
        <p:nvSpPr>
          <p:cNvPr id="10" name="Rectangle 4">
            <a:extLst>
              <a:ext uri="{FF2B5EF4-FFF2-40B4-BE49-F238E27FC236}">
                <a16:creationId xmlns:a16="http://schemas.microsoft.com/office/drawing/2014/main" id="{7B50118A-DBA3-A990-4810-93CAB87390ED}"/>
              </a:ext>
            </a:extLst>
          </p:cNvPr>
          <p:cNvSpPr>
            <a:spLocks noChangeArrowheads="1"/>
          </p:cNvSpPr>
          <p:nvPr/>
        </p:nvSpPr>
        <p:spPr bwMode="auto">
          <a:xfrm>
            <a:off x="1835150" y="3716338"/>
            <a:ext cx="6827838" cy="1474787"/>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r>
              <a:rPr lang="es-ES" altLang="es-ES" sz="1800" b="1">
                <a:solidFill>
                  <a:srgbClr val="002060"/>
                </a:solidFill>
                <a:latin typeface="AvantGarde Bk BT" pitchFamily="34" charset="0"/>
              </a:rPr>
              <a:t>Fluencia </a:t>
            </a:r>
            <a:r>
              <a:rPr lang="es-ES" altLang="es-ES" sz="1800">
                <a:solidFill>
                  <a:srgbClr val="000000"/>
                </a:solidFill>
                <a:latin typeface="AvantGarde Bk BT" pitchFamily="34" charset="0"/>
              </a:rPr>
              <a:t>de partículas: </a:t>
            </a:r>
          </a:p>
          <a:p>
            <a:endParaRPr lang="es-ES" altLang="es-ES" sz="1800">
              <a:solidFill>
                <a:srgbClr val="000000"/>
              </a:solidFill>
              <a:latin typeface="AvantGarde Bk BT" pitchFamily="34" charset="0"/>
            </a:endParaRPr>
          </a:p>
          <a:p>
            <a:endParaRPr lang="es-ES" altLang="es-ES" sz="1800" b="1" i="1">
              <a:solidFill>
                <a:srgbClr val="002060"/>
              </a:solidFill>
              <a:latin typeface="AvantGarde Bk BT" pitchFamily="34" charset="0"/>
            </a:endParaRPr>
          </a:p>
          <a:p>
            <a:r>
              <a:rPr lang="es-ES" altLang="es-ES" sz="1800" b="1" i="1">
                <a:solidFill>
                  <a:srgbClr val="002060"/>
                </a:solidFill>
                <a:latin typeface="AvantGarde Bk BT" pitchFamily="34" charset="0"/>
              </a:rPr>
              <a:t>dN </a:t>
            </a:r>
            <a:r>
              <a:rPr lang="es-ES" altLang="es-ES" sz="1800">
                <a:solidFill>
                  <a:srgbClr val="000000"/>
                </a:solidFill>
                <a:latin typeface="AvantGarde Bk BT" pitchFamily="34" charset="0"/>
              </a:rPr>
              <a:t>es el número de partículas incidentes sobre una esfera de sección recta </a:t>
            </a:r>
            <a:r>
              <a:rPr lang="es-ES" altLang="es-ES" sz="1800" b="1" i="1">
                <a:solidFill>
                  <a:srgbClr val="002060"/>
                </a:solidFill>
                <a:latin typeface="AvantGarde Bk BT" pitchFamily="34" charset="0"/>
              </a:rPr>
              <a:t>da</a:t>
            </a:r>
            <a:r>
              <a:rPr lang="es-ES" altLang="es-ES" sz="1800" b="1">
                <a:solidFill>
                  <a:srgbClr val="002060"/>
                </a:solidFill>
                <a:latin typeface="AvantGarde Bk BT" pitchFamily="34" charset="0"/>
              </a:rPr>
              <a:t> </a:t>
            </a:r>
            <a:endParaRPr lang="es-ES" altLang="es-ES" sz="1800">
              <a:solidFill>
                <a:srgbClr val="000000"/>
              </a:solidFill>
              <a:latin typeface="AvantGarde Bk BT" pitchFamily="34" charset="0"/>
            </a:endParaRPr>
          </a:p>
        </p:txBody>
      </p:sp>
      <p:sp>
        <p:nvSpPr>
          <p:cNvPr id="11" name="Rectangle 3">
            <a:extLst>
              <a:ext uri="{FF2B5EF4-FFF2-40B4-BE49-F238E27FC236}">
                <a16:creationId xmlns:a16="http://schemas.microsoft.com/office/drawing/2014/main" id="{CFA08E75-99CC-E8A1-2A92-BB50B5C4EE5D}"/>
              </a:ext>
            </a:extLst>
          </p:cNvPr>
          <p:cNvSpPr>
            <a:spLocks noChangeArrowheads="1"/>
          </p:cNvSpPr>
          <p:nvPr/>
        </p:nvSpPr>
        <p:spPr bwMode="auto">
          <a:xfrm>
            <a:off x="317501" y="5346700"/>
            <a:ext cx="7912100" cy="1084263"/>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000"/>
              </a:spcBef>
            </a:pPr>
            <a:r>
              <a:rPr lang="es-ES" altLang="es-ES" sz="1600" b="1">
                <a:solidFill>
                  <a:srgbClr val="002060"/>
                </a:solidFill>
                <a:latin typeface="AvantGarde Bk BT" pitchFamily="34" charset="0"/>
              </a:rPr>
              <a:t>Unidad  del S.I. : m</a:t>
            </a:r>
            <a:r>
              <a:rPr lang="es-ES" altLang="es-ES" sz="1600" b="1">
                <a:solidFill>
                  <a:schemeClr val="tx1"/>
                </a:solidFill>
                <a:latin typeface="AvantGarde Bk BT" pitchFamily="34" charset="0"/>
              </a:rPr>
              <a:t> </a:t>
            </a:r>
            <a:r>
              <a:rPr lang="es-ES" altLang="es-ES" sz="1600" b="1" baseline="30000">
                <a:solidFill>
                  <a:schemeClr val="tx1"/>
                </a:solidFill>
                <a:latin typeface="AvantGarde Bk BT" pitchFamily="34" charset="0"/>
              </a:rPr>
              <a:t>-2</a:t>
            </a:r>
          </a:p>
          <a:p>
            <a:pPr>
              <a:spcBef>
                <a:spcPts val="1000"/>
              </a:spcBef>
            </a:pPr>
            <a:r>
              <a:rPr lang="es-ES" altLang="es-ES" sz="1600">
                <a:solidFill>
                  <a:srgbClr val="000000"/>
                </a:solidFill>
                <a:latin typeface="AvantGarde Bk BT" pitchFamily="34" charset="0"/>
              </a:rPr>
              <a:t>Se define de manera análoga una fluencia de energía como:</a:t>
            </a:r>
          </a:p>
          <a:p>
            <a:pPr>
              <a:spcBef>
                <a:spcPts val="1000"/>
              </a:spcBef>
            </a:pPr>
            <a:r>
              <a:rPr lang="es-ES" altLang="es-ES" sz="1600" b="1">
                <a:solidFill>
                  <a:srgbClr val="002060"/>
                </a:solidFill>
                <a:latin typeface="AvantGarde Bk BT" pitchFamily="34" charset="0"/>
              </a:rPr>
              <a:t>Unidad  del S.I. : Jm</a:t>
            </a:r>
            <a:r>
              <a:rPr lang="es-ES" altLang="es-ES" sz="1600" b="1">
                <a:solidFill>
                  <a:schemeClr val="tx1"/>
                </a:solidFill>
                <a:latin typeface="AvantGarde Bk BT" pitchFamily="34" charset="0"/>
              </a:rPr>
              <a:t> </a:t>
            </a:r>
            <a:r>
              <a:rPr lang="es-ES" altLang="es-ES" sz="1600" b="1" baseline="30000">
                <a:solidFill>
                  <a:schemeClr val="tx1"/>
                </a:solidFill>
                <a:latin typeface="AvantGarde Bk BT" pitchFamily="34" charset="0"/>
              </a:rPr>
              <a:t>-2</a:t>
            </a:r>
            <a:endParaRPr lang="es-ES" altLang="es-ES" sz="1600">
              <a:solidFill>
                <a:srgbClr val="000000"/>
              </a:solidFill>
              <a:latin typeface="AvantGarde Bk BT" pitchFamily="34" charset="0"/>
            </a:endParaRPr>
          </a:p>
        </p:txBody>
      </p:sp>
      <p:graphicFrame>
        <p:nvGraphicFramePr>
          <p:cNvPr id="16394" name="1 Objeto">
            <a:extLst>
              <a:ext uri="{FF2B5EF4-FFF2-40B4-BE49-F238E27FC236}">
                <a16:creationId xmlns:a16="http://schemas.microsoft.com/office/drawing/2014/main" id="{ABD13A87-7606-3F67-E835-50FF4B289479}"/>
              </a:ext>
            </a:extLst>
          </p:cNvPr>
          <p:cNvGraphicFramePr>
            <a:graphicFrameLocks noChangeAspect="1"/>
          </p:cNvGraphicFramePr>
          <p:nvPr/>
        </p:nvGraphicFramePr>
        <p:xfrm>
          <a:off x="6084888" y="3863975"/>
          <a:ext cx="1138237" cy="665163"/>
        </p:xfrm>
        <a:graphic>
          <a:graphicData uri="http://schemas.openxmlformats.org/presentationml/2006/ole">
            <mc:AlternateContent xmlns:mc="http://schemas.openxmlformats.org/markup-compatibility/2006">
              <mc:Choice xmlns:v="urn:schemas-microsoft-com:vml" Requires="v">
                <p:oleObj name="Ecuación" r:id="rId5" imgW="10528300" imgH="9067800" progId="Equation.3">
                  <p:embed/>
                </p:oleObj>
              </mc:Choice>
              <mc:Fallback>
                <p:oleObj name="Ecuación" r:id="rId5" imgW="10528300" imgH="9067800" progId="Equation.3">
                  <p:embed/>
                  <p:pic>
                    <p:nvPicPr>
                      <p:cNvPr id="16394" name="1 Objeto">
                        <a:extLst>
                          <a:ext uri="{FF2B5EF4-FFF2-40B4-BE49-F238E27FC236}">
                            <a16:creationId xmlns:a16="http://schemas.microsoft.com/office/drawing/2014/main" id="{ABD13A87-7606-3F67-E835-50FF4B2894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3863975"/>
                        <a:ext cx="1138237"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95" name="2 Objeto">
            <a:extLst>
              <a:ext uri="{FF2B5EF4-FFF2-40B4-BE49-F238E27FC236}">
                <a16:creationId xmlns:a16="http://schemas.microsoft.com/office/drawing/2014/main" id="{F5D386E5-CF0F-AED4-A6B9-4E5EA3859486}"/>
              </a:ext>
            </a:extLst>
          </p:cNvPr>
          <p:cNvGraphicFramePr>
            <a:graphicFrameLocks noChangeAspect="1"/>
          </p:cNvGraphicFramePr>
          <p:nvPr/>
        </p:nvGraphicFramePr>
        <p:xfrm>
          <a:off x="6316663" y="5556250"/>
          <a:ext cx="1106487" cy="665163"/>
        </p:xfrm>
        <a:graphic>
          <a:graphicData uri="http://schemas.openxmlformats.org/presentationml/2006/ole">
            <mc:AlternateContent xmlns:mc="http://schemas.openxmlformats.org/markup-compatibility/2006">
              <mc:Choice xmlns:v="urn:schemas-microsoft-com:vml" Requires="v">
                <p:oleObj name="Ecuación" r:id="rId7" imgW="10236200" imgH="9067800" progId="Equation.3">
                  <p:embed/>
                </p:oleObj>
              </mc:Choice>
              <mc:Fallback>
                <p:oleObj name="Ecuación" r:id="rId7" imgW="10236200" imgH="9067800" progId="Equation.3">
                  <p:embed/>
                  <p:pic>
                    <p:nvPicPr>
                      <p:cNvPr id="16395" name="2 Objeto">
                        <a:extLst>
                          <a:ext uri="{FF2B5EF4-FFF2-40B4-BE49-F238E27FC236}">
                            <a16:creationId xmlns:a16="http://schemas.microsoft.com/office/drawing/2014/main" id="{F5D386E5-CF0F-AED4-A6B9-4E5EA38594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6663" y="5556250"/>
                        <a:ext cx="1106487"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0244"/>
                                        </p:tgtEl>
                                        <p:attrNameLst>
                                          <p:attrName>style.visibility</p:attrName>
                                        </p:attrNameLst>
                                      </p:cBhvr>
                                      <p:to>
                                        <p:strVal val="visible"/>
                                      </p:to>
                                    </p:set>
                                    <p:anim calcmode="lin" valueType="num">
                                      <p:cBhvr additive="repl">
                                        <p:cTn id="7" dur="500" fill="hold"/>
                                        <p:tgtEl>
                                          <p:spTgt spid="10244"/>
                                        </p:tgtEl>
                                        <p:attrNameLst>
                                          <p:attrName>ppt_x</p:attrName>
                                        </p:attrNameLst>
                                      </p:cBhvr>
                                      <p:tavLst>
                                        <p:tav tm="100000">
                                          <p:val>
                                            <p:strVal val="0-#ppt_w/2"/>
                                          </p:val>
                                        </p:tav>
                                        <p:tav>
                                          <p:val>
                                            <p:strVal val="#ppt_x"/>
                                          </p:val>
                                        </p:tav>
                                      </p:tavLst>
                                    </p:anim>
                                    <p:anim calcmode="lin" valueType="num">
                                      <p:cBhvr additive="repl">
                                        <p:cTn id="8" dur="500" fill="hold"/>
                                        <p:tgtEl>
                                          <p:spTgt spid="10244"/>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0243"/>
                                        </p:tgtEl>
                                        <p:attrNameLst>
                                          <p:attrName>style.visibility</p:attrName>
                                        </p:attrNameLst>
                                      </p:cBhvr>
                                      <p:to>
                                        <p:strVal val="visible"/>
                                      </p:to>
                                    </p:set>
                                    <p:anim calcmode="lin" valueType="num">
                                      <p:cBhvr additive="repl">
                                        <p:cTn id="13" dur="500" fill="hold"/>
                                        <p:tgtEl>
                                          <p:spTgt spid="10243"/>
                                        </p:tgtEl>
                                        <p:attrNameLst>
                                          <p:attrName>ppt_x</p:attrName>
                                        </p:attrNameLst>
                                      </p:cBhvr>
                                      <p:tavLst>
                                        <p:tav tm="100000">
                                          <p:val>
                                            <p:strVal val="0-#ppt_w/2"/>
                                          </p:val>
                                        </p:tav>
                                        <p:tav>
                                          <p:val>
                                            <p:strVal val="#ppt_x"/>
                                          </p:val>
                                        </p:tav>
                                      </p:tavLst>
                                    </p:anim>
                                    <p:anim calcmode="lin" valueType="num">
                                      <p:cBhvr additive="repl">
                                        <p:cTn id="14" dur="500" fill="hold"/>
                                        <p:tgtEl>
                                          <p:spTgt spid="10243"/>
                                        </p:tgtEl>
                                        <p:attrNameLst>
                                          <p:attrName>ppt_y</p:attrName>
                                        </p:attrNameLst>
                                      </p:cBhvr>
                                      <p:tavLst>
                                        <p:tav tm="100000">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additive="repl">
                                        <p:cTn id="18" dur="1" fill="hold">
                                          <p:stCondLst>
                                            <p:cond delay="0"/>
                                          </p:stCondLst>
                                        </p:cTn>
                                        <p:tgtEl>
                                          <p:spTgt spid="10"/>
                                        </p:tgtEl>
                                        <p:attrNameLst>
                                          <p:attrName>style.visibility</p:attrName>
                                        </p:attrNameLst>
                                      </p:cBhvr>
                                      <p:to>
                                        <p:strVal val="visible"/>
                                      </p:to>
                                    </p:set>
                                    <p:anim calcmode="lin" valueType="num">
                                      <p:cBhvr additive="repl">
                                        <p:cTn id="19" dur="500" fill="hold"/>
                                        <p:tgtEl>
                                          <p:spTgt spid="10"/>
                                        </p:tgtEl>
                                        <p:attrNameLst>
                                          <p:attrName>ppt_x</p:attrName>
                                        </p:attrNameLst>
                                      </p:cBhvr>
                                      <p:tavLst>
                                        <p:tav tm="100000">
                                          <p:val>
                                            <p:strVal val="0-#ppt_w/2"/>
                                          </p:val>
                                        </p:tav>
                                        <p:tav>
                                          <p:val>
                                            <p:strVal val="#ppt_x"/>
                                          </p:val>
                                        </p:tav>
                                      </p:tavLst>
                                    </p:anim>
                                    <p:anim calcmode="lin" valueType="num">
                                      <p:cBhvr additive="repl">
                                        <p:cTn id="20" dur="500" fill="hold"/>
                                        <p:tgtEl>
                                          <p:spTgt spid="10"/>
                                        </p:tgtEl>
                                        <p:attrNameLst>
                                          <p:attrName>ppt_y</p:attrName>
                                        </p:attrNameLst>
                                      </p:cBhvr>
                                      <p:tavLst>
                                        <p:tav tm="100000">
                                          <p:val>
                                            <p:strVal val="#ppt_y"/>
                                          </p:val>
                                        </p:tav>
                                        <p:tav>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additive="repl">
                                        <p:cTn id="24" dur="1" fill="hold">
                                          <p:stCondLst>
                                            <p:cond delay="0"/>
                                          </p:stCondLst>
                                        </p:cTn>
                                        <p:tgtEl>
                                          <p:spTgt spid="11"/>
                                        </p:tgtEl>
                                        <p:attrNameLst>
                                          <p:attrName>style.visibility</p:attrName>
                                        </p:attrNameLst>
                                      </p:cBhvr>
                                      <p:to>
                                        <p:strVal val="visible"/>
                                      </p:to>
                                    </p:set>
                                    <p:anim calcmode="lin" valueType="num">
                                      <p:cBhvr additive="repl">
                                        <p:cTn id="25" dur="500" fill="hold"/>
                                        <p:tgtEl>
                                          <p:spTgt spid="11"/>
                                        </p:tgtEl>
                                        <p:attrNameLst>
                                          <p:attrName>ppt_x</p:attrName>
                                        </p:attrNameLst>
                                      </p:cBhvr>
                                      <p:tavLst>
                                        <p:tav tm="100000">
                                          <p:val>
                                            <p:strVal val="0-#ppt_w/2"/>
                                          </p:val>
                                        </p:tav>
                                        <p:tav>
                                          <p:val>
                                            <p:strVal val="#ppt_x"/>
                                          </p:val>
                                        </p:tav>
                                      </p:tavLst>
                                    </p:anim>
                                    <p:anim calcmode="lin" valueType="num">
                                      <p:cBhvr additive="repl">
                                        <p:cTn id="26" dur="500" fill="hold"/>
                                        <p:tgtEl>
                                          <p:spTgt spid="11"/>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DF857C1-D327-D98F-AA2E-4B3423ACCCD1}"/>
              </a:ext>
            </a:extLst>
          </p:cNvPr>
          <p:cNvSpPr>
            <a:spLocks noChangeArrowheads="1"/>
          </p:cNvSpPr>
          <p:nvPr/>
        </p:nvSpPr>
        <p:spPr bwMode="auto">
          <a:xfrm>
            <a:off x="1066800" y="3048000"/>
            <a:ext cx="7162800" cy="854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
        <p:nvSpPr>
          <p:cNvPr id="10248" name="Rectangle 8">
            <a:extLst>
              <a:ext uri="{FF2B5EF4-FFF2-40B4-BE49-F238E27FC236}">
                <a16:creationId xmlns:a16="http://schemas.microsoft.com/office/drawing/2014/main" id="{7F2BD2DF-5D91-3CDA-B0FC-6048F8291EBA}"/>
              </a:ext>
            </a:extLst>
          </p:cNvPr>
          <p:cNvSpPr>
            <a:spLocks noChangeArrowheads="1"/>
          </p:cNvSpPr>
          <p:nvPr/>
        </p:nvSpPr>
        <p:spPr bwMode="auto">
          <a:xfrm>
            <a:off x="1564481" y="274493"/>
            <a:ext cx="6015038" cy="525463"/>
          </a:xfrm>
          <a:prstGeom prst="rect">
            <a:avLst/>
          </a:prstGeom>
          <a:solidFill>
            <a:srgbClr val="FFC000"/>
          </a:solidFill>
          <a:ln>
            <a:noFill/>
          </a:ln>
          <a:effec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r>
              <a:rPr lang="es-ES" altLang="es-ES" sz="2800" b="1">
                <a:solidFill>
                  <a:srgbClr val="000000"/>
                </a:solidFill>
                <a:effectLst>
                  <a:outerShdw blurRad="38100" dist="38100" dir="2700000" algn="tl">
                    <a:srgbClr val="FFFFFF"/>
                  </a:outerShdw>
                </a:effectLst>
                <a:latin typeface="AvantGarde Bk BT" pitchFamily="34" charset="0"/>
              </a:rPr>
              <a:t>MAGNITUDES RADIOMÉTRICAS (II)</a:t>
            </a:r>
          </a:p>
        </p:txBody>
      </p:sp>
      <p:sp>
        <p:nvSpPr>
          <p:cNvPr id="9" name="Rectangle 1">
            <a:extLst>
              <a:ext uri="{FF2B5EF4-FFF2-40B4-BE49-F238E27FC236}">
                <a16:creationId xmlns:a16="http://schemas.microsoft.com/office/drawing/2014/main" id="{891CD864-96EE-6F36-0115-8E2954E97F45}"/>
              </a:ext>
            </a:extLst>
          </p:cNvPr>
          <p:cNvSpPr>
            <a:spLocks noChangeArrowheads="1"/>
          </p:cNvSpPr>
          <p:nvPr/>
        </p:nvSpPr>
        <p:spPr bwMode="auto">
          <a:xfrm>
            <a:off x="250825" y="1196975"/>
            <a:ext cx="2808288"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500"/>
              </a:spcBef>
            </a:pPr>
            <a:r>
              <a:rPr lang="es-ES" altLang="es-ES" b="1">
                <a:solidFill>
                  <a:srgbClr val="000000"/>
                </a:solidFill>
                <a:effectLst>
                  <a:outerShdw blurRad="38100" dist="38100" dir="2700000" algn="tl">
                    <a:srgbClr val="C0C0C0"/>
                  </a:outerShdw>
                </a:effectLst>
                <a:latin typeface="AvantGarde Bk BT" pitchFamily="34" charset="0"/>
              </a:rPr>
              <a:t>TASA DE FLUENCIA</a:t>
            </a:r>
          </a:p>
        </p:txBody>
      </p:sp>
      <p:sp>
        <p:nvSpPr>
          <p:cNvPr id="10" name="Rectangle 4">
            <a:extLst>
              <a:ext uri="{FF2B5EF4-FFF2-40B4-BE49-F238E27FC236}">
                <a16:creationId xmlns:a16="http://schemas.microsoft.com/office/drawing/2014/main" id="{45A78AC0-1022-096F-7381-7767087E3CF1}"/>
              </a:ext>
            </a:extLst>
          </p:cNvPr>
          <p:cNvSpPr>
            <a:spLocks noChangeArrowheads="1"/>
          </p:cNvSpPr>
          <p:nvPr/>
        </p:nvSpPr>
        <p:spPr bwMode="auto">
          <a:xfrm>
            <a:off x="1619250" y="1844675"/>
            <a:ext cx="6827838" cy="1474788"/>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r>
              <a:rPr lang="es-ES" altLang="es-ES" sz="1800">
                <a:solidFill>
                  <a:srgbClr val="000000"/>
                </a:solidFill>
                <a:latin typeface="AvantGarde Bk BT" pitchFamily="34" charset="0"/>
              </a:rPr>
              <a:t> </a:t>
            </a:r>
          </a:p>
          <a:p>
            <a:endParaRPr lang="es-ES" altLang="es-ES" sz="1800">
              <a:solidFill>
                <a:srgbClr val="000000"/>
              </a:solidFill>
              <a:latin typeface="AvantGarde Bk BT" pitchFamily="34" charset="0"/>
            </a:endParaRPr>
          </a:p>
          <a:p>
            <a:endParaRPr lang="es-ES" altLang="es-ES" sz="1800" b="1" i="1">
              <a:solidFill>
                <a:srgbClr val="002060"/>
              </a:solidFill>
              <a:latin typeface="AvantGarde Bk BT" pitchFamily="34" charset="0"/>
            </a:endParaRPr>
          </a:p>
          <a:p>
            <a:r>
              <a:rPr lang="es-ES" altLang="es-ES" sz="1800" i="1">
                <a:solidFill>
                  <a:schemeClr val="tx1"/>
                </a:solidFill>
                <a:latin typeface="AvantGarde Bk BT" pitchFamily="34" charset="0"/>
              </a:rPr>
              <a:t>Donde</a:t>
            </a:r>
            <a:r>
              <a:rPr lang="es-ES" altLang="es-ES" sz="1800" b="1" i="1">
                <a:solidFill>
                  <a:srgbClr val="002060"/>
                </a:solidFill>
                <a:latin typeface="AvantGarde Bk BT" pitchFamily="34" charset="0"/>
              </a:rPr>
              <a:t> d</a:t>
            </a:r>
            <a:r>
              <a:rPr lang="es-ES" altLang="es-ES" sz="1800" b="1" i="1">
                <a:solidFill>
                  <a:srgbClr val="002060"/>
                </a:solidFill>
                <a:latin typeface="Symbol" pitchFamily="2" charset="2"/>
              </a:rPr>
              <a:t>f </a:t>
            </a:r>
            <a:r>
              <a:rPr lang="es-ES" altLang="es-ES" sz="1800">
                <a:solidFill>
                  <a:srgbClr val="000000"/>
                </a:solidFill>
                <a:latin typeface="AvantGarde Bk BT" pitchFamily="34" charset="0"/>
              </a:rPr>
              <a:t>es el incremento de la fluencia de partículas en el intervalo de tiempo </a:t>
            </a:r>
            <a:r>
              <a:rPr lang="es-ES" altLang="es-ES" sz="1800" b="1" i="1">
                <a:solidFill>
                  <a:srgbClr val="002060"/>
                </a:solidFill>
                <a:latin typeface="AvantGarde Bk BT" pitchFamily="34" charset="0"/>
              </a:rPr>
              <a:t>dt</a:t>
            </a:r>
            <a:r>
              <a:rPr lang="es-ES" altLang="es-ES" sz="1800" b="1">
                <a:solidFill>
                  <a:srgbClr val="002060"/>
                </a:solidFill>
                <a:latin typeface="AvantGarde Bk BT" pitchFamily="34" charset="0"/>
              </a:rPr>
              <a:t> </a:t>
            </a:r>
            <a:endParaRPr lang="es-ES" altLang="es-ES" sz="1800">
              <a:solidFill>
                <a:srgbClr val="000000"/>
              </a:solidFill>
              <a:latin typeface="AvantGarde Bk BT" pitchFamily="34" charset="0"/>
            </a:endParaRPr>
          </a:p>
        </p:txBody>
      </p:sp>
      <p:sp>
        <p:nvSpPr>
          <p:cNvPr id="11" name="Rectangle 3">
            <a:extLst>
              <a:ext uri="{FF2B5EF4-FFF2-40B4-BE49-F238E27FC236}">
                <a16:creationId xmlns:a16="http://schemas.microsoft.com/office/drawing/2014/main" id="{019B5694-289D-8235-A0D1-3E8EBD682B62}"/>
              </a:ext>
            </a:extLst>
          </p:cNvPr>
          <p:cNvSpPr>
            <a:spLocks noChangeArrowheads="1"/>
          </p:cNvSpPr>
          <p:nvPr/>
        </p:nvSpPr>
        <p:spPr bwMode="auto">
          <a:xfrm>
            <a:off x="338138" y="3789363"/>
            <a:ext cx="8620125" cy="1084262"/>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000"/>
              </a:spcBef>
            </a:pPr>
            <a:r>
              <a:rPr lang="es-ES" altLang="es-ES" sz="1600" b="1">
                <a:solidFill>
                  <a:srgbClr val="002060"/>
                </a:solidFill>
                <a:latin typeface="AvantGarde Bk BT" pitchFamily="34" charset="0"/>
              </a:rPr>
              <a:t>Unidad  del S.I. : </a:t>
            </a:r>
            <a:r>
              <a:rPr lang="es-ES" altLang="es-ES" sz="1600" b="1">
                <a:solidFill>
                  <a:schemeClr val="tx1"/>
                </a:solidFill>
                <a:latin typeface="AvantGarde Bk BT" pitchFamily="34" charset="0"/>
              </a:rPr>
              <a:t>m </a:t>
            </a:r>
            <a:r>
              <a:rPr lang="es-ES" altLang="es-ES" sz="1600" b="1" baseline="30000">
                <a:solidFill>
                  <a:schemeClr val="tx1"/>
                </a:solidFill>
                <a:latin typeface="AvantGarde Bk BT" pitchFamily="34" charset="0"/>
              </a:rPr>
              <a:t>-2 </a:t>
            </a:r>
            <a:r>
              <a:rPr lang="es-ES" altLang="es-ES" sz="1600" b="1">
                <a:solidFill>
                  <a:schemeClr val="tx1"/>
                </a:solidFill>
                <a:latin typeface="AvantGarde Bk BT" pitchFamily="34" charset="0"/>
              </a:rPr>
              <a:t>s </a:t>
            </a:r>
            <a:r>
              <a:rPr lang="es-ES" altLang="es-ES" sz="1600" b="1" baseline="30000">
                <a:solidFill>
                  <a:schemeClr val="tx1"/>
                </a:solidFill>
                <a:latin typeface="AvantGarde Bk BT" pitchFamily="34" charset="0"/>
              </a:rPr>
              <a:t>-1</a:t>
            </a:r>
          </a:p>
          <a:p>
            <a:pPr>
              <a:spcBef>
                <a:spcPts val="1000"/>
              </a:spcBef>
            </a:pPr>
            <a:r>
              <a:rPr lang="es-ES" altLang="es-ES" sz="1600">
                <a:solidFill>
                  <a:srgbClr val="000000"/>
                </a:solidFill>
                <a:latin typeface="AvantGarde Bk BT" pitchFamily="34" charset="0"/>
              </a:rPr>
              <a:t>Esta magnitud recibe el nombre de densidad de flujo de partículas.</a:t>
            </a:r>
          </a:p>
          <a:p>
            <a:pPr>
              <a:spcBef>
                <a:spcPts val="1000"/>
              </a:spcBef>
            </a:pPr>
            <a:r>
              <a:rPr lang="es-ES" altLang="es-ES" sz="1600">
                <a:solidFill>
                  <a:srgbClr val="000000"/>
                </a:solidFill>
                <a:latin typeface="AvantGarde Bk BT" pitchFamily="34" charset="0"/>
              </a:rPr>
              <a:t>También se define una tasa de fluencia de energía, como el cociente d      entre dt</a:t>
            </a:r>
          </a:p>
        </p:txBody>
      </p:sp>
      <p:graphicFrame>
        <p:nvGraphicFramePr>
          <p:cNvPr id="18438" name="1 Objeto">
            <a:extLst>
              <a:ext uri="{FF2B5EF4-FFF2-40B4-BE49-F238E27FC236}">
                <a16:creationId xmlns:a16="http://schemas.microsoft.com/office/drawing/2014/main" id="{11963C7C-8DD7-F5FC-C5FF-D6CF6AB769DE}"/>
              </a:ext>
            </a:extLst>
          </p:cNvPr>
          <p:cNvGraphicFramePr>
            <a:graphicFrameLocks noChangeAspect="1"/>
          </p:cNvGraphicFramePr>
          <p:nvPr/>
        </p:nvGraphicFramePr>
        <p:xfrm>
          <a:off x="6332538" y="1930400"/>
          <a:ext cx="1074737" cy="665163"/>
        </p:xfrm>
        <a:graphic>
          <a:graphicData uri="http://schemas.openxmlformats.org/presentationml/2006/ole">
            <mc:AlternateContent xmlns:mc="http://schemas.openxmlformats.org/markup-compatibility/2006">
              <mc:Choice xmlns:v="urn:schemas-microsoft-com:vml" Requires="v">
                <p:oleObj name="Ecuación" r:id="rId3" imgW="9944100" imgH="9067800" progId="Equation.3">
                  <p:embed/>
                </p:oleObj>
              </mc:Choice>
              <mc:Fallback>
                <p:oleObj name="Ecuación" r:id="rId3" imgW="9944100" imgH="9067800" progId="Equation.3">
                  <p:embed/>
                  <p:pic>
                    <p:nvPicPr>
                      <p:cNvPr id="18438" name="1 Objeto">
                        <a:extLst>
                          <a:ext uri="{FF2B5EF4-FFF2-40B4-BE49-F238E27FC236}">
                            <a16:creationId xmlns:a16="http://schemas.microsoft.com/office/drawing/2014/main" id="{11963C7C-8DD7-F5FC-C5FF-D6CF6AB769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538" y="1930400"/>
                        <a:ext cx="1074737"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39" name="4 Objeto">
            <a:extLst>
              <a:ext uri="{FF2B5EF4-FFF2-40B4-BE49-F238E27FC236}">
                <a16:creationId xmlns:a16="http://schemas.microsoft.com/office/drawing/2014/main" id="{9AD21C87-810C-C864-EAB1-7E8F7E99052C}"/>
              </a:ext>
            </a:extLst>
          </p:cNvPr>
          <p:cNvGraphicFramePr>
            <a:graphicFrameLocks noChangeAspect="1"/>
          </p:cNvGraphicFramePr>
          <p:nvPr/>
        </p:nvGraphicFramePr>
        <p:xfrm>
          <a:off x="7164388" y="4581525"/>
          <a:ext cx="190500" cy="203200"/>
        </p:xfrm>
        <a:graphic>
          <a:graphicData uri="http://schemas.openxmlformats.org/presentationml/2006/ole">
            <mc:AlternateContent xmlns:mc="http://schemas.openxmlformats.org/markup-compatibility/2006">
              <mc:Choice xmlns:v="urn:schemas-microsoft-com:vml" Requires="v">
                <p:oleObj name="Ecuación" r:id="rId5" imgW="4394200" imgH="4686300" progId="Equation.3">
                  <p:embed/>
                </p:oleObj>
              </mc:Choice>
              <mc:Fallback>
                <p:oleObj name="Ecuación" r:id="rId5" imgW="4394200" imgH="4686300" progId="Equation.3">
                  <p:embed/>
                  <p:pic>
                    <p:nvPicPr>
                      <p:cNvPr id="18439" name="4 Objeto">
                        <a:extLst>
                          <a:ext uri="{FF2B5EF4-FFF2-40B4-BE49-F238E27FC236}">
                            <a16:creationId xmlns:a16="http://schemas.microsoft.com/office/drawing/2014/main" id="{9AD21C87-810C-C864-EAB1-7E8F7E9905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4388" y="4581525"/>
                        <a:ext cx="1905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0"/>
                                        </p:tgtEl>
                                        <p:attrNameLst>
                                          <p:attrName>style.visibility</p:attrName>
                                        </p:attrNameLst>
                                      </p:cBhvr>
                                      <p:to>
                                        <p:strVal val="visible"/>
                                      </p:to>
                                    </p:set>
                                    <p:anim calcmode="lin" valueType="num">
                                      <p:cBhvr additive="repl">
                                        <p:cTn id="7" dur="500" fill="hold"/>
                                        <p:tgtEl>
                                          <p:spTgt spid="10"/>
                                        </p:tgtEl>
                                        <p:attrNameLst>
                                          <p:attrName>ppt_x</p:attrName>
                                        </p:attrNameLst>
                                      </p:cBhvr>
                                      <p:tavLst>
                                        <p:tav tm="100000">
                                          <p:val>
                                            <p:strVal val="0-#ppt_w/2"/>
                                          </p:val>
                                        </p:tav>
                                        <p:tav>
                                          <p:val>
                                            <p:strVal val="#ppt_x"/>
                                          </p:val>
                                        </p:tav>
                                      </p:tavLst>
                                    </p:anim>
                                    <p:anim calcmode="lin" valueType="num">
                                      <p:cBhvr additive="repl">
                                        <p:cTn id="8" dur="500" fill="hold"/>
                                        <p:tgtEl>
                                          <p:spTgt spid="10"/>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1"/>
                                        </p:tgtEl>
                                        <p:attrNameLst>
                                          <p:attrName>style.visibility</p:attrName>
                                        </p:attrNameLst>
                                      </p:cBhvr>
                                      <p:to>
                                        <p:strVal val="visible"/>
                                      </p:to>
                                    </p:set>
                                    <p:anim calcmode="lin" valueType="num">
                                      <p:cBhvr additive="repl">
                                        <p:cTn id="13" dur="500" fill="hold"/>
                                        <p:tgtEl>
                                          <p:spTgt spid="11"/>
                                        </p:tgtEl>
                                        <p:attrNameLst>
                                          <p:attrName>ppt_x</p:attrName>
                                        </p:attrNameLst>
                                      </p:cBhvr>
                                      <p:tavLst>
                                        <p:tav tm="100000">
                                          <p:val>
                                            <p:strVal val="0-#ppt_w/2"/>
                                          </p:val>
                                        </p:tav>
                                        <p:tav>
                                          <p:val>
                                            <p:strVal val="#ppt_x"/>
                                          </p:val>
                                        </p:tav>
                                      </p:tavLst>
                                    </p:anim>
                                    <p:anim calcmode="lin" valueType="num">
                                      <p:cBhvr additive="repl">
                                        <p:cTn id="14" dur="500" fill="hold"/>
                                        <p:tgtEl>
                                          <p:spTgt spid="11"/>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8ECA4B4F-7C9B-3597-A350-2D1AEBABAD67}"/>
              </a:ext>
            </a:extLst>
          </p:cNvPr>
          <p:cNvSpPr>
            <a:spLocks noChangeArrowheads="1"/>
          </p:cNvSpPr>
          <p:nvPr/>
        </p:nvSpPr>
        <p:spPr bwMode="auto">
          <a:xfrm>
            <a:off x="317500" y="1241425"/>
            <a:ext cx="26670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500"/>
              </a:spcBef>
            </a:pPr>
            <a:r>
              <a:rPr lang="es-ES" altLang="es-ES" b="1">
                <a:solidFill>
                  <a:srgbClr val="000000"/>
                </a:solidFill>
                <a:effectLst>
                  <a:outerShdw blurRad="38100" dist="38100" dir="2700000" algn="tl">
                    <a:srgbClr val="C0C0C0"/>
                  </a:outerShdw>
                </a:effectLst>
                <a:latin typeface="AvantGarde Bk BT" pitchFamily="34" charset="0"/>
              </a:rPr>
              <a:t>EXPOSICIÓN</a:t>
            </a:r>
          </a:p>
        </p:txBody>
      </p:sp>
      <p:sp>
        <p:nvSpPr>
          <p:cNvPr id="10243" name="Rectangle 2">
            <a:extLst>
              <a:ext uri="{FF2B5EF4-FFF2-40B4-BE49-F238E27FC236}">
                <a16:creationId xmlns:a16="http://schemas.microsoft.com/office/drawing/2014/main" id="{4D664C3C-96E9-DBE9-74E5-5E8057CB298D}"/>
              </a:ext>
            </a:extLst>
          </p:cNvPr>
          <p:cNvSpPr>
            <a:spLocks noChangeArrowheads="1"/>
          </p:cNvSpPr>
          <p:nvPr/>
        </p:nvSpPr>
        <p:spPr bwMode="auto">
          <a:xfrm>
            <a:off x="1066800" y="3048000"/>
            <a:ext cx="7162800" cy="854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
        <p:nvSpPr>
          <p:cNvPr id="2" name="Rectangle 3">
            <a:extLst>
              <a:ext uri="{FF2B5EF4-FFF2-40B4-BE49-F238E27FC236}">
                <a16:creationId xmlns:a16="http://schemas.microsoft.com/office/drawing/2014/main" id="{59FFE5AB-243F-4284-6817-E21FF6297954}"/>
              </a:ext>
            </a:extLst>
          </p:cNvPr>
          <p:cNvSpPr>
            <a:spLocks noChangeArrowheads="1"/>
          </p:cNvSpPr>
          <p:nvPr/>
        </p:nvSpPr>
        <p:spPr bwMode="auto">
          <a:xfrm>
            <a:off x="273051" y="3429000"/>
            <a:ext cx="8115374" cy="2692400"/>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000"/>
              </a:spcBef>
            </a:pPr>
            <a:r>
              <a:rPr lang="es-ES" altLang="es-ES" sz="1600" b="1">
                <a:solidFill>
                  <a:srgbClr val="002060"/>
                </a:solidFill>
                <a:latin typeface="AvantGarde Bk BT" pitchFamily="34" charset="0"/>
              </a:rPr>
              <a:t>Unidad especial : </a:t>
            </a:r>
            <a:r>
              <a:rPr lang="es-ES" altLang="es-ES" sz="1600" b="1">
                <a:solidFill>
                  <a:srgbClr val="000000"/>
                </a:solidFill>
                <a:latin typeface="AvantGarde Bk BT" pitchFamily="34" charset="0"/>
              </a:rPr>
              <a:t>Roentgen (R).</a:t>
            </a:r>
          </a:p>
          <a:p>
            <a:pPr>
              <a:spcBef>
                <a:spcPts val="1000"/>
              </a:spcBef>
            </a:pPr>
            <a:r>
              <a:rPr lang="es-ES" altLang="es-ES" sz="1600" b="1">
                <a:solidFill>
                  <a:srgbClr val="002060"/>
                </a:solidFill>
                <a:latin typeface="AvantGarde Bk BT" pitchFamily="34" charset="0"/>
              </a:rPr>
              <a:t>Unidad  del S.I. : </a:t>
            </a:r>
            <a:r>
              <a:rPr lang="es-ES" altLang="es-ES" sz="1600">
                <a:solidFill>
                  <a:srgbClr val="000000"/>
                </a:solidFill>
                <a:latin typeface="AvantGarde Bk BT" pitchFamily="34" charset="0"/>
              </a:rPr>
              <a:t>Culombio/Kilogramo (C/Kg)</a:t>
            </a:r>
          </a:p>
          <a:p>
            <a:pPr>
              <a:spcBef>
                <a:spcPts val="1000"/>
              </a:spcBef>
            </a:pPr>
            <a:r>
              <a:rPr lang="es-ES" altLang="es-ES" sz="1600">
                <a:solidFill>
                  <a:srgbClr val="000000"/>
                </a:solidFill>
                <a:latin typeface="AvantGarde Bk BT" pitchFamily="34" charset="0"/>
              </a:rPr>
              <a:t>Es la exposición producida por un haz de radiación X ó γ que absorbido en 1 Kg. de  masa de aire seco en condiciones normales de presión y temperatura, libera 1 culombio  de carga de cada signo.</a:t>
            </a:r>
          </a:p>
          <a:p>
            <a:pPr>
              <a:spcBef>
                <a:spcPts val="1000"/>
              </a:spcBef>
            </a:pPr>
            <a:r>
              <a:rPr lang="es-ES" altLang="es-ES" sz="1600" b="1">
                <a:solidFill>
                  <a:srgbClr val="002060"/>
                </a:solidFill>
                <a:latin typeface="AvantGarde Bk BT" pitchFamily="34" charset="0"/>
              </a:rPr>
              <a:t>Relación entre unidades antiguas y del S.I. </a:t>
            </a:r>
          </a:p>
          <a:p>
            <a:pPr>
              <a:spcBef>
                <a:spcPts val="1000"/>
              </a:spcBef>
            </a:pPr>
            <a:r>
              <a:rPr lang="es-ES" altLang="es-ES" sz="1600">
                <a:solidFill>
                  <a:srgbClr val="000000"/>
                </a:solidFill>
                <a:latin typeface="AvantGarde Bk BT" pitchFamily="34" charset="0"/>
              </a:rPr>
              <a:t> - 1 C / Kg.  = 3876 R      </a:t>
            </a:r>
          </a:p>
          <a:p>
            <a:pPr>
              <a:spcBef>
                <a:spcPts val="1000"/>
              </a:spcBef>
            </a:pPr>
            <a:r>
              <a:rPr lang="es-ES" altLang="es-ES" sz="1600">
                <a:solidFill>
                  <a:srgbClr val="000000"/>
                </a:solidFill>
                <a:latin typeface="AvantGarde Bk BT" pitchFamily="34" charset="0"/>
              </a:rPr>
              <a:t> - 1 R = 2.58x10</a:t>
            </a:r>
            <a:r>
              <a:rPr lang="es-ES" altLang="es-ES" sz="1600" baseline="38000">
                <a:solidFill>
                  <a:srgbClr val="000000"/>
                </a:solidFill>
                <a:latin typeface="AvantGarde Bk BT" pitchFamily="34" charset="0"/>
              </a:rPr>
              <a:t>-4 </a:t>
            </a:r>
            <a:r>
              <a:rPr lang="es-ES" altLang="es-ES" sz="1600">
                <a:solidFill>
                  <a:srgbClr val="000000"/>
                </a:solidFill>
                <a:latin typeface="AvantGarde Bk BT" pitchFamily="34" charset="0"/>
              </a:rPr>
              <a:t>C / Kg.</a:t>
            </a:r>
          </a:p>
        </p:txBody>
      </p:sp>
      <p:sp>
        <p:nvSpPr>
          <p:cNvPr id="10244" name="Rectangle 4">
            <a:extLst>
              <a:ext uri="{FF2B5EF4-FFF2-40B4-BE49-F238E27FC236}">
                <a16:creationId xmlns:a16="http://schemas.microsoft.com/office/drawing/2014/main" id="{709D9C54-DCD9-908A-2451-794B59691044}"/>
              </a:ext>
            </a:extLst>
          </p:cNvPr>
          <p:cNvSpPr>
            <a:spLocks noChangeArrowheads="1"/>
          </p:cNvSpPr>
          <p:nvPr/>
        </p:nvSpPr>
        <p:spPr bwMode="auto">
          <a:xfrm>
            <a:off x="2416176" y="1241425"/>
            <a:ext cx="5675313" cy="1749425"/>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r>
              <a:rPr lang="es-ES" altLang="es-ES" sz="1800" b="1">
                <a:solidFill>
                  <a:srgbClr val="002060"/>
                </a:solidFill>
                <a:latin typeface="AvantGarde Bk BT" pitchFamily="34" charset="0"/>
              </a:rPr>
              <a:t>Exposición </a:t>
            </a:r>
            <a:r>
              <a:rPr lang="es-ES" altLang="es-ES" sz="1800">
                <a:solidFill>
                  <a:srgbClr val="000000"/>
                </a:solidFill>
                <a:latin typeface="AvantGarde Bk BT" pitchFamily="34" charset="0"/>
              </a:rPr>
              <a:t>es el cociente: </a:t>
            </a:r>
          </a:p>
          <a:p>
            <a:endParaRPr lang="es-ES" altLang="es-ES" sz="1800">
              <a:solidFill>
                <a:srgbClr val="000000"/>
              </a:solidFill>
              <a:latin typeface="AvantGarde Bk BT" pitchFamily="34" charset="0"/>
            </a:endParaRPr>
          </a:p>
          <a:p>
            <a:r>
              <a:rPr lang="es-ES" altLang="es-ES" sz="1800" b="1" i="1">
                <a:solidFill>
                  <a:srgbClr val="002060"/>
                </a:solidFill>
                <a:latin typeface="AvantGarde Bk BT" pitchFamily="34" charset="0"/>
              </a:rPr>
              <a:t>dQ</a:t>
            </a:r>
            <a:r>
              <a:rPr lang="es-ES" altLang="es-ES" sz="1800">
                <a:solidFill>
                  <a:srgbClr val="000000"/>
                </a:solidFill>
                <a:latin typeface="AvantGarde Bk BT" pitchFamily="34" charset="0"/>
              </a:rPr>
              <a:t> es la carga total  de los iones de un solo signo producidos en aire, cuando todos los e</a:t>
            </a:r>
            <a:r>
              <a:rPr lang="es-ES" altLang="es-ES" sz="1800" baseline="38000">
                <a:solidFill>
                  <a:srgbClr val="000000"/>
                </a:solidFill>
                <a:latin typeface="AvantGarde Bk BT" pitchFamily="34" charset="0"/>
              </a:rPr>
              <a:t>-</a:t>
            </a:r>
            <a:r>
              <a:rPr lang="es-ES" altLang="es-ES" sz="1800">
                <a:solidFill>
                  <a:srgbClr val="000000"/>
                </a:solidFill>
                <a:latin typeface="AvantGarde Bk BT" pitchFamily="34" charset="0"/>
              </a:rPr>
              <a:t> liberados por los fotones absorbidos en la masa </a:t>
            </a:r>
            <a:r>
              <a:rPr lang="es-ES" altLang="es-ES" sz="1800" b="1" i="1">
                <a:solidFill>
                  <a:srgbClr val="002060"/>
                </a:solidFill>
                <a:latin typeface="AvantGarde Bk BT" pitchFamily="34" charset="0"/>
              </a:rPr>
              <a:t>dm</a:t>
            </a:r>
            <a:r>
              <a:rPr lang="es-ES" altLang="es-ES" sz="1800" b="1">
                <a:solidFill>
                  <a:srgbClr val="002060"/>
                </a:solidFill>
                <a:latin typeface="AvantGarde Bk BT" pitchFamily="34" charset="0"/>
              </a:rPr>
              <a:t> </a:t>
            </a:r>
            <a:r>
              <a:rPr lang="es-ES" altLang="es-ES" sz="1800">
                <a:solidFill>
                  <a:srgbClr val="000000"/>
                </a:solidFill>
                <a:latin typeface="AvantGarde Bk BT" pitchFamily="34" charset="0"/>
              </a:rPr>
              <a:t>hayan sido detenidos completamente en el seno del aire</a:t>
            </a:r>
          </a:p>
        </p:txBody>
      </p:sp>
      <p:pic>
        <p:nvPicPr>
          <p:cNvPr id="10246" name="Picture 5">
            <a:extLst>
              <a:ext uri="{FF2B5EF4-FFF2-40B4-BE49-F238E27FC236}">
                <a16:creationId xmlns:a16="http://schemas.microsoft.com/office/drawing/2014/main" id="{AF2A7F1E-F2C5-1C77-AAD7-65B321320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700213"/>
            <a:ext cx="1079500" cy="136842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248" name="Rectangle 8">
            <a:extLst>
              <a:ext uri="{FF2B5EF4-FFF2-40B4-BE49-F238E27FC236}">
                <a16:creationId xmlns:a16="http://schemas.microsoft.com/office/drawing/2014/main" id="{961A60E9-0697-F7FC-B5EA-430439905BC6}"/>
              </a:ext>
            </a:extLst>
          </p:cNvPr>
          <p:cNvSpPr>
            <a:spLocks noChangeArrowheads="1"/>
          </p:cNvSpPr>
          <p:nvPr/>
        </p:nvSpPr>
        <p:spPr bwMode="auto">
          <a:xfrm>
            <a:off x="1928812" y="171305"/>
            <a:ext cx="5308600" cy="525463"/>
          </a:xfrm>
          <a:prstGeom prst="rect">
            <a:avLst/>
          </a:prstGeom>
          <a:solidFill>
            <a:srgbClr val="FFC000"/>
          </a:solidFill>
          <a:ln>
            <a:noFill/>
          </a:ln>
          <a:effec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r>
              <a:rPr lang="es-ES" altLang="es-ES" sz="2800" b="1">
                <a:solidFill>
                  <a:srgbClr val="000000"/>
                </a:solidFill>
                <a:effectLst>
                  <a:outerShdw blurRad="38100" dist="38100" dir="2700000" algn="tl">
                    <a:srgbClr val="FFFFFF"/>
                  </a:outerShdw>
                </a:effectLst>
                <a:latin typeface="AvantGarde Bk BT" pitchFamily="34" charset="0"/>
              </a:rPr>
              <a:t>MAGNITUDES DOSIMÉTRICAS (I)</a:t>
            </a:r>
          </a:p>
        </p:txBody>
      </p:sp>
      <p:graphicFrame>
        <p:nvGraphicFramePr>
          <p:cNvPr id="20487" name="Object 12">
            <a:extLst>
              <a:ext uri="{FF2B5EF4-FFF2-40B4-BE49-F238E27FC236}">
                <a16:creationId xmlns:a16="http://schemas.microsoft.com/office/drawing/2014/main" id="{45ADD85B-FF81-F6FD-738E-BB16D341E6B4}"/>
              </a:ext>
            </a:extLst>
          </p:cNvPr>
          <p:cNvGraphicFramePr>
            <a:graphicFrameLocks noChangeAspect="1"/>
          </p:cNvGraphicFramePr>
          <p:nvPr/>
        </p:nvGraphicFramePr>
        <p:xfrm>
          <a:off x="6084888" y="1336675"/>
          <a:ext cx="584200" cy="508000"/>
        </p:xfrm>
        <a:graphic>
          <a:graphicData uri="http://schemas.openxmlformats.org/presentationml/2006/ole">
            <mc:AlternateContent xmlns:mc="http://schemas.openxmlformats.org/markup-compatibility/2006">
              <mc:Choice xmlns:v="urn:schemas-microsoft-com:vml" Requires="v">
                <p:oleObj name="Ecuación" r:id="rId4" imgW="13462000" imgH="11696700" progId="Equation.3">
                  <p:embed/>
                </p:oleObj>
              </mc:Choice>
              <mc:Fallback>
                <p:oleObj name="Ecuación" r:id="rId4" imgW="13462000" imgH="11696700" progId="Equation.3">
                  <p:embed/>
                  <p:pic>
                    <p:nvPicPr>
                      <p:cNvPr id="20487" name="Object 12">
                        <a:extLst>
                          <a:ext uri="{FF2B5EF4-FFF2-40B4-BE49-F238E27FC236}">
                            <a16:creationId xmlns:a16="http://schemas.microsoft.com/office/drawing/2014/main" id="{45ADD85B-FF81-F6FD-738E-BB16D341E6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1336675"/>
                        <a:ext cx="5842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0244"/>
                                        </p:tgtEl>
                                        <p:attrNameLst>
                                          <p:attrName>style.visibility</p:attrName>
                                        </p:attrNameLst>
                                      </p:cBhvr>
                                      <p:to>
                                        <p:strVal val="visible"/>
                                      </p:to>
                                    </p:set>
                                    <p:anim calcmode="lin" valueType="num">
                                      <p:cBhvr additive="repl">
                                        <p:cTn id="7" dur="500" fill="hold"/>
                                        <p:tgtEl>
                                          <p:spTgt spid="10244"/>
                                        </p:tgtEl>
                                        <p:attrNameLst>
                                          <p:attrName>ppt_x</p:attrName>
                                        </p:attrNameLst>
                                      </p:cBhvr>
                                      <p:tavLst>
                                        <p:tav tm="100000">
                                          <p:val>
                                            <p:strVal val="0-#ppt_w/2"/>
                                          </p:val>
                                        </p:tav>
                                        <p:tav>
                                          <p:val>
                                            <p:strVal val="#ppt_x"/>
                                          </p:val>
                                        </p:tav>
                                      </p:tavLst>
                                    </p:anim>
                                    <p:anim calcmode="lin" valueType="num">
                                      <p:cBhvr additive="repl">
                                        <p:cTn id="8" dur="500" fill="hold"/>
                                        <p:tgtEl>
                                          <p:spTgt spid="10244"/>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2"/>
                                        </p:tgtEl>
                                        <p:attrNameLst>
                                          <p:attrName>style.visibility</p:attrName>
                                        </p:attrNameLst>
                                      </p:cBhvr>
                                      <p:to>
                                        <p:strVal val="visible"/>
                                      </p:to>
                                    </p:set>
                                    <p:anim calcmode="lin" valueType="num">
                                      <p:cBhvr additive="repl">
                                        <p:cTn id="13" dur="500" fill="hold"/>
                                        <p:tgtEl>
                                          <p:spTgt spid="2"/>
                                        </p:tgtEl>
                                        <p:attrNameLst>
                                          <p:attrName>ppt_x</p:attrName>
                                        </p:attrNameLst>
                                      </p:cBhvr>
                                      <p:tavLst>
                                        <p:tav tm="100000">
                                          <p:val>
                                            <p:strVal val="0-#ppt_w/2"/>
                                          </p:val>
                                        </p:tav>
                                        <p:tav>
                                          <p:val>
                                            <p:strVal val="#ppt_x"/>
                                          </p:val>
                                        </p:tav>
                                      </p:tavLst>
                                    </p:anim>
                                    <p:anim calcmode="lin" valueType="num">
                                      <p:cBhvr additive="repl">
                                        <p:cTn id="14" dur="500" fill="hold"/>
                                        <p:tgtEl>
                                          <p:spTgt spid="2"/>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E6147CCD-DF68-C110-AD02-DF630AC515D8}"/>
              </a:ext>
            </a:extLst>
          </p:cNvPr>
          <p:cNvSpPr>
            <a:spLocks noGrp="1" noChangeArrowheads="1"/>
          </p:cNvSpPr>
          <p:nvPr>
            <p:ph type="title"/>
          </p:nvPr>
        </p:nvSpPr>
        <p:spPr>
          <a:xfrm>
            <a:off x="323850" y="1162050"/>
            <a:ext cx="8229600" cy="457200"/>
          </a:xfrm>
        </p:spPr>
        <p:txBody>
          <a:bodyPr lIns="90360" tIns="44280" rIns="90360" bIns="44280" anchor="b"/>
          <a:lstStyle/>
          <a:p>
            <a:pPr eaLnBrk="1" hangingPunct="1">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s-ES" altLang="es-ES" sz="2400" b="1">
                <a:latin typeface="AvantGarde Bk BT" pitchFamily="34" charset="0"/>
                <a:ea typeface="ＭＳ Ｐゴシック" panose="020B0600070205080204" pitchFamily="34" charset="-128"/>
              </a:rPr>
              <a:t>EXPOSICIÓN (Observaciones)</a:t>
            </a:r>
          </a:p>
        </p:txBody>
      </p:sp>
      <p:sp>
        <p:nvSpPr>
          <p:cNvPr id="2" name="Rectangle 2">
            <a:extLst>
              <a:ext uri="{FF2B5EF4-FFF2-40B4-BE49-F238E27FC236}">
                <a16:creationId xmlns:a16="http://schemas.microsoft.com/office/drawing/2014/main" id="{947DB6B8-66C7-9463-9E1B-0FF52D649F7C}"/>
              </a:ext>
            </a:extLst>
          </p:cNvPr>
          <p:cNvSpPr>
            <a:spLocks noGrp="1" noChangeArrowheads="1"/>
          </p:cNvSpPr>
          <p:nvPr>
            <p:ph type="body" idx="1"/>
          </p:nvPr>
        </p:nvSpPr>
        <p:spPr>
          <a:xfrm>
            <a:off x="381000" y="1879600"/>
            <a:ext cx="7791400" cy="3565525"/>
          </a:xfrm>
          <a:ln w="12600">
            <a:solidFill>
              <a:srgbClr val="000000"/>
            </a:solidFill>
            <a:miter lim="800000"/>
            <a:headEnd/>
            <a:tailEnd/>
          </a:ln>
        </p:spPr>
        <p:txBody>
          <a:bodyPr lIns="90360" tIns="44280" rIns="90360" bIns="44280"/>
          <a:lstStyle/>
          <a:p>
            <a:pPr marL="339725" indent="-339725"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a:latin typeface="AvantGarde Bk BT" pitchFamily="34" charset="0"/>
                <a:ea typeface="ＭＳ Ｐゴシック" panose="020B0600070205080204" pitchFamily="34" charset="-128"/>
              </a:rPr>
              <a:t>Se definió antes la unidad </a:t>
            </a:r>
            <a:r>
              <a:rPr lang="es-ES" altLang="es-ES" sz="1800" b="1">
                <a:solidFill>
                  <a:srgbClr val="002060"/>
                </a:solidFill>
                <a:latin typeface="AvantGarde Bk BT" pitchFamily="34" charset="0"/>
                <a:ea typeface="ＭＳ Ｐゴシック" panose="020B0600070205080204" pitchFamily="34" charset="-128"/>
              </a:rPr>
              <a:t>(Roentgen) </a:t>
            </a:r>
            <a:r>
              <a:rPr lang="es-ES" altLang="es-ES" sz="1800">
                <a:latin typeface="AvantGarde Bk BT" pitchFamily="34" charset="0"/>
                <a:ea typeface="ＭＳ Ｐゴシック" panose="020B0600070205080204" pitchFamily="34" charset="-128"/>
              </a:rPr>
              <a:t>que la propia magnitud.</a:t>
            </a:r>
          </a:p>
          <a:p>
            <a:pPr marL="339725" indent="-339725"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a:latin typeface="AvantGarde Bk BT" pitchFamily="34" charset="0"/>
                <a:ea typeface="ＭＳ Ｐゴシック" panose="020B0600070205080204" pitchFamily="34" charset="-128"/>
              </a:rPr>
              <a:t>Hace referencia únicamente </a:t>
            </a:r>
            <a:r>
              <a:rPr lang="es-ES" altLang="es-ES" sz="1800" b="1">
                <a:solidFill>
                  <a:srgbClr val="002060"/>
                </a:solidFill>
                <a:latin typeface="AvantGarde Bk BT" pitchFamily="34" charset="0"/>
                <a:ea typeface="ＭＳ Ｐゴシック" panose="020B0600070205080204" pitchFamily="34" charset="-128"/>
              </a:rPr>
              <a:t>al poder de ionización de la radiación X ó γ  en un medio específico (aire).</a:t>
            </a:r>
          </a:p>
          <a:p>
            <a:pPr marL="339725" indent="-339725"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a:latin typeface="AvantGarde Bk BT" pitchFamily="34" charset="0"/>
                <a:ea typeface="ＭＳ Ｐゴシック" panose="020B0600070205080204" pitchFamily="34" charset="-128"/>
              </a:rPr>
              <a:t>El efecto medido (ionización en aire) es de escaso interés para el estudio de los efectos producidos por las radiaciones en los tejidos.</a:t>
            </a:r>
          </a:p>
          <a:p>
            <a:pPr marL="339725" indent="-339725"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a:latin typeface="AvantGarde Bk BT" pitchFamily="34" charset="0"/>
                <a:ea typeface="ＭＳ Ｐゴシック" panose="020B0600070205080204" pitchFamily="34" charset="-128"/>
              </a:rPr>
              <a:t>Existen problemas de medición de la exposición para energías de fotones de unos pocos keV y por encima de varios MeV (difícil mantener en estas situaciones condiciones de equilibrio).</a:t>
            </a:r>
          </a:p>
          <a:p>
            <a:pPr marL="339725" indent="-339725"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a:latin typeface="AvantGarde Bk BT" pitchFamily="34" charset="0"/>
                <a:ea typeface="ＭＳ Ｐゴシック" panose="020B0600070205080204" pitchFamily="34" charset="-128"/>
              </a:rPr>
              <a:t>Es una magnitud de paso hacia la </a:t>
            </a:r>
            <a:r>
              <a:rPr lang="es-ES" altLang="es-ES" sz="1800" b="1">
                <a:solidFill>
                  <a:srgbClr val="002060"/>
                </a:solidFill>
                <a:latin typeface="AvantGarde Bk BT" pitchFamily="34" charset="0"/>
                <a:ea typeface="ＭＳ Ｐゴシック" panose="020B0600070205080204" pitchFamily="34" charset="-128"/>
              </a:rPr>
              <a:t>Magnitud Dosis Absorbida  </a:t>
            </a:r>
            <a:r>
              <a:rPr lang="es-ES" altLang="es-ES" sz="1800">
                <a:latin typeface="AvantGarde Bk BT" pitchFamily="34" charset="0"/>
                <a:ea typeface="ＭＳ Ｐゴシック" panose="020B0600070205080204" pitchFamily="34" charset="-128"/>
              </a:rPr>
              <a:t>. </a:t>
            </a:r>
          </a:p>
          <a:p>
            <a:pPr marL="339725" indent="-339725"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1800">
                <a:latin typeface="AvantGarde Bk BT" pitchFamily="34" charset="0"/>
                <a:ea typeface="ＭＳ Ｐゴシック" panose="020B0600070205080204" pitchFamily="34" charset="-128"/>
              </a:rPr>
              <a:t>Dificultad de utilizar la unidad del SI ( C/Kg) por su gran dimensión y difícil relación con el Roentgen ( R ).</a:t>
            </a:r>
          </a:p>
        </p:txBody>
      </p:sp>
      <p:sp>
        <p:nvSpPr>
          <p:cNvPr id="11269" name="Rectangle 5">
            <a:extLst>
              <a:ext uri="{FF2B5EF4-FFF2-40B4-BE49-F238E27FC236}">
                <a16:creationId xmlns:a16="http://schemas.microsoft.com/office/drawing/2014/main" id="{43998F3E-668D-4025-1B32-6CA0D453A343}"/>
              </a:ext>
            </a:extLst>
          </p:cNvPr>
          <p:cNvSpPr>
            <a:spLocks noChangeArrowheads="1"/>
          </p:cNvSpPr>
          <p:nvPr/>
        </p:nvSpPr>
        <p:spPr bwMode="auto">
          <a:xfrm>
            <a:off x="1763713" y="387350"/>
            <a:ext cx="5400675" cy="525463"/>
          </a:xfrm>
          <a:prstGeom prst="rect">
            <a:avLst/>
          </a:prstGeom>
          <a:solidFill>
            <a:srgbClr val="FFC000"/>
          </a:solidFill>
          <a:ln>
            <a:solidFill>
              <a:srgbClr val="FFFF00"/>
            </a:solidFill>
          </a:ln>
          <a:effec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r>
              <a:rPr lang="es-ES" altLang="es-ES" sz="2800" b="1">
                <a:solidFill>
                  <a:srgbClr val="000000"/>
                </a:solidFill>
                <a:effectLst>
                  <a:outerShdw blurRad="38100" dist="38100" dir="2700000" algn="tl">
                    <a:srgbClr val="FFFFFF"/>
                  </a:outerShdw>
                </a:effectLst>
                <a:latin typeface="AvantGarde Bk BT" pitchFamily="34" charset="0"/>
              </a:rPr>
              <a:t>MAGNITUDES DOSIMÉTRICAS (II)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anim calcmode="lin" valueType="num">
                                      <p:cBhvr additive="repl">
                                        <p:cTn id="7" dur="500" fill="hold"/>
                                        <p:tgtEl>
                                          <p:spTgt spid="2">
                                            <p:txEl>
                                              <p:pRg st="0" end="0"/>
                                            </p:txEl>
                                          </p:spTgt>
                                        </p:tgtEl>
                                        <p:attrNameLst>
                                          <p:attrName>ppt_x</p:attrName>
                                        </p:attrNameLst>
                                      </p:cBhvr>
                                      <p:tavLst>
                                        <p:tav tm="100000">
                                          <p:val>
                                            <p:strVal val="0-#ppt_w/2"/>
                                          </p:val>
                                        </p:tav>
                                        <p:tav>
                                          <p:val>
                                            <p:strVal val="#ppt_x"/>
                                          </p:val>
                                        </p:tav>
                                      </p:tavLst>
                                    </p:anim>
                                    <p:anim calcmode="lin" valueType="num">
                                      <p:cBhvr additive="repl">
                                        <p:cTn id="8" dur="500" fill="hold"/>
                                        <p:tgtEl>
                                          <p:spTgt spid="2">
                                            <p:txEl>
                                              <p:pRg st="0" end="0"/>
                                            </p:txEl>
                                          </p:spTgt>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2">
                                            <p:txEl>
                                              <p:pRg st="1" end="1"/>
                                            </p:txEl>
                                          </p:spTgt>
                                        </p:tgtEl>
                                        <p:attrNameLst>
                                          <p:attrName>style.visibility</p:attrName>
                                        </p:attrNameLst>
                                      </p:cBhvr>
                                      <p:to>
                                        <p:strVal val="visible"/>
                                      </p:to>
                                    </p:set>
                                    <p:anim calcmode="lin" valueType="num">
                                      <p:cBhvr additive="repl">
                                        <p:cTn id="13" dur="500" fill="hold"/>
                                        <p:tgtEl>
                                          <p:spTgt spid="2">
                                            <p:txEl>
                                              <p:pRg st="1" end="1"/>
                                            </p:txEl>
                                          </p:spTgt>
                                        </p:tgtEl>
                                        <p:attrNameLst>
                                          <p:attrName>ppt_x</p:attrName>
                                        </p:attrNameLst>
                                      </p:cBhvr>
                                      <p:tavLst>
                                        <p:tav tm="100000">
                                          <p:val>
                                            <p:strVal val="0-#ppt_w/2"/>
                                          </p:val>
                                        </p:tav>
                                        <p:tav>
                                          <p:val>
                                            <p:strVal val="#ppt_x"/>
                                          </p:val>
                                        </p:tav>
                                      </p:tavLst>
                                    </p:anim>
                                    <p:anim calcmode="lin" valueType="num">
                                      <p:cBhvr additive="repl">
                                        <p:cTn id="14" dur="500" fill="hold"/>
                                        <p:tgtEl>
                                          <p:spTgt spid="2">
                                            <p:txEl>
                                              <p:pRg st="1" end="1"/>
                                            </p:txEl>
                                          </p:spTgt>
                                        </p:tgtEl>
                                        <p:attrNameLst>
                                          <p:attrName>ppt_y</p:attrName>
                                        </p:attrNameLst>
                                      </p:cBhvr>
                                      <p:tavLst>
                                        <p:tav tm="100000">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additive="repl">
                                        <p:cTn id="18" dur="1" fill="hold">
                                          <p:stCondLst>
                                            <p:cond delay="0"/>
                                          </p:stCondLst>
                                        </p:cTn>
                                        <p:tgtEl>
                                          <p:spTgt spid="2">
                                            <p:txEl>
                                              <p:pRg st="2" end="2"/>
                                            </p:txEl>
                                          </p:spTgt>
                                        </p:tgtEl>
                                        <p:attrNameLst>
                                          <p:attrName>style.visibility</p:attrName>
                                        </p:attrNameLst>
                                      </p:cBhvr>
                                      <p:to>
                                        <p:strVal val="visible"/>
                                      </p:to>
                                    </p:set>
                                    <p:anim calcmode="lin" valueType="num">
                                      <p:cBhvr additive="repl">
                                        <p:cTn id="19" dur="500" fill="hold"/>
                                        <p:tgtEl>
                                          <p:spTgt spid="2">
                                            <p:txEl>
                                              <p:pRg st="2" end="2"/>
                                            </p:txEl>
                                          </p:spTgt>
                                        </p:tgtEl>
                                        <p:attrNameLst>
                                          <p:attrName>ppt_x</p:attrName>
                                        </p:attrNameLst>
                                      </p:cBhvr>
                                      <p:tavLst>
                                        <p:tav tm="100000">
                                          <p:val>
                                            <p:strVal val="0-#ppt_w/2"/>
                                          </p:val>
                                        </p:tav>
                                        <p:tav>
                                          <p:val>
                                            <p:strVal val="#ppt_x"/>
                                          </p:val>
                                        </p:tav>
                                      </p:tavLst>
                                    </p:anim>
                                    <p:anim calcmode="lin" valueType="num">
                                      <p:cBhvr additive="repl">
                                        <p:cTn id="20" dur="500" fill="hold"/>
                                        <p:tgtEl>
                                          <p:spTgt spid="2">
                                            <p:txEl>
                                              <p:pRg st="2" end="2"/>
                                            </p:txEl>
                                          </p:spTgt>
                                        </p:tgtEl>
                                        <p:attrNameLst>
                                          <p:attrName>ppt_y</p:attrName>
                                        </p:attrNameLst>
                                      </p:cBhvr>
                                      <p:tavLst>
                                        <p:tav tm="100000">
                                          <p:val>
                                            <p:strVal val="#ppt_y"/>
                                          </p:val>
                                        </p:tav>
                                        <p:tav>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additive="repl">
                                        <p:cTn id="24" dur="1" fill="hold">
                                          <p:stCondLst>
                                            <p:cond delay="0"/>
                                          </p:stCondLst>
                                        </p:cTn>
                                        <p:tgtEl>
                                          <p:spTgt spid="2">
                                            <p:txEl>
                                              <p:pRg st="3" end="3"/>
                                            </p:txEl>
                                          </p:spTgt>
                                        </p:tgtEl>
                                        <p:attrNameLst>
                                          <p:attrName>style.visibility</p:attrName>
                                        </p:attrNameLst>
                                      </p:cBhvr>
                                      <p:to>
                                        <p:strVal val="visible"/>
                                      </p:to>
                                    </p:set>
                                    <p:anim calcmode="lin" valueType="num">
                                      <p:cBhvr additive="repl">
                                        <p:cTn id="25" dur="500" fill="hold"/>
                                        <p:tgtEl>
                                          <p:spTgt spid="2">
                                            <p:txEl>
                                              <p:pRg st="3" end="3"/>
                                            </p:txEl>
                                          </p:spTgt>
                                        </p:tgtEl>
                                        <p:attrNameLst>
                                          <p:attrName>ppt_x</p:attrName>
                                        </p:attrNameLst>
                                      </p:cBhvr>
                                      <p:tavLst>
                                        <p:tav tm="100000">
                                          <p:val>
                                            <p:strVal val="0-#ppt_w/2"/>
                                          </p:val>
                                        </p:tav>
                                        <p:tav>
                                          <p:val>
                                            <p:strVal val="#ppt_x"/>
                                          </p:val>
                                        </p:tav>
                                      </p:tavLst>
                                    </p:anim>
                                    <p:anim calcmode="lin" valueType="num">
                                      <p:cBhvr additive="repl">
                                        <p:cTn id="26" dur="500" fill="hold"/>
                                        <p:tgtEl>
                                          <p:spTgt spid="2">
                                            <p:txEl>
                                              <p:pRg st="3" end="3"/>
                                            </p:txEl>
                                          </p:spTgt>
                                        </p:tgtEl>
                                        <p:attrNameLst>
                                          <p:attrName>ppt_y</p:attrName>
                                        </p:attrNameLst>
                                      </p:cBhvr>
                                      <p:tavLst>
                                        <p:tav tm="100000">
                                          <p:val>
                                            <p:strVal val="#ppt_y"/>
                                          </p:val>
                                        </p:tav>
                                        <p:tav>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additive="repl">
                                        <p:cTn id="30" dur="1" fill="hold">
                                          <p:stCondLst>
                                            <p:cond delay="0"/>
                                          </p:stCondLst>
                                        </p:cTn>
                                        <p:tgtEl>
                                          <p:spTgt spid="2">
                                            <p:txEl>
                                              <p:pRg st="4" end="4"/>
                                            </p:txEl>
                                          </p:spTgt>
                                        </p:tgtEl>
                                        <p:attrNameLst>
                                          <p:attrName>style.visibility</p:attrName>
                                        </p:attrNameLst>
                                      </p:cBhvr>
                                      <p:to>
                                        <p:strVal val="visible"/>
                                      </p:to>
                                    </p:set>
                                    <p:anim calcmode="lin" valueType="num">
                                      <p:cBhvr additive="repl">
                                        <p:cTn id="31" dur="500" fill="hold"/>
                                        <p:tgtEl>
                                          <p:spTgt spid="2">
                                            <p:txEl>
                                              <p:pRg st="4" end="4"/>
                                            </p:txEl>
                                          </p:spTgt>
                                        </p:tgtEl>
                                        <p:attrNameLst>
                                          <p:attrName>ppt_x</p:attrName>
                                        </p:attrNameLst>
                                      </p:cBhvr>
                                      <p:tavLst>
                                        <p:tav tm="100000">
                                          <p:val>
                                            <p:strVal val="0-#ppt_w/2"/>
                                          </p:val>
                                        </p:tav>
                                        <p:tav>
                                          <p:val>
                                            <p:strVal val="#ppt_x"/>
                                          </p:val>
                                        </p:tav>
                                      </p:tavLst>
                                    </p:anim>
                                    <p:anim calcmode="lin" valueType="num">
                                      <p:cBhvr additive="repl">
                                        <p:cTn id="32" dur="500" fill="hold"/>
                                        <p:tgtEl>
                                          <p:spTgt spid="2">
                                            <p:txEl>
                                              <p:pRg st="4" end="4"/>
                                            </p:txEl>
                                          </p:spTgt>
                                        </p:tgtEl>
                                        <p:attrNameLst>
                                          <p:attrName>ppt_y</p:attrName>
                                        </p:attrNameLst>
                                      </p:cBhvr>
                                      <p:tavLst>
                                        <p:tav tm="100000">
                                          <p:val>
                                            <p:strVal val="#ppt_y"/>
                                          </p:val>
                                        </p:tav>
                                        <p:tav>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additive="repl">
                                        <p:cTn id="36" dur="1" fill="hold">
                                          <p:stCondLst>
                                            <p:cond delay="0"/>
                                          </p:stCondLst>
                                        </p:cTn>
                                        <p:tgtEl>
                                          <p:spTgt spid="2">
                                            <p:txEl>
                                              <p:pRg st="5" end="5"/>
                                            </p:txEl>
                                          </p:spTgt>
                                        </p:tgtEl>
                                        <p:attrNameLst>
                                          <p:attrName>style.visibility</p:attrName>
                                        </p:attrNameLst>
                                      </p:cBhvr>
                                      <p:to>
                                        <p:strVal val="visible"/>
                                      </p:to>
                                    </p:set>
                                    <p:anim calcmode="lin" valueType="num">
                                      <p:cBhvr additive="repl">
                                        <p:cTn id="37" dur="500" fill="hold"/>
                                        <p:tgtEl>
                                          <p:spTgt spid="2">
                                            <p:txEl>
                                              <p:pRg st="5" end="5"/>
                                            </p:txEl>
                                          </p:spTgt>
                                        </p:tgtEl>
                                        <p:attrNameLst>
                                          <p:attrName>ppt_x</p:attrName>
                                        </p:attrNameLst>
                                      </p:cBhvr>
                                      <p:tavLst>
                                        <p:tav tm="100000">
                                          <p:val>
                                            <p:strVal val="0-#ppt_w/2"/>
                                          </p:val>
                                        </p:tav>
                                        <p:tav>
                                          <p:val>
                                            <p:strVal val="#ppt_x"/>
                                          </p:val>
                                        </p:tav>
                                      </p:tavLst>
                                    </p:anim>
                                    <p:anim calcmode="lin" valueType="num">
                                      <p:cBhvr additive="repl">
                                        <p:cTn id="38" dur="500" fill="hold"/>
                                        <p:tgtEl>
                                          <p:spTgt spid="2">
                                            <p:txEl>
                                              <p:pRg st="5" end="5"/>
                                            </p:txEl>
                                          </p:spTgt>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6" name="Group 8">
            <a:extLst>
              <a:ext uri="{FF2B5EF4-FFF2-40B4-BE49-F238E27FC236}">
                <a16:creationId xmlns:a16="http://schemas.microsoft.com/office/drawing/2014/main" id="{37AA9AEC-0E11-D3DC-FD7C-385D728691CC}"/>
              </a:ext>
            </a:extLst>
          </p:cNvPr>
          <p:cNvGrpSpPr>
            <a:grpSpLocks/>
          </p:cNvGrpSpPr>
          <p:nvPr/>
        </p:nvGrpSpPr>
        <p:grpSpPr bwMode="auto">
          <a:xfrm>
            <a:off x="3505200" y="2416175"/>
            <a:ext cx="5637213" cy="3522663"/>
            <a:chOff x="2208" y="1522"/>
            <a:chExt cx="3551" cy="2219"/>
          </a:xfrm>
        </p:grpSpPr>
        <p:grpSp>
          <p:nvGrpSpPr>
            <p:cNvPr id="24585" name="Group 9">
              <a:extLst>
                <a:ext uri="{FF2B5EF4-FFF2-40B4-BE49-F238E27FC236}">
                  <a16:creationId xmlns:a16="http://schemas.microsoft.com/office/drawing/2014/main" id="{3AF30559-1042-8343-4565-CE7B1E9B01A3}"/>
                </a:ext>
              </a:extLst>
            </p:cNvPr>
            <p:cNvGrpSpPr>
              <a:grpSpLocks/>
            </p:cNvGrpSpPr>
            <p:nvPr/>
          </p:nvGrpSpPr>
          <p:grpSpPr bwMode="auto">
            <a:xfrm>
              <a:off x="3000" y="1677"/>
              <a:ext cx="2603" cy="2064"/>
              <a:chOff x="3000" y="1677"/>
              <a:chExt cx="2603" cy="2064"/>
            </a:xfrm>
          </p:grpSpPr>
          <p:pic>
            <p:nvPicPr>
              <p:cNvPr id="2" name="Picture 10">
                <a:extLst>
                  <a:ext uri="{FF2B5EF4-FFF2-40B4-BE49-F238E27FC236}">
                    <a16:creationId xmlns:a16="http://schemas.microsoft.com/office/drawing/2014/main" id="{39833D24-BB45-A243-8D10-83D56057E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687"/>
              <a:stretch>
                <a:fillRect/>
              </a:stretch>
            </p:blipFill>
            <p:spPr bwMode="auto">
              <a:xfrm>
                <a:off x="3000" y="1677"/>
                <a:ext cx="2604" cy="2064"/>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b="8687"/>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2299" name="Rectangle 11">
                <a:extLst>
                  <a:ext uri="{FF2B5EF4-FFF2-40B4-BE49-F238E27FC236}">
                    <a16:creationId xmlns:a16="http://schemas.microsoft.com/office/drawing/2014/main" id="{433295FA-DF30-09C4-0309-98B9D8FE397B}"/>
                  </a:ext>
                </a:extLst>
              </p:cNvPr>
              <p:cNvSpPr>
                <a:spLocks noChangeArrowheads="1"/>
              </p:cNvSpPr>
              <p:nvPr/>
            </p:nvSpPr>
            <p:spPr bwMode="auto">
              <a:xfrm>
                <a:off x="3612" y="3550"/>
                <a:ext cx="1968" cy="192"/>
              </a:xfrm>
              <a:prstGeom prst="rect">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r" eaLnBrk="1" hangingPunct="1"/>
                <a:r>
                  <a:rPr lang="es-ES" altLang="es-ES" sz="2000" b="1">
                    <a:solidFill>
                      <a:srgbClr val="000000"/>
                    </a:solidFill>
                    <a:effectLst>
                      <a:outerShdw blurRad="38100" dist="38100" dir="2700000" algn="tl">
                        <a:srgbClr val="C0C0C0"/>
                      </a:outerShdw>
                    </a:effectLst>
                  </a:rPr>
                  <a:t>Datos: C.S.N.</a:t>
                </a:r>
              </a:p>
            </p:txBody>
          </p:sp>
        </p:grpSp>
        <p:sp>
          <p:nvSpPr>
            <p:cNvPr id="12300" name="Rectangle 12">
              <a:extLst>
                <a:ext uri="{FF2B5EF4-FFF2-40B4-BE49-F238E27FC236}">
                  <a16:creationId xmlns:a16="http://schemas.microsoft.com/office/drawing/2014/main" id="{0250554E-D525-DC68-DDCE-16D7973B6B35}"/>
                </a:ext>
              </a:extLst>
            </p:cNvPr>
            <p:cNvSpPr>
              <a:spLocks noChangeArrowheads="1"/>
            </p:cNvSpPr>
            <p:nvPr/>
          </p:nvSpPr>
          <p:spPr bwMode="auto">
            <a:xfrm>
              <a:off x="2208" y="1522"/>
              <a:ext cx="355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nchor="b"/>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ctr" eaLnBrk="1" hangingPunct="1"/>
              <a:r>
                <a:rPr lang="es-ES" altLang="es-ES" sz="1200" b="1">
                  <a:solidFill>
                    <a:srgbClr val="000000"/>
                  </a:solidFill>
                  <a:effectLst>
                    <a:outerShdw blurRad="38100" dist="38100" dir="2700000" algn="tl">
                      <a:srgbClr val="C0C0C0"/>
                    </a:outerShdw>
                  </a:effectLst>
                </a:rPr>
                <a:t>Niveles medios de tasa de exposición a la radiación gamma natural en España</a:t>
              </a:r>
            </a:p>
          </p:txBody>
        </p:sp>
      </p:grpSp>
      <p:sp>
        <p:nvSpPr>
          <p:cNvPr id="12289" name="Rectangle 1">
            <a:extLst>
              <a:ext uri="{FF2B5EF4-FFF2-40B4-BE49-F238E27FC236}">
                <a16:creationId xmlns:a16="http://schemas.microsoft.com/office/drawing/2014/main" id="{F1AEB810-8BBB-D895-C39C-5BB20E78ADE9}"/>
              </a:ext>
            </a:extLst>
          </p:cNvPr>
          <p:cNvSpPr>
            <a:spLocks noChangeArrowheads="1"/>
          </p:cNvSpPr>
          <p:nvPr/>
        </p:nvSpPr>
        <p:spPr bwMode="auto">
          <a:xfrm>
            <a:off x="4322763" y="1358900"/>
            <a:ext cx="4535487" cy="642938"/>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1450" algn="l"/>
                <a:tab pos="1078071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125"/>
              </a:spcBef>
            </a:pPr>
            <a:r>
              <a:rPr lang="es-ES" altLang="es-ES" sz="1800">
                <a:solidFill>
                  <a:srgbClr val="000000"/>
                </a:solidFill>
                <a:latin typeface="AvantGarde Bk BT" pitchFamily="34" charset="0"/>
              </a:rPr>
              <a:t>Representa la variación de la exposición </a:t>
            </a:r>
            <a:r>
              <a:rPr lang="es-ES" altLang="es-ES" sz="1800" b="1" i="1">
                <a:solidFill>
                  <a:srgbClr val="002060"/>
                </a:solidFill>
                <a:latin typeface="AvantGarde Bk BT" pitchFamily="34" charset="0"/>
              </a:rPr>
              <a:t>dX</a:t>
            </a:r>
            <a:r>
              <a:rPr lang="es-ES" altLang="es-ES" sz="1800" b="1">
                <a:solidFill>
                  <a:srgbClr val="002060"/>
                </a:solidFill>
                <a:latin typeface="AvantGarde Bk BT" pitchFamily="34" charset="0"/>
              </a:rPr>
              <a:t> </a:t>
            </a:r>
            <a:r>
              <a:rPr lang="es-ES" altLang="es-ES" sz="1800">
                <a:solidFill>
                  <a:srgbClr val="000000"/>
                </a:solidFill>
                <a:latin typeface="AvantGarde Bk BT" pitchFamily="34" charset="0"/>
              </a:rPr>
              <a:t> en un intervalo de tiempo</a:t>
            </a:r>
            <a:r>
              <a:rPr lang="es-ES" altLang="es-ES" sz="1800" b="1">
                <a:solidFill>
                  <a:srgbClr val="002060"/>
                </a:solidFill>
                <a:latin typeface="AvantGarde Bk BT" pitchFamily="34" charset="0"/>
              </a:rPr>
              <a:t> </a:t>
            </a:r>
            <a:r>
              <a:rPr lang="es-ES" altLang="es-ES" sz="1800" b="1" i="1">
                <a:solidFill>
                  <a:srgbClr val="002060"/>
                </a:solidFill>
                <a:latin typeface="AvantGarde Bk BT" pitchFamily="34" charset="0"/>
              </a:rPr>
              <a:t>dt</a:t>
            </a:r>
            <a:r>
              <a:rPr lang="es-ES" altLang="es-ES" sz="1800">
                <a:solidFill>
                  <a:srgbClr val="000000"/>
                </a:solidFill>
              </a:rPr>
              <a:t>	 </a:t>
            </a:r>
          </a:p>
        </p:txBody>
      </p:sp>
      <p:sp>
        <p:nvSpPr>
          <p:cNvPr id="12290" name="Rectangle 2">
            <a:extLst>
              <a:ext uri="{FF2B5EF4-FFF2-40B4-BE49-F238E27FC236}">
                <a16:creationId xmlns:a16="http://schemas.microsoft.com/office/drawing/2014/main" id="{36C387C6-86EA-D10E-7166-AFA1DAE5A7D7}"/>
              </a:ext>
            </a:extLst>
          </p:cNvPr>
          <p:cNvSpPr>
            <a:spLocks noChangeArrowheads="1"/>
          </p:cNvSpPr>
          <p:nvPr/>
        </p:nvSpPr>
        <p:spPr bwMode="auto">
          <a:xfrm>
            <a:off x="107950" y="3014663"/>
            <a:ext cx="5111750" cy="29241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573">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000"/>
              </a:spcBef>
            </a:pPr>
            <a:r>
              <a:rPr lang="es-ES" altLang="es-ES" sz="1600" b="1">
                <a:solidFill>
                  <a:srgbClr val="002060"/>
                </a:solidFill>
                <a:latin typeface="AvantGarde Bk BT" pitchFamily="34" charset="0"/>
              </a:rPr>
              <a:t>Unidad especial :  </a:t>
            </a:r>
            <a:r>
              <a:rPr lang="es-ES" altLang="es-ES" sz="1600" b="1">
                <a:solidFill>
                  <a:srgbClr val="000000"/>
                </a:solidFill>
                <a:latin typeface="AvantGarde Bk BT" pitchFamily="34" charset="0"/>
              </a:rPr>
              <a:t>R/s  (Roentgen /segundo) </a:t>
            </a:r>
          </a:p>
          <a:p>
            <a:pPr>
              <a:spcBef>
                <a:spcPts val="1000"/>
              </a:spcBef>
            </a:pPr>
            <a:r>
              <a:rPr lang="es-ES" altLang="es-ES" sz="1600">
                <a:solidFill>
                  <a:srgbClr val="000000"/>
                </a:solidFill>
                <a:latin typeface="AvantGarde Bk BT" pitchFamily="34" charset="0"/>
              </a:rPr>
              <a:t>Se utilizan submúltiplos :</a:t>
            </a:r>
          </a:p>
          <a:p>
            <a:pPr>
              <a:spcBef>
                <a:spcPts val="1000"/>
              </a:spcBef>
            </a:pPr>
            <a:r>
              <a:rPr lang="es-ES" altLang="es-ES" sz="1600">
                <a:solidFill>
                  <a:srgbClr val="000000"/>
                </a:solidFill>
                <a:latin typeface="AvantGarde Bk BT" pitchFamily="34" charset="0"/>
              </a:rPr>
              <a:t>        R/h, mR/h , μR/h</a:t>
            </a:r>
          </a:p>
          <a:p>
            <a:pPr>
              <a:spcBef>
                <a:spcPts val="1000"/>
              </a:spcBef>
            </a:pPr>
            <a:r>
              <a:rPr lang="es-ES" altLang="es-ES" sz="1600" b="1">
                <a:solidFill>
                  <a:srgbClr val="002060"/>
                </a:solidFill>
                <a:latin typeface="AvantGarde Bk BT" pitchFamily="34" charset="0"/>
              </a:rPr>
              <a:t>Unidad  S.I.: </a:t>
            </a:r>
            <a:r>
              <a:rPr lang="es-ES" altLang="es-ES" sz="1600" b="1">
                <a:solidFill>
                  <a:srgbClr val="000000"/>
                </a:solidFill>
                <a:latin typeface="AvantGarde Bk BT" pitchFamily="34" charset="0"/>
              </a:rPr>
              <a:t>C/Kg·s (Culombio / Kilogramo•s )</a:t>
            </a:r>
          </a:p>
          <a:p>
            <a:pPr>
              <a:spcBef>
                <a:spcPts val="1000"/>
              </a:spcBef>
            </a:pPr>
            <a:r>
              <a:rPr lang="es-ES" altLang="es-ES" sz="1600">
                <a:solidFill>
                  <a:srgbClr val="000000"/>
                </a:solidFill>
                <a:latin typeface="AvantGarde Bk BT" pitchFamily="34" charset="0"/>
              </a:rPr>
              <a:t>Apenas se utiliza en la práctica por su desmesurada dimensión.</a:t>
            </a:r>
          </a:p>
          <a:p>
            <a:pPr eaLnBrk="1" hangingPunct="1">
              <a:spcBef>
                <a:spcPts val="1000"/>
              </a:spcBef>
            </a:pPr>
            <a:r>
              <a:rPr lang="es-ES" altLang="es-ES" sz="1600" b="1" u="sng">
                <a:solidFill>
                  <a:srgbClr val="002060"/>
                </a:solidFill>
                <a:latin typeface="AvantGarde Bk BT" pitchFamily="34" charset="0"/>
              </a:rPr>
              <a:t>Ejemplo: </a:t>
            </a:r>
            <a:r>
              <a:rPr lang="es-ES" altLang="es-ES" sz="1600">
                <a:solidFill>
                  <a:srgbClr val="000000"/>
                </a:solidFill>
                <a:latin typeface="AvantGarde Bk BT" pitchFamily="34" charset="0"/>
              </a:rPr>
              <a:t>Niveles medios de tasa de exposición a la radiación gamma natural en nuestro país . (Proyecto MARNA - CSN)</a:t>
            </a:r>
          </a:p>
        </p:txBody>
      </p:sp>
      <p:sp>
        <p:nvSpPr>
          <p:cNvPr id="12293" name="Rectangle 3">
            <a:extLst>
              <a:ext uri="{FF2B5EF4-FFF2-40B4-BE49-F238E27FC236}">
                <a16:creationId xmlns:a16="http://schemas.microsoft.com/office/drawing/2014/main" id="{D60AD6A7-B848-7747-A4E4-E8F8CE4421DB}"/>
              </a:ext>
            </a:extLst>
          </p:cNvPr>
          <p:cNvSpPr>
            <a:spLocks noChangeArrowheads="1"/>
          </p:cNvSpPr>
          <p:nvPr/>
        </p:nvSpPr>
        <p:spPr bwMode="auto">
          <a:xfrm>
            <a:off x="7529513" y="4192588"/>
            <a:ext cx="241300" cy="5762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eaLnBrk="0" hangingPunct="0">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sz="3200">
                <a:solidFill>
                  <a:srgbClr val="000000"/>
                </a:solidFill>
                <a:latin typeface="Times New Roman" charset="0"/>
                <a:ea typeface="ＭＳ Ｐゴシック" charset="0"/>
              </a:rPr>
              <a:t>.</a:t>
            </a:r>
          </a:p>
        </p:txBody>
      </p:sp>
      <p:pic>
        <p:nvPicPr>
          <p:cNvPr id="12294" name="Picture 4">
            <a:extLst>
              <a:ext uri="{FF2B5EF4-FFF2-40B4-BE49-F238E27FC236}">
                <a16:creationId xmlns:a16="http://schemas.microsoft.com/office/drawing/2014/main" id="{97A60FC2-0425-E716-75BE-0E0432782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115888"/>
            <a:ext cx="815975" cy="1162050"/>
          </a:xfrm>
          <a:prstGeom prst="rect">
            <a:avLst/>
          </a:prstGeom>
          <a:solidFill>
            <a:srgbClr val="800000"/>
          </a:solidFill>
          <a:ln w="12600">
            <a:solidFill>
              <a:srgbClr val="000000"/>
            </a:solidFill>
            <a:miter lim="800000"/>
            <a:headEnd/>
            <a:tailEnd/>
          </a:ln>
          <a:effectLst>
            <a:outerShdw blurRad="63500" dist="107933" dir="2700000" algn="ctr" rotWithShape="0">
              <a:srgbClr val="000000">
                <a:alpha val="74998"/>
              </a:srgbClr>
            </a:outerShdw>
          </a:effectLst>
        </p:spPr>
      </p:pic>
      <p:sp>
        <p:nvSpPr>
          <p:cNvPr id="12295" name="Rectangle 7">
            <a:extLst>
              <a:ext uri="{FF2B5EF4-FFF2-40B4-BE49-F238E27FC236}">
                <a16:creationId xmlns:a16="http://schemas.microsoft.com/office/drawing/2014/main" id="{FEFD6384-C7FB-A13D-8222-2E71DE4127BF}"/>
              </a:ext>
            </a:extLst>
          </p:cNvPr>
          <p:cNvSpPr>
            <a:spLocks noChangeArrowheads="1"/>
          </p:cNvSpPr>
          <p:nvPr/>
        </p:nvSpPr>
        <p:spPr bwMode="auto">
          <a:xfrm>
            <a:off x="2048184" y="227693"/>
            <a:ext cx="5486400" cy="525463"/>
          </a:xfrm>
          <a:prstGeom prst="rect">
            <a:avLst/>
          </a:prstGeom>
          <a:solidFill>
            <a:srgbClr val="FFC000"/>
          </a:solidFill>
          <a:ln>
            <a:noFill/>
          </a:ln>
          <a:effec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r" eaLnBrk="1" hangingPunct="1"/>
            <a:r>
              <a:rPr lang="es-ES" altLang="es-ES" sz="2800" b="1">
                <a:solidFill>
                  <a:srgbClr val="000000"/>
                </a:solidFill>
                <a:effectLst>
                  <a:outerShdw blurRad="38100" dist="38100" dir="2700000" algn="tl">
                    <a:srgbClr val="FFFFFF"/>
                  </a:outerShdw>
                </a:effectLst>
                <a:latin typeface="AvantGarde Bk BT" pitchFamily="34" charset="0"/>
              </a:rPr>
              <a:t>MAGNITUDES DOSIMÉTRICAS (III)</a:t>
            </a:r>
          </a:p>
        </p:txBody>
      </p:sp>
      <p:sp>
        <p:nvSpPr>
          <p:cNvPr id="12301" name="Rectangle 13">
            <a:extLst>
              <a:ext uri="{FF2B5EF4-FFF2-40B4-BE49-F238E27FC236}">
                <a16:creationId xmlns:a16="http://schemas.microsoft.com/office/drawing/2014/main" id="{E4519931-7641-3E32-E3C2-81957AF53C00}"/>
              </a:ext>
            </a:extLst>
          </p:cNvPr>
          <p:cNvSpPr>
            <a:spLocks noChangeArrowheads="1"/>
          </p:cNvSpPr>
          <p:nvPr/>
        </p:nvSpPr>
        <p:spPr bwMode="auto">
          <a:xfrm>
            <a:off x="585788" y="1457325"/>
            <a:ext cx="3554412"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500"/>
              </a:spcBef>
            </a:pPr>
            <a:r>
              <a:rPr lang="es-ES" altLang="es-ES" b="1">
                <a:solidFill>
                  <a:srgbClr val="000000"/>
                </a:solidFill>
                <a:effectLst>
                  <a:outerShdw blurRad="38100" dist="38100" dir="2700000" algn="tl">
                    <a:srgbClr val="C0C0C0"/>
                  </a:outerShdw>
                </a:effectLst>
                <a:latin typeface="AvantGarde Bk BT" pitchFamily="34" charset="0"/>
              </a:rPr>
              <a:t>TASA DE EXPOSICIÓN</a:t>
            </a:r>
          </a:p>
        </p:txBody>
      </p:sp>
      <p:graphicFrame>
        <p:nvGraphicFramePr>
          <p:cNvPr id="24584" name="Object 17">
            <a:extLst>
              <a:ext uri="{FF2B5EF4-FFF2-40B4-BE49-F238E27FC236}">
                <a16:creationId xmlns:a16="http://schemas.microsoft.com/office/drawing/2014/main" id="{DDBBF05B-96BF-7B59-4AAA-8F5BEE212860}"/>
              </a:ext>
            </a:extLst>
          </p:cNvPr>
          <p:cNvGraphicFramePr>
            <a:graphicFrameLocks noChangeAspect="1"/>
          </p:cNvGraphicFramePr>
          <p:nvPr/>
        </p:nvGraphicFramePr>
        <p:xfrm>
          <a:off x="1331913" y="2046288"/>
          <a:ext cx="854075" cy="615950"/>
        </p:xfrm>
        <a:graphic>
          <a:graphicData uri="http://schemas.openxmlformats.org/presentationml/2006/ole">
            <mc:AlternateContent xmlns:mc="http://schemas.openxmlformats.org/markup-compatibility/2006">
              <mc:Choice xmlns:v="urn:schemas-microsoft-com:vml" Requires="v">
                <p:oleObj name="Ecuación" r:id="rId5" imgW="12585700" imgH="9067800" progId="Equation.3">
                  <p:embed/>
                </p:oleObj>
              </mc:Choice>
              <mc:Fallback>
                <p:oleObj name="Ecuación" r:id="rId5" imgW="12585700" imgH="9067800" progId="Equation.3">
                  <p:embed/>
                  <p:pic>
                    <p:nvPicPr>
                      <p:cNvPr id="24584" name="Object 17">
                        <a:extLst>
                          <a:ext uri="{FF2B5EF4-FFF2-40B4-BE49-F238E27FC236}">
                            <a16:creationId xmlns:a16="http://schemas.microsoft.com/office/drawing/2014/main" id="{DDBBF05B-96BF-7B59-4AAA-8F5BEE212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2046288"/>
                        <a:ext cx="8540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2289"/>
                                        </p:tgtEl>
                                        <p:attrNameLst>
                                          <p:attrName>style.visibility</p:attrName>
                                        </p:attrNameLst>
                                      </p:cBhvr>
                                      <p:to>
                                        <p:strVal val="visible"/>
                                      </p:to>
                                    </p:set>
                                    <p:anim calcmode="lin" valueType="num">
                                      <p:cBhvr additive="repl">
                                        <p:cTn id="7" dur="500" fill="hold"/>
                                        <p:tgtEl>
                                          <p:spTgt spid="12289"/>
                                        </p:tgtEl>
                                        <p:attrNameLst>
                                          <p:attrName>ppt_x</p:attrName>
                                        </p:attrNameLst>
                                      </p:cBhvr>
                                      <p:tavLst>
                                        <p:tav tm="100000">
                                          <p:val>
                                            <p:strVal val="0-#ppt_w/2"/>
                                          </p:val>
                                        </p:tav>
                                        <p:tav>
                                          <p:val>
                                            <p:strVal val="#ppt_x"/>
                                          </p:val>
                                        </p:tav>
                                      </p:tavLst>
                                    </p:anim>
                                    <p:anim calcmode="lin" valueType="num">
                                      <p:cBhvr additive="repl">
                                        <p:cTn id="8" dur="500" fill="hold"/>
                                        <p:tgtEl>
                                          <p:spTgt spid="12289"/>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2290"/>
                                        </p:tgtEl>
                                        <p:attrNameLst>
                                          <p:attrName>style.visibility</p:attrName>
                                        </p:attrNameLst>
                                      </p:cBhvr>
                                      <p:to>
                                        <p:strVal val="visible"/>
                                      </p:to>
                                    </p:set>
                                    <p:anim calcmode="lin" valueType="num">
                                      <p:cBhvr additive="repl">
                                        <p:cTn id="13" dur="500" fill="hold"/>
                                        <p:tgtEl>
                                          <p:spTgt spid="12290"/>
                                        </p:tgtEl>
                                        <p:attrNameLst>
                                          <p:attrName>ppt_x</p:attrName>
                                        </p:attrNameLst>
                                      </p:cBhvr>
                                      <p:tavLst>
                                        <p:tav tm="100000">
                                          <p:val>
                                            <p:strVal val="0-#ppt_w/2"/>
                                          </p:val>
                                        </p:tav>
                                        <p:tav>
                                          <p:val>
                                            <p:strVal val="#ppt_x"/>
                                          </p:val>
                                        </p:tav>
                                      </p:tavLst>
                                    </p:anim>
                                    <p:anim calcmode="lin" valueType="num">
                                      <p:cBhvr additive="repl">
                                        <p:cTn id="14" dur="500" fill="hold"/>
                                        <p:tgtEl>
                                          <p:spTgt spid="12290"/>
                                        </p:tgtEl>
                                        <p:attrNameLst>
                                          <p:attrName>ppt_y</p:attrName>
                                        </p:attrNameLst>
                                      </p:cBhvr>
                                      <p:tavLst>
                                        <p:tav tm="100000">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additive="repl">
                                        <p:cTn id="18" dur="1" fill="hold">
                                          <p:stCondLst>
                                            <p:cond delay="0"/>
                                          </p:stCondLst>
                                        </p:cTn>
                                        <p:tgtEl>
                                          <p:spTgt spid="12296"/>
                                        </p:tgtEl>
                                        <p:attrNameLst>
                                          <p:attrName>style.visibility</p:attrName>
                                        </p:attrNameLst>
                                      </p:cBhvr>
                                      <p:to>
                                        <p:strVal val="visible"/>
                                      </p:to>
                                    </p:set>
                                    <p:anim calcmode="lin" valueType="num">
                                      <p:cBhvr additive="repl">
                                        <p:cTn id="19" dur="500" fill="hold"/>
                                        <p:tgtEl>
                                          <p:spTgt spid="12296"/>
                                        </p:tgtEl>
                                        <p:attrNameLst>
                                          <p:attrName>ppt_x</p:attrName>
                                        </p:attrNameLst>
                                      </p:cBhvr>
                                      <p:tavLst>
                                        <p:tav tm="100000">
                                          <p:val>
                                            <p:strVal val="0-#ppt_w/2"/>
                                          </p:val>
                                        </p:tav>
                                        <p:tav>
                                          <p:val>
                                            <p:strVal val="#ppt_x"/>
                                          </p:val>
                                        </p:tav>
                                      </p:tavLst>
                                    </p:anim>
                                    <p:anim calcmode="lin" valueType="num">
                                      <p:cBhvr additive="repl">
                                        <p:cTn id="20" dur="500" fill="hold"/>
                                        <p:tgtEl>
                                          <p:spTgt spid="12296"/>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E4DAB360-EBA6-1F70-0A13-62AC7FB4395E}"/>
              </a:ext>
            </a:extLst>
          </p:cNvPr>
          <p:cNvSpPr>
            <a:spLocks noChangeArrowheads="1"/>
          </p:cNvSpPr>
          <p:nvPr/>
        </p:nvSpPr>
        <p:spPr bwMode="auto">
          <a:xfrm>
            <a:off x="684213" y="1241425"/>
            <a:ext cx="13335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500"/>
              </a:spcBef>
            </a:pPr>
            <a:r>
              <a:rPr lang="es-ES" altLang="es-ES" b="1">
                <a:solidFill>
                  <a:srgbClr val="000000"/>
                </a:solidFill>
                <a:effectLst>
                  <a:outerShdw blurRad="38100" dist="38100" dir="2700000" algn="tl">
                    <a:srgbClr val="C0C0C0"/>
                  </a:outerShdw>
                </a:effectLst>
                <a:latin typeface="AvantGarde Bk BT" pitchFamily="34" charset="0"/>
              </a:rPr>
              <a:t>KERMA</a:t>
            </a:r>
          </a:p>
        </p:txBody>
      </p:sp>
      <p:sp>
        <p:nvSpPr>
          <p:cNvPr id="10243" name="Rectangle 3">
            <a:extLst>
              <a:ext uri="{FF2B5EF4-FFF2-40B4-BE49-F238E27FC236}">
                <a16:creationId xmlns:a16="http://schemas.microsoft.com/office/drawing/2014/main" id="{A8305AF4-5095-88EC-78A5-64008CAFC134}"/>
              </a:ext>
            </a:extLst>
          </p:cNvPr>
          <p:cNvSpPr>
            <a:spLocks noChangeArrowheads="1"/>
          </p:cNvSpPr>
          <p:nvPr/>
        </p:nvSpPr>
        <p:spPr bwMode="auto">
          <a:xfrm>
            <a:off x="273050" y="3068638"/>
            <a:ext cx="8620125" cy="2079625"/>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000"/>
              </a:spcBef>
            </a:pPr>
            <a:r>
              <a:rPr lang="es-ES" altLang="es-ES" sz="1600" b="1">
                <a:solidFill>
                  <a:srgbClr val="002060"/>
                </a:solidFill>
                <a:latin typeface="AvantGarde Bk BT" pitchFamily="34" charset="0"/>
              </a:rPr>
              <a:t>Unidad antigua : </a:t>
            </a:r>
            <a:r>
              <a:rPr lang="es-ES" altLang="es-ES" sz="1600" b="1">
                <a:solidFill>
                  <a:schemeClr val="tx1"/>
                </a:solidFill>
                <a:latin typeface="AvantGarde Bk BT" pitchFamily="34" charset="0"/>
              </a:rPr>
              <a:t>rad</a:t>
            </a:r>
            <a:r>
              <a:rPr lang="es-ES" altLang="es-ES" sz="1600" b="1">
                <a:solidFill>
                  <a:srgbClr val="002060"/>
                </a:solidFill>
                <a:latin typeface="AvantGarde Bk BT" pitchFamily="34" charset="0"/>
              </a:rPr>
              <a:t> </a:t>
            </a:r>
          </a:p>
          <a:p>
            <a:pPr>
              <a:spcBef>
                <a:spcPts val="1000"/>
              </a:spcBef>
            </a:pPr>
            <a:r>
              <a:rPr lang="es-ES" altLang="es-ES" sz="1600" b="1">
                <a:solidFill>
                  <a:srgbClr val="002060"/>
                </a:solidFill>
                <a:latin typeface="AvantGarde Bk BT" pitchFamily="34" charset="0"/>
              </a:rPr>
              <a:t>Unidad del S.I. : </a:t>
            </a:r>
            <a:r>
              <a:rPr lang="es-ES" altLang="es-ES" sz="1600" b="1">
                <a:solidFill>
                  <a:schemeClr val="tx1"/>
                </a:solidFill>
                <a:latin typeface="AvantGarde Bk BT" pitchFamily="34" charset="0"/>
              </a:rPr>
              <a:t>Gray</a:t>
            </a:r>
            <a:r>
              <a:rPr lang="es-ES" altLang="es-ES" sz="1600" b="1">
                <a:solidFill>
                  <a:srgbClr val="000000"/>
                </a:solidFill>
                <a:latin typeface="AvantGarde Bk BT" pitchFamily="34" charset="0"/>
              </a:rPr>
              <a:t> (Gy)=</a:t>
            </a:r>
            <a:r>
              <a:rPr lang="es-ES" altLang="es-ES" sz="1600">
                <a:solidFill>
                  <a:schemeClr val="tx1"/>
                </a:solidFill>
                <a:latin typeface="AvantGarde Bk BT" pitchFamily="34" charset="0"/>
              </a:rPr>
              <a:t>Julio</a:t>
            </a:r>
            <a:r>
              <a:rPr lang="es-ES" altLang="es-ES" sz="1600">
                <a:solidFill>
                  <a:srgbClr val="000000"/>
                </a:solidFill>
                <a:latin typeface="AvantGarde Bk BT" pitchFamily="34" charset="0"/>
              </a:rPr>
              <a:t>/Kilogramo (J/Kg)</a:t>
            </a:r>
          </a:p>
          <a:p>
            <a:pPr>
              <a:spcBef>
                <a:spcPts val="1000"/>
              </a:spcBef>
            </a:pPr>
            <a:r>
              <a:rPr lang="es-ES" altLang="es-ES" sz="1600">
                <a:solidFill>
                  <a:srgbClr val="000000"/>
                </a:solidFill>
                <a:latin typeface="AvantGarde Bk BT" pitchFamily="34" charset="0"/>
              </a:rPr>
              <a:t>Ventajas de Kerma frente a Exposición:</a:t>
            </a:r>
          </a:p>
          <a:p>
            <a:pPr>
              <a:spcBef>
                <a:spcPts val="1000"/>
              </a:spcBef>
            </a:pPr>
            <a:r>
              <a:rPr lang="es-ES" altLang="es-ES" sz="1600">
                <a:solidFill>
                  <a:srgbClr val="000000"/>
                </a:solidFill>
                <a:latin typeface="AvantGarde Bk BT" pitchFamily="34" charset="0"/>
              </a:rPr>
              <a:t> - Es válido tanto para neutrones como para fotones</a:t>
            </a:r>
          </a:p>
          <a:p>
            <a:pPr>
              <a:spcBef>
                <a:spcPts val="1000"/>
              </a:spcBef>
            </a:pPr>
            <a:r>
              <a:rPr lang="es-ES" altLang="es-ES" sz="1600">
                <a:solidFill>
                  <a:srgbClr val="000000"/>
                </a:solidFill>
                <a:latin typeface="AvantGarde Bk BT" pitchFamily="34" charset="0"/>
              </a:rPr>
              <a:t> - Sus valores numéricos expresados en Gy se parecen mucho a los de dosis absorbida en aire, agua o tejido biológico blando, en condiciones de equilibrio de partículas cargadas.</a:t>
            </a:r>
          </a:p>
        </p:txBody>
      </p:sp>
      <p:sp>
        <p:nvSpPr>
          <p:cNvPr id="10244" name="Rectangle 4">
            <a:extLst>
              <a:ext uri="{FF2B5EF4-FFF2-40B4-BE49-F238E27FC236}">
                <a16:creationId xmlns:a16="http://schemas.microsoft.com/office/drawing/2014/main" id="{F2421127-8219-C8F9-B208-79029221E990}"/>
              </a:ext>
            </a:extLst>
          </p:cNvPr>
          <p:cNvSpPr>
            <a:spLocks noChangeArrowheads="1"/>
          </p:cNvSpPr>
          <p:nvPr/>
        </p:nvSpPr>
        <p:spPr bwMode="auto">
          <a:xfrm>
            <a:off x="2123728" y="904081"/>
            <a:ext cx="5675313" cy="2028825"/>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r>
              <a:rPr lang="es-ES" altLang="es-ES" sz="1800" b="1">
                <a:solidFill>
                  <a:srgbClr val="002060"/>
                </a:solidFill>
                <a:latin typeface="AvantGarde Bk BT" pitchFamily="34" charset="0"/>
              </a:rPr>
              <a:t>Kerma </a:t>
            </a:r>
            <a:r>
              <a:rPr lang="es-ES" altLang="es-ES" sz="1800">
                <a:solidFill>
                  <a:srgbClr val="000000"/>
                </a:solidFill>
                <a:latin typeface="AvantGarde Bk BT" pitchFamily="34" charset="0"/>
              </a:rPr>
              <a:t>es el cociente: </a:t>
            </a:r>
          </a:p>
          <a:p>
            <a:endParaRPr lang="es-ES" altLang="es-ES" sz="1800">
              <a:solidFill>
                <a:srgbClr val="000000"/>
              </a:solidFill>
              <a:latin typeface="AvantGarde Bk BT" pitchFamily="34" charset="0"/>
            </a:endParaRPr>
          </a:p>
          <a:p>
            <a:endParaRPr lang="es-ES" altLang="es-ES" sz="1800" i="1">
              <a:solidFill>
                <a:schemeClr val="tx1"/>
              </a:solidFill>
              <a:latin typeface="AvantGarde Bk BT" pitchFamily="34" charset="0"/>
            </a:endParaRPr>
          </a:p>
          <a:p>
            <a:r>
              <a:rPr lang="es-ES" altLang="es-ES" sz="1800" i="1">
                <a:solidFill>
                  <a:schemeClr val="tx1"/>
                </a:solidFill>
                <a:latin typeface="AvantGarde Bk BT" pitchFamily="34" charset="0"/>
              </a:rPr>
              <a:t>entre la suma de todas las energías cinéticas iniciales de todas las partículas ionizantes cargadas, </a:t>
            </a:r>
            <a:r>
              <a:rPr lang="es-ES" altLang="es-ES" sz="1800" b="1" i="1">
                <a:solidFill>
                  <a:srgbClr val="002060"/>
                </a:solidFill>
                <a:latin typeface="AvantGarde Bk BT" pitchFamily="34" charset="0"/>
              </a:rPr>
              <a:t>dE</a:t>
            </a:r>
            <a:r>
              <a:rPr lang="es-ES" altLang="es-ES" sz="1800" b="1" i="1" baseline="-25000">
                <a:solidFill>
                  <a:srgbClr val="002060"/>
                </a:solidFill>
                <a:latin typeface="AvantGarde Bk BT" pitchFamily="34" charset="0"/>
              </a:rPr>
              <a:t>tr</a:t>
            </a:r>
            <a:r>
              <a:rPr lang="es-ES" altLang="es-ES" sz="1800">
                <a:solidFill>
                  <a:srgbClr val="000000"/>
                </a:solidFill>
                <a:latin typeface="AvantGarde Bk BT" pitchFamily="34" charset="0"/>
              </a:rPr>
              <a:t> liberadas por partículas ionizantes no cargadas, en un material de masa </a:t>
            </a:r>
            <a:r>
              <a:rPr lang="es-ES" altLang="es-ES" sz="1800" b="1" i="1">
                <a:solidFill>
                  <a:srgbClr val="002060"/>
                </a:solidFill>
                <a:latin typeface="AvantGarde Bk BT" pitchFamily="34" charset="0"/>
              </a:rPr>
              <a:t>dm.</a:t>
            </a:r>
            <a:endParaRPr lang="es-ES" altLang="es-ES" sz="1800">
              <a:solidFill>
                <a:srgbClr val="000000"/>
              </a:solidFill>
              <a:latin typeface="AvantGarde Bk BT" pitchFamily="34" charset="0"/>
            </a:endParaRPr>
          </a:p>
        </p:txBody>
      </p:sp>
      <p:sp>
        <p:nvSpPr>
          <p:cNvPr id="10248" name="Rectangle 8">
            <a:extLst>
              <a:ext uri="{FF2B5EF4-FFF2-40B4-BE49-F238E27FC236}">
                <a16:creationId xmlns:a16="http://schemas.microsoft.com/office/drawing/2014/main" id="{E29A7299-D359-2A18-141D-C6B16DB029ED}"/>
              </a:ext>
            </a:extLst>
          </p:cNvPr>
          <p:cNvSpPr>
            <a:spLocks noChangeArrowheads="1"/>
          </p:cNvSpPr>
          <p:nvPr/>
        </p:nvSpPr>
        <p:spPr bwMode="auto">
          <a:xfrm>
            <a:off x="1856580" y="153193"/>
            <a:ext cx="5453063" cy="525463"/>
          </a:xfrm>
          <a:prstGeom prst="rect">
            <a:avLst/>
          </a:prstGeom>
          <a:solidFill>
            <a:srgbClr val="FFC000"/>
          </a:solidFill>
          <a:ln>
            <a:noFill/>
          </a:ln>
          <a:effec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r>
              <a:rPr lang="es-ES" altLang="es-ES" sz="2800" b="1" dirty="0">
                <a:solidFill>
                  <a:srgbClr val="000000"/>
                </a:solidFill>
                <a:effectLst>
                  <a:outerShdw blurRad="38100" dist="38100" dir="2700000" algn="tl">
                    <a:srgbClr val="FFFFFF"/>
                  </a:outerShdw>
                </a:effectLst>
                <a:latin typeface="AvantGarde Bk BT" pitchFamily="34" charset="0"/>
              </a:rPr>
              <a:t>MAGNITUDES DOSIMÉTRICAS (IV)</a:t>
            </a:r>
          </a:p>
        </p:txBody>
      </p:sp>
      <p:graphicFrame>
        <p:nvGraphicFramePr>
          <p:cNvPr id="26629" name="Object 12">
            <a:extLst>
              <a:ext uri="{FF2B5EF4-FFF2-40B4-BE49-F238E27FC236}">
                <a16:creationId xmlns:a16="http://schemas.microsoft.com/office/drawing/2014/main" id="{28D604F4-FB7D-9F5A-5CCC-08BEA4A39B2A}"/>
              </a:ext>
            </a:extLst>
          </p:cNvPr>
          <p:cNvGraphicFramePr>
            <a:graphicFrameLocks noChangeAspect="1"/>
          </p:cNvGraphicFramePr>
          <p:nvPr/>
        </p:nvGraphicFramePr>
        <p:xfrm>
          <a:off x="6129338" y="1125538"/>
          <a:ext cx="746125" cy="592137"/>
        </p:xfrm>
        <a:graphic>
          <a:graphicData uri="http://schemas.openxmlformats.org/presentationml/2006/ole">
            <mc:AlternateContent xmlns:mc="http://schemas.openxmlformats.org/markup-compatibility/2006">
              <mc:Choice xmlns:v="urn:schemas-microsoft-com:vml" Requires="v">
                <p:oleObj name="Ecuación" r:id="rId3" imgW="11404600" imgH="9067800" progId="Equation.3">
                  <p:embed/>
                </p:oleObj>
              </mc:Choice>
              <mc:Fallback>
                <p:oleObj name="Ecuación" r:id="rId3" imgW="11404600" imgH="9067800" progId="Equation.3">
                  <p:embed/>
                  <p:pic>
                    <p:nvPicPr>
                      <p:cNvPr id="26629" name="Object 12">
                        <a:extLst>
                          <a:ext uri="{FF2B5EF4-FFF2-40B4-BE49-F238E27FC236}">
                            <a16:creationId xmlns:a16="http://schemas.microsoft.com/office/drawing/2014/main" id="{28D604F4-FB7D-9F5A-5CCC-08BEA4A39B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338" y="1125538"/>
                        <a:ext cx="746125"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4">
            <a:extLst>
              <a:ext uri="{FF2B5EF4-FFF2-40B4-BE49-F238E27FC236}">
                <a16:creationId xmlns:a16="http://schemas.microsoft.com/office/drawing/2014/main" id="{9FFCB2E1-F176-2544-8753-EC1D15C07A84}"/>
              </a:ext>
            </a:extLst>
          </p:cNvPr>
          <p:cNvSpPr>
            <a:spLocks noChangeArrowheads="1"/>
          </p:cNvSpPr>
          <p:nvPr/>
        </p:nvSpPr>
        <p:spPr bwMode="auto">
          <a:xfrm>
            <a:off x="550863" y="5373688"/>
            <a:ext cx="8064500" cy="366712"/>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r>
              <a:rPr lang="es-ES" altLang="es-ES" sz="1800" b="1">
                <a:solidFill>
                  <a:srgbClr val="002060"/>
                </a:solidFill>
                <a:latin typeface="AvantGarde Bk BT" pitchFamily="34" charset="0"/>
              </a:rPr>
              <a:t>Tasa de Kerma , </a:t>
            </a:r>
            <a:r>
              <a:rPr lang="es-ES" altLang="es-ES" sz="1800">
                <a:solidFill>
                  <a:schemeClr val="tx1"/>
                </a:solidFill>
                <a:latin typeface="AvantGarde Bk BT" pitchFamily="34" charset="0"/>
              </a:rPr>
              <a:t>es la variación de Kerma en el intervalo de tiempo </a:t>
            </a:r>
            <a:r>
              <a:rPr lang="es-ES" altLang="es-ES" sz="1800" b="1">
                <a:solidFill>
                  <a:srgbClr val="002060"/>
                </a:solidFill>
                <a:latin typeface="AvantGarde Bk BT" pitchFamily="34" charset="0"/>
              </a:rPr>
              <a:t>.</a:t>
            </a:r>
            <a:endParaRPr lang="es-ES" altLang="es-ES" sz="1800">
              <a:solidFill>
                <a:srgbClr val="000000"/>
              </a:solidFill>
              <a:latin typeface="AvantGarde Bk BT" pitchFamily="34" charset="0"/>
            </a:endParaRPr>
          </a:p>
        </p:txBody>
      </p:sp>
      <p:sp>
        <p:nvSpPr>
          <p:cNvPr id="10" name="Rectangle 3">
            <a:extLst>
              <a:ext uri="{FF2B5EF4-FFF2-40B4-BE49-F238E27FC236}">
                <a16:creationId xmlns:a16="http://schemas.microsoft.com/office/drawing/2014/main" id="{C22049C5-9C76-C28C-CC9C-0E7DCA7E41C1}"/>
              </a:ext>
            </a:extLst>
          </p:cNvPr>
          <p:cNvSpPr>
            <a:spLocks noChangeArrowheads="1"/>
          </p:cNvSpPr>
          <p:nvPr/>
        </p:nvSpPr>
        <p:spPr bwMode="auto">
          <a:xfrm>
            <a:off x="273050" y="5973763"/>
            <a:ext cx="8620125" cy="334962"/>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eaLnBrk="0" hangingPunct="0">
              <a:spcBef>
                <a:spcPts val="1000"/>
              </a:spcBef>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sz="1600" b="1">
                <a:solidFill>
                  <a:srgbClr val="002060"/>
                </a:solidFill>
                <a:latin typeface="AvantGarde Bk BT" charset="0"/>
                <a:ea typeface="ＭＳ Ｐゴシック" charset="0"/>
              </a:rPr>
              <a:t>Unidad del S.I. : </a:t>
            </a:r>
            <a:r>
              <a:rPr lang="es-ES" sz="1600" b="1">
                <a:solidFill>
                  <a:schemeClr val="tx1"/>
                </a:solidFill>
                <a:latin typeface="AvantGarde Bk BT" charset="0"/>
                <a:ea typeface="ＭＳ Ｐゴシック" charset="0"/>
              </a:rPr>
              <a:t>Gray/s</a:t>
            </a:r>
            <a:r>
              <a:rPr lang="es-ES" sz="1600" b="1">
                <a:solidFill>
                  <a:srgbClr val="000000"/>
                </a:solidFill>
                <a:latin typeface="AvantGarde Bk BT" charset="0"/>
                <a:ea typeface="ＭＳ Ｐゴシック" charset="0"/>
              </a:rPr>
              <a:t> (Gy/s</a:t>
            </a:r>
            <a:endParaRPr lang="es-ES" sz="1600">
              <a:solidFill>
                <a:srgbClr val="000000"/>
              </a:solidFill>
              <a:latin typeface="AvantGarde Bk BT" charset="0"/>
              <a:ea typeface="ＭＳ Ｐゴシック"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0244"/>
                                        </p:tgtEl>
                                        <p:attrNameLst>
                                          <p:attrName>style.visibility</p:attrName>
                                        </p:attrNameLst>
                                      </p:cBhvr>
                                      <p:to>
                                        <p:strVal val="visible"/>
                                      </p:to>
                                    </p:set>
                                    <p:anim calcmode="lin" valueType="num">
                                      <p:cBhvr additive="repl">
                                        <p:cTn id="7" dur="500" fill="hold"/>
                                        <p:tgtEl>
                                          <p:spTgt spid="10244"/>
                                        </p:tgtEl>
                                        <p:attrNameLst>
                                          <p:attrName>ppt_x</p:attrName>
                                        </p:attrNameLst>
                                      </p:cBhvr>
                                      <p:tavLst>
                                        <p:tav tm="100000">
                                          <p:val>
                                            <p:strVal val="0-#ppt_w/2"/>
                                          </p:val>
                                        </p:tav>
                                        <p:tav>
                                          <p:val>
                                            <p:strVal val="#ppt_x"/>
                                          </p:val>
                                        </p:tav>
                                      </p:tavLst>
                                    </p:anim>
                                    <p:anim calcmode="lin" valueType="num">
                                      <p:cBhvr additive="repl">
                                        <p:cTn id="8" dur="500" fill="hold"/>
                                        <p:tgtEl>
                                          <p:spTgt spid="10244"/>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0243"/>
                                        </p:tgtEl>
                                        <p:attrNameLst>
                                          <p:attrName>style.visibility</p:attrName>
                                        </p:attrNameLst>
                                      </p:cBhvr>
                                      <p:to>
                                        <p:strVal val="visible"/>
                                      </p:to>
                                    </p:set>
                                    <p:anim calcmode="lin" valueType="num">
                                      <p:cBhvr additive="repl">
                                        <p:cTn id="13" dur="500" fill="hold"/>
                                        <p:tgtEl>
                                          <p:spTgt spid="10243"/>
                                        </p:tgtEl>
                                        <p:attrNameLst>
                                          <p:attrName>ppt_x</p:attrName>
                                        </p:attrNameLst>
                                      </p:cBhvr>
                                      <p:tavLst>
                                        <p:tav tm="100000">
                                          <p:val>
                                            <p:strVal val="0-#ppt_w/2"/>
                                          </p:val>
                                        </p:tav>
                                        <p:tav>
                                          <p:val>
                                            <p:strVal val="#ppt_x"/>
                                          </p:val>
                                        </p:tav>
                                      </p:tavLst>
                                    </p:anim>
                                    <p:anim calcmode="lin" valueType="num">
                                      <p:cBhvr additive="repl">
                                        <p:cTn id="14" dur="500" fill="hold"/>
                                        <p:tgtEl>
                                          <p:spTgt spid="10243"/>
                                        </p:tgtEl>
                                        <p:attrNameLst>
                                          <p:attrName>ppt_y</p:attrName>
                                        </p:attrNameLst>
                                      </p:cBhvr>
                                      <p:tavLst>
                                        <p:tav tm="100000">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additive="repl">
                                        <p:cTn id="18" dur="1" fill="hold">
                                          <p:stCondLst>
                                            <p:cond delay="0"/>
                                          </p:stCondLst>
                                        </p:cTn>
                                        <p:tgtEl>
                                          <p:spTgt spid="9"/>
                                        </p:tgtEl>
                                        <p:attrNameLst>
                                          <p:attrName>style.visibility</p:attrName>
                                        </p:attrNameLst>
                                      </p:cBhvr>
                                      <p:to>
                                        <p:strVal val="visible"/>
                                      </p:to>
                                    </p:set>
                                    <p:anim calcmode="lin" valueType="num">
                                      <p:cBhvr additive="repl">
                                        <p:cTn id="19" dur="500" fill="hold"/>
                                        <p:tgtEl>
                                          <p:spTgt spid="9"/>
                                        </p:tgtEl>
                                        <p:attrNameLst>
                                          <p:attrName>ppt_x</p:attrName>
                                        </p:attrNameLst>
                                      </p:cBhvr>
                                      <p:tavLst>
                                        <p:tav tm="100000">
                                          <p:val>
                                            <p:strVal val="0-#ppt_w/2"/>
                                          </p:val>
                                        </p:tav>
                                        <p:tav>
                                          <p:val>
                                            <p:strVal val="#ppt_x"/>
                                          </p:val>
                                        </p:tav>
                                      </p:tavLst>
                                    </p:anim>
                                    <p:anim calcmode="lin" valueType="num">
                                      <p:cBhvr additive="repl">
                                        <p:cTn id="20" dur="500" fill="hold"/>
                                        <p:tgtEl>
                                          <p:spTgt spid="9"/>
                                        </p:tgtEl>
                                        <p:attrNameLst>
                                          <p:attrName>ppt_y</p:attrName>
                                        </p:attrNameLst>
                                      </p:cBhvr>
                                      <p:tavLst>
                                        <p:tav tm="100000">
                                          <p:val>
                                            <p:strVal val="#ppt_y"/>
                                          </p:val>
                                        </p:tav>
                                        <p:tav>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additive="repl">
                                        <p:cTn id="24" dur="1" fill="hold">
                                          <p:stCondLst>
                                            <p:cond delay="0"/>
                                          </p:stCondLst>
                                        </p:cTn>
                                        <p:tgtEl>
                                          <p:spTgt spid="10"/>
                                        </p:tgtEl>
                                        <p:attrNameLst>
                                          <p:attrName>style.visibility</p:attrName>
                                        </p:attrNameLst>
                                      </p:cBhvr>
                                      <p:to>
                                        <p:strVal val="visible"/>
                                      </p:to>
                                    </p:set>
                                    <p:anim calcmode="lin" valueType="num">
                                      <p:cBhvr additive="repl">
                                        <p:cTn id="25" dur="500" fill="hold"/>
                                        <p:tgtEl>
                                          <p:spTgt spid="10"/>
                                        </p:tgtEl>
                                        <p:attrNameLst>
                                          <p:attrName>ppt_x</p:attrName>
                                        </p:attrNameLst>
                                      </p:cBhvr>
                                      <p:tavLst>
                                        <p:tav tm="100000">
                                          <p:val>
                                            <p:strVal val="0-#ppt_w/2"/>
                                          </p:val>
                                        </p:tav>
                                        <p:tav>
                                          <p:val>
                                            <p:strVal val="#ppt_x"/>
                                          </p:val>
                                        </p:tav>
                                      </p:tavLst>
                                    </p:anim>
                                    <p:anim calcmode="lin" valueType="num">
                                      <p:cBhvr additive="repl">
                                        <p:cTn id="26" dur="500" fill="hold"/>
                                        <p:tgtEl>
                                          <p:spTgt spid="10"/>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DCA1902A-A0A6-69D2-B1C3-73221D42A363}"/>
              </a:ext>
            </a:extLst>
          </p:cNvPr>
          <p:cNvSpPr>
            <a:spLocks noChangeArrowheads="1"/>
          </p:cNvSpPr>
          <p:nvPr/>
        </p:nvSpPr>
        <p:spPr bwMode="auto">
          <a:xfrm>
            <a:off x="755650" y="692150"/>
            <a:ext cx="3001963" cy="4587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algn="ctr" eaLnBrk="0" hangingPunct="0">
              <a:spcBef>
                <a:spcPts val="1250"/>
              </a:spcBef>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b="1" dirty="0">
                <a:solidFill>
                  <a:srgbClr val="000000"/>
                </a:solidFill>
                <a:latin typeface="AvantGarde Bk BT" charset="0"/>
                <a:ea typeface="ＭＳ Ｐゴシック" charset="0"/>
              </a:rPr>
              <a:t>DOSIS ABSORBIDA</a:t>
            </a:r>
          </a:p>
        </p:txBody>
      </p:sp>
      <p:sp>
        <p:nvSpPr>
          <p:cNvPr id="14339" name="Rectangle 2">
            <a:extLst>
              <a:ext uri="{FF2B5EF4-FFF2-40B4-BE49-F238E27FC236}">
                <a16:creationId xmlns:a16="http://schemas.microsoft.com/office/drawing/2014/main" id="{C568F137-C791-EB2C-58FE-AB40D085CBF8}"/>
              </a:ext>
            </a:extLst>
          </p:cNvPr>
          <p:cNvSpPr>
            <a:spLocks noChangeArrowheads="1"/>
          </p:cNvSpPr>
          <p:nvPr/>
        </p:nvSpPr>
        <p:spPr bwMode="auto">
          <a:xfrm>
            <a:off x="1066800" y="3048000"/>
            <a:ext cx="7162800" cy="8540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buFont typeface="Times New Roman" charset="0"/>
              <a:buNone/>
              <a:defRPr/>
            </a:pPr>
            <a:endParaRPr lang="es-ES">
              <a:latin typeface="Times New Roman" charset="0"/>
              <a:ea typeface="ＭＳ Ｐゴシック" charset="0"/>
            </a:endParaRPr>
          </a:p>
        </p:txBody>
      </p:sp>
      <p:sp>
        <p:nvSpPr>
          <p:cNvPr id="13315" name="Rectangle 3">
            <a:extLst>
              <a:ext uri="{FF2B5EF4-FFF2-40B4-BE49-F238E27FC236}">
                <a16:creationId xmlns:a16="http://schemas.microsoft.com/office/drawing/2014/main" id="{10E97A22-18F5-1430-F826-F720ABE0652D}"/>
              </a:ext>
            </a:extLst>
          </p:cNvPr>
          <p:cNvSpPr>
            <a:spLocks noChangeArrowheads="1"/>
          </p:cNvSpPr>
          <p:nvPr/>
        </p:nvSpPr>
        <p:spPr bwMode="auto">
          <a:xfrm>
            <a:off x="323850" y="1417638"/>
            <a:ext cx="4319588" cy="2298700"/>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r>
              <a:rPr lang="es-ES" altLang="es-ES" sz="1800" b="1">
                <a:solidFill>
                  <a:srgbClr val="002060"/>
                </a:solidFill>
                <a:latin typeface="AvantGarde Bk BT" pitchFamily="34" charset="0"/>
              </a:rPr>
              <a:t>Dosis absorbida </a:t>
            </a:r>
            <a:r>
              <a:rPr lang="es-ES" altLang="es-ES" sz="1800">
                <a:solidFill>
                  <a:srgbClr val="000000"/>
                </a:solidFill>
                <a:latin typeface="AvantGarde Bk BT" pitchFamily="34" charset="0"/>
              </a:rPr>
              <a:t>es el cociente:</a:t>
            </a:r>
          </a:p>
          <a:p>
            <a:endParaRPr lang="es-ES" altLang="es-ES" sz="1800">
              <a:solidFill>
                <a:srgbClr val="000000"/>
              </a:solidFill>
              <a:latin typeface="AvantGarde Bk BT" pitchFamily="34" charset="0"/>
            </a:endParaRPr>
          </a:p>
          <a:p>
            <a:endParaRPr lang="es-ES" altLang="es-ES" sz="1800">
              <a:solidFill>
                <a:srgbClr val="000000"/>
              </a:solidFill>
              <a:latin typeface="AvantGarde Bk BT" pitchFamily="34" charset="0"/>
            </a:endParaRPr>
          </a:p>
          <a:p>
            <a:endParaRPr lang="es-ES" altLang="es-ES" sz="1800">
              <a:solidFill>
                <a:srgbClr val="000000"/>
              </a:solidFill>
              <a:latin typeface="AvantGarde Bk BT" pitchFamily="34" charset="0"/>
            </a:endParaRPr>
          </a:p>
          <a:p>
            <a:r>
              <a:rPr lang="es-ES" altLang="es-ES" sz="1800">
                <a:solidFill>
                  <a:srgbClr val="000000"/>
                </a:solidFill>
                <a:latin typeface="AvantGarde Bk BT" pitchFamily="34" charset="0"/>
              </a:rPr>
              <a:t>Donde </a:t>
            </a:r>
            <a:r>
              <a:rPr lang="es-ES" altLang="es-ES" sz="1800" b="1">
                <a:solidFill>
                  <a:srgbClr val="002060"/>
                </a:solidFill>
                <a:latin typeface="AvantGarde Bk BT" pitchFamily="34" charset="0"/>
              </a:rPr>
              <a:t>dε</a:t>
            </a:r>
            <a:r>
              <a:rPr lang="es-ES" altLang="es-ES" sz="1800">
                <a:solidFill>
                  <a:srgbClr val="000000"/>
                </a:solidFill>
                <a:latin typeface="AvantGarde Bk BT" pitchFamily="34" charset="0"/>
              </a:rPr>
              <a:t> es la energía media impartida por la radiación ionizante y absorbida en una cantidad de masa </a:t>
            </a:r>
            <a:r>
              <a:rPr lang="es-ES" altLang="es-ES" sz="1800" b="1">
                <a:solidFill>
                  <a:srgbClr val="002060"/>
                </a:solidFill>
                <a:latin typeface="AvantGarde Bk BT" pitchFamily="34" charset="0"/>
              </a:rPr>
              <a:t>dm</a:t>
            </a:r>
            <a:r>
              <a:rPr lang="es-ES" altLang="es-ES" sz="1800">
                <a:solidFill>
                  <a:srgbClr val="000000"/>
                </a:solidFill>
                <a:latin typeface="AvantGarde Bk BT" pitchFamily="34" charset="0"/>
              </a:rPr>
              <a:t> de un material específico.</a:t>
            </a:r>
          </a:p>
        </p:txBody>
      </p:sp>
      <p:sp>
        <p:nvSpPr>
          <p:cNvPr id="28676" name="Rectangle 6">
            <a:extLst>
              <a:ext uri="{FF2B5EF4-FFF2-40B4-BE49-F238E27FC236}">
                <a16:creationId xmlns:a16="http://schemas.microsoft.com/office/drawing/2014/main" id="{E546278B-BA5C-96A6-A688-CDF1B872828C}"/>
              </a:ext>
            </a:extLst>
          </p:cNvPr>
          <p:cNvSpPr>
            <a:spLocks noChangeArrowheads="1"/>
          </p:cNvSpPr>
          <p:nvPr/>
        </p:nvSpPr>
        <p:spPr bwMode="auto">
          <a:xfrm>
            <a:off x="1835150" y="100013"/>
            <a:ext cx="6121400" cy="5254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r" eaLnBrk="1" hangingPunct="1"/>
            <a:r>
              <a:rPr lang="es-ES" altLang="es-ES" sz="2800" b="1">
                <a:solidFill>
                  <a:srgbClr val="000000"/>
                </a:solidFill>
                <a:latin typeface="AvantGarde Bk BT" pitchFamily="34" charset="0"/>
              </a:rPr>
              <a:t>MAGNITUDES DOSIMÉTRICAS (V)</a:t>
            </a:r>
          </a:p>
        </p:txBody>
      </p:sp>
      <p:sp>
        <p:nvSpPr>
          <p:cNvPr id="14342" name="Rectangle 7">
            <a:extLst>
              <a:ext uri="{FF2B5EF4-FFF2-40B4-BE49-F238E27FC236}">
                <a16:creationId xmlns:a16="http://schemas.microsoft.com/office/drawing/2014/main" id="{0B529318-728B-FC71-8B75-491467492CA3}"/>
              </a:ext>
            </a:extLst>
          </p:cNvPr>
          <p:cNvSpPr>
            <a:spLocks noChangeArrowheads="1"/>
          </p:cNvSpPr>
          <p:nvPr/>
        </p:nvSpPr>
        <p:spPr bwMode="auto">
          <a:xfrm>
            <a:off x="288925" y="3840163"/>
            <a:ext cx="4357688" cy="2452687"/>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000"/>
              </a:spcBef>
            </a:pPr>
            <a:r>
              <a:rPr lang="es-ES" altLang="es-ES" sz="1600" b="1">
                <a:solidFill>
                  <a:srgbClr val="002060"/>
                </a:solidFill>
                <a:latin typeface="AvantGarde Bk BT" pitchFamily="34" charset="0"/>
              </a:rPr>
              <a:t>Unidad especial: </a:t>
            </a:r>
            <a:r>
              <a:rPr lang="es-ES" altLang="es-ES" sz="1600" b="1">
                <a:solidFill>
                  <a:srgbClr val="000000"/>
                </a:solidFill>
                <a:latin typeface="AvantGarde Bk BT" pitchFamily="34" charset="0"/>
              </a:rPr>
              <a:t>Rad. </a:t>
            </a:r>
          </a:p>
          <a:p>
            <a:pPr>
              <a:spcBef>
                <a:spcPts val="1000"/>
              </a:spcBef>
            </a:pPr>
            <a:r>
              <a:rPr lang="es-ES" altLang="es-ES" sz="1600" b="1">
                <a:solidFill>
                  <a:srgbClr val="002060"/>
                </a:solidFill>
                <a:latin typeface="AvantGarde Bk BT" pitchFamily="34" charset="0"/>
              </a:rPr>
              <a:t>Unidad  del S.I. : </a:t>
            </a:r>
            <a:r>
              <a:rPr lang="es-ES" altLang="es-ES" sz="1600" b="1">
                <a:solidFill>
                  <a:srgbClr val="000000"/>
                </a:solidFill>
                <a:latin typeface="AvantGarde Bk BT" pitchFamily="34" charset="0"/>
              </a:rPr>
              <a:t>Gray (Gy).</a:t>
            </a:r>
            <a:r>
              <a:rPr lang="es-ES" altLang="es-ES" sz="1600">
                <a:solidFill>
                  <a:srgbClr val="000000"/>
                </a:solidFill>
                <a:latin typeface="AvantGarde Bk BT" pitchFamily="34" charset="0"/>
              </a:rPr>
              <a:t> </a:t>
            </a:r>
            <a:r>
              <a:rPr lang="es-ES" altLang="es-ES" sz="1600" b="1">
                <a:solidFill>
                  <a:srgbClr val="000000"/>
                </a:solidFill>
                <a:latin typeface="AvantGarde Bk BT" pitchFamily="34" charset="0"/>
              </a:rPr>
              <a:t> (J/Kg)</a:t>
            </a:r>
          </a:p>
          <a:p>
            <a:pPr>
              <a:spcBef>
                <a:spcPts val="1000"/>
              </a:spcBef>
            </a:pPr>
            <a:r>
              <a:rPr lang="es-ES" altLang="es-ES" sz="1600">
                <a:solidFill>
                  <a:srgbClr val="000000"/>
                </a:solidFill>
                <a:latin typeface="AvantGarde Bk BT" pitchFamily="34" charset="0"/>
              </a:rPr>
              <a:t>        1mGy = 10</a:t>
            </a:r>
            <a:r>
              <a:rPr lang="es-ES" altLang="es-ES" sz="1600" baseline="30000">
                <a:solidFill>
                  <a:srgbClr val="000000"/>
                </a:solidFill>
                <a:latin typeface="AvantGarde Bk BT" pitchFamily="34" charset="0"/>
              </a:rPr>
              <a:t>-3 </a:t>
            </a:r>
            <a:r>
              <a:rPr lang="es-ES" altLang="es-ES" sz="1600">
                <a:solidFill>
                  <a:srgbClr val="000000"/>
                </a:solidFill>
                <a:latin typeface="AvantGarde Bk BT" pitchFamily="34" charset="0"/>
              </a:rPr>
              <a:t>Gy; 1 μGy= 10</a:t>
            </a:r>
            <a:r>
              <a:rPr lang="es-ES" altLang="es-ES" sz="1600" baseline="30000">
                <a:solidFill>
                  <a:srgbClr val="000000"/>
                </a:solidFill>
                <a:latin typeface="AvantGarde Bk BT" pitchFamily="34" charset="0"/>
              </a:rPr>
              <a:t>-6</a:t>
            </a:r>
            <a:r>
              <a:rPr lang="es-ES" altLang="es-ES" sz="1600">
                <a:solidFill>
                  <a:srgbClr val="000000"/>
                </a:solidFill>
                <a:latin typeface="AvantGarde Bk BT" pitchFamily="34" charset="0"/>
              </a:rPr>
              <a:t> Gy.</a:t>
            </a:r>
            <a:r>
              <a:rPr lang="es-ES" altLang="es-ES" sz="1600" b="1">
                <a:solidFill>
                  <a:srgbClr val="000000"/>
                </a:solidFill>
                <a:latin typeface="AvantGarde Bk BT" pitchFamily="34" charset="0"/>
              </a:rPr>
              <a:t> </a:t>
            </a:r>
          </a:p>
          <a:p>
            <a:pPr>
              <a:spcBef>
                <a:spcPts val="1000"/>
              </a:spcBef>
            </a:pPr>
            <a:r>
              <a:rPr lang="es-ES" altLang="es-ES" sz="1600" b="1">
                <a:solidFill>
                  <a:srgbClr val="002060"/>
                </a:solidFill>
                <a:latin typeface="AvantGarde Bk BT" pitchFamily="34" charset="0"/>
              </a:rPr>
              <a:t>Relación entre unidad especial y unidad del S.I. </a:t>
            </a:r>
          </a:p>
          <a:p>
            <a:pPr>
              <a:spcBef>
                <a:spcPts val="1000"/>
              </a:spcBef>
            </a:pPr>
            <a:r>
              <a:rPr lang="es-ES" altLang="es-ES" sz="1600">
                <a:solidFill>
                  <a:srgbClr val="000000"/>
                </a:solidFill>
                <a:latin typeface="AvantGarde Bk BT" pitchFamily="34" charset="0"/>
              </a:rPr>
              <a:t> - 1 Gray  = 100 rad</a:t>
            </a:r>
          </a:p>
          <a:p>
            <a:pPr>
              <a:spcBef>
                <a:spcPts val="1000"/>
              </a:spcBef>
            </a:pPr>
            <a:r>
              <a:rPr lang="es-ES" altLang="es-ES" sz="1600">
                <a:solidFill>
                  <a:srgbClr val="000000"/>
                </a:solidFill>
                <a:latin typeface="AvantGarde Bk BT" pitchFamily="34" charset="0"/>
              </a:rPr>
              <a:t> - 1 rad= 10</a:t>
            </a:r>
            <a:r>
              <a:rPr lang="es-ES" altLang="es-ES" sz="1600" baseline="40000">
                <a:solidFill>
                  <a:srgbClr val="000000"/>
                </a:solidFill>
                <a:latin typeface="AvantGarde Bk BT" pitchFamily="34" charset="0"/>
              </a:rPr>
              <a:t>-2</a:t>
            </a:r>
            <a:r>
              <a:rPr lang="es-ES" altLang="es-ES" sz="1600">
                <a:solidFill>
                  <a:srgbClr val="000000"/>
                </a:solidFill>
                <a:latin typeface="AvantGarde Bk BT" pitchFamily="34" charset="0"/>
              </a:rPr>
              <a:t> Gy = 1cGy</a:t>
            </a:r>
          </a:p>
        </p:txBody>
      </p:sp>
      <p:sp>
        <p:nvSpPr>
          <p:cNvPr id="14343" name="Rectangle 8">
            <a:extLst>
              <a:ext uri="{FF2B5EF4-FFF2-40B4-BE49-F238E27FC236}">
                <a16:creationId xmlns:a16="http://schemas.microsoft.com/office/drawing/2014/main" id="{A58A2A11-2171-78C4-F6F9-F86ABDA1DDC8}"/>
              </a:ext>
            </a:extLst>
          </p:cNvPr>
          <p:cNvSpPr>
            <a:spLocks noChangeArrowheads="1"/>
          </p:cNvSpPr>
          <p:nvPr/>
        </p:nvSpPr>
        <p:spPr bwMode="auto">
          <a:xfrm>
            <a:off x="4643438" y="836613"/>
            <a:ext cx="4897437" cy="4587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p>
            <a:pPr eaLnBrk="0" hangingPunct="0">
              <a:spcBef>
                <a:spcPts val="1250"/>
              </a:spcBef>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b="1" dirty="0">
                <a:solidFill>
                  <a:srgbClr val="000000"/>
                </a:solidFill>
                <a:latin typeface="AvantGarde Bk BT" charset="0"/>
                <a:ea typeface="ＭＳ Ｐゴシック" charset="0"/>
              </a:rPr>
              <a:t>TASA DE DOSIS ABSORBIDA</a:t>
            </a:r>
          </a:p>
        </p:txBody>
      </p:sp>
      <p:sp>
        <p:nvSpPr>
          <p:cNvPr id="13321" name="Rectangle 9">
            <a:extLst>
              <a:ext uri="{FF2B5EF4-FFF2-40B4-BE49-F238E27FC236}">
                <a16:creationId xmlns:a16="http://schemas.microsoft.com/office/drawing/2014/main" id="{AD904D84-3034-3A4D-F208-87BA1F74C7C2}"/>
              </a:ext>
            </a:extLst>
          </p:cNvPr>
          <p:cNvSpPr>
            <a:spLocks noChangeArrowheads="1"/>
          </p:cNvSpPr>
          <p:nvPr/>
        </p:nvSpPr>
        <p:spPr bwMode="auto">
          <a:xfrm>
            <a:off x="4859338" y="1439863"/>
            <a:ext cx="4105275" cy="925512"/>
          </a:xfrm>
          <a:prstGeom prst="rect">
            <a:avLst/>
          </a:prstGeom>
          <a:solidFill>
            <a:srgbClr val="FFC000">
              <a:alpha val="61960"/>
            </a:srgbClr>
          </a:solidFill>
          <a:ln w="12600">
            <a:solidFill>
              <a:srgbClr val="000000"/>
            </a:solidFill>
            <a:miter lim="800000"/>
            <a:headEnd/>
            <a:tailEnd/>
          </a:ln>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spcBef>
                <a:spcPts val="1125"/>
              </a:spcBef>
            </a:pPr>
            <a:r>
              <a:rPr lang="es-ES" altLang="es-ES" sz="1800">
                <a:solidFill>
                  <a:srgbClr val="000000"/>
                </a:solidFill>
                <a:latin typeface="AvantGarde Bk BT" pitchFamily="34" charset="0"/>
              </a:rPr>
              <a:t>Variación de la dosis absorbida </a:t>
            </a:r>
            <a:r>
              <a:rPr lang="es-ES" altLang="es-ES" sz="1800" b="1">
                <a:solidFill>
                  <a:srgbClr val="002060"/>
                </a:solidFill>
                <a:latin typeface="AvantGarde Bk BT" pitchFamily="34" charset="0"/>
              </a:rPr>
              <a:t>dD</a:t>
            </a:r>
            <a:r>
              <a:rPr lang="es-ES" altLang="es-ES" sz="1800">
                <a:solidFill>
                  <a:srgbClr val="000000"/>
                </a:solidFill>
                <a:latin typeface="AvantGarde Bk BT" pitchFamily="34" charset="0"/>
              </a:rPr>
              <a:t> en un pto. de un material  en un intervalo de tiempo </a:t>
            </a:r>
            <a:r>
              <a:rPr lang="es-ES" altLang="es-ES" sz="1800" b="1">
                <a:solidFill>
                  <a:srgbClr val="002060"/>
                </a:solidFill>
                <a:latin typeface="AvantGarde Bk BT" pitchFamily="34" charset="0"/>
              </a:rPr>
              <a:t>dt.</a:t>
            </a:r>
          </a:p>
        </p:txBody>
      </p:sp>
      <p:sp>
        <p:nvSpPr>
          <p:cNvPr id="13324" name="Rectangle 12">
            <a:extLst>
              <a:ext uri="{FF2B5EF4-FFF2-40B4-BE49-F238E27FC236}">
                <a16:creationId xmlns:a16="http://schemas.microsoft.com/office/drawing/2014/main" id="{AB376FD5-B1BD-BF35-D1C7-7D5B260EE5BD}"/>
              </a:ext>
            </a:extLst>
          </p:cNvPr>
          <p:cNvSpPr>
            <a:spLocks noChangeArrowheads="1"/>
          </p:cNvSpPr>
          <p:nvPr/>
        </p:nvSpPr>
        <p:spPr bwMode="auto">
          <a:xfrm>
            <a:off x="4859338" y="3884613"/>
            <a:ext cx="4092575" cy="2208212"/>
          </a:xfrm>
          <a:prstGeom prst="rect">
            <a:avLst/>
          </a:prstGeom>
          <a:noFill/>
          <a:ln w="1260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90360" tIns="44280" rIns="90360" bIns="4428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eaLnBrk="1" hangingPunct="1">
              <a:spcBef>
                <a:spcPts val="1000"/>
              </a:spcBef>
            </a:pPr>
            <a:r>
              <a:rPr lang="es-ES" altLang="es-ES" sz="1600" b="1">
                <a:solidFill>
                  <a:srgbClr val="002060"/>
                </a:solidFill>
                <a:latin typeface="AvantGarde Bk BT" pitchFamily="34" charset="0"/>
              </a:rPr>
              <a:t>Unidad especial:  </a:t>
            </a:r>
            <a:r>
              <a:rPr lang="es-ES" altLang="es-ES" sz="1600" b="1">
                <a:solidFill>
                  <a:srgbClr val="000000"/>
                </a:solidFill>
                <a:latin typeface="AvantGarde Bk BT" pitchFamily="34" charset="0"/>
              </a:rPr>
              <a:t>rad / s</a:t>
            </a:r>
          </a:p>
          <a:p>
            <a:pPr>
              <a:spcBef>
                <a:spcPts val="1000"/>
              </a:spcBef>
            </a:pPr>
            <a:r>
              <a:rPr lang="es-ES" altLang="es-ES" sz="1600">
                <a:solidFill>
                  <a:srgbClr val="000000"/>
                </a:solidFill>
                <a:latin typeface="AvantGarde Bk BT" pitchFamily="34" charset="0"/>
              </a:rPr>
              <a:t>   - Se utilizan submúltiplos</a:t>
            </a:r>
          </a:p>
          <a:p>
            <a:pPr>
              <a:spcBef>
                <a:spcPts val="1000"/>
              </a:spcBef>
            </a:pPr>
            <a:r>
              <a:rPr lang="es-ES" altLang="es-ES" sz="1600">
                <a:solidFill>
                  <a:srgbClr val="000000"/>
                </a:solidFill>
                <a:latin typeface="AvantGarde Bk BT" pitchFamily="34" charset="0"/>
              </a:rPr>
              <a:t>                 rad/h; mrad/h. </a:t>
            </a:r>
          </a:p>
          <a:p>
            <a:pPr>
              <a:spcBef>
                <a:spcPts val="1000"/>
              </a:spcBef>
            </a:pPr>
            <a:r>
              <a:rPr lang="es-ES" altLang="es-ES" sz="1600" b="1">
                <a:solidFill>
                  <a:srgbClr val="002060"/>
                </a:solidFill>
                <a:latin typeface="AvantGarde Bk BT" pitchFamily="34" charset="0"/>
              </a:rPr>
              <a:t>Unidad  del S.I. : </a:t>
            </a:r>
            <a:r>
              <a:rPr lang="es-ES" altLang="es-ES" sz="1600" b="1">
                <a:solidFill>
                  <a:srgbClr val="000000"/>
                </a:solidFill>
                <a:latin typeface="AvantGarde Bk BT" pitchFamily="34" charset="0"/>
              </a:rPr>
              <a:t>Gy / s </a:t>
            </a:r>
          </a:p>
          <a:p>
            <a:pPr>
              <a:spcBef>
                <a:spcPts val="1000"/>
              </a:spcBef>
            </a:pPr>
            <a:r>
              <a:rPr lang="es-ES" altLang="es-ES" sz="1600" b="1">
                <a:solidFill>
                  <a:srgbClr val="000000"/>
                </a:solidFill>
                <a:latin typeface="AvantGarde Bk BT" pitchFamily="34" charset="0"/>
              </a:rPr>
              <a:t> </a:t>
            </a:r>
            <a:r>
              <a:rPr lang="es-ES" altLang="es-ES" sz="1600">
                <a:solidFill>
                  <a:srgbClr val="000000"/>
                </a:solidFill>
                <a:latin typeface="AvantGarde Bk BT" pitchFamily="34" charset="0"/>
              </a:rPr>
              <a:t>-  Se utilizan submúltiplos :</a:t>
            </a:r>
          </a:p>
          <a:p>
            <a:pPr>
              <a:spcBef>
                <a:spcPts val="1000"/>
              </a:spcBef>
            </a:pPr>
            <a:r>
              <a:rPr lang="es-ES" altLang="es-ES" sz="1600">
                <a:solidFill>
                  <a:srgbClr val="000000"/>
                </a:solidFill>
                <a:latin typeface="AvantGarde Bk BT" pitchFamily="34" charset="0"/>
              </a:rPr>
              <a:t>                  mGy/h; μGy/h.</a:t>
            </a:r>
          </a:p>
        </p:txBody>
      </p:sp>
      <p:graphicFrame>
        <p:nvGraphicFramePr>
          <p:cNvPr id="28681" name="Object 18">
            <a:extLst>
              <a:ext uri="{FF2B5EF4-FFF2-40B4-BE49-F238E27FC236}">
                <a16:creationId xmlns:a16="http://schemas.microsoft.com/office/drawing/2014/main" id="{A86C001F-F1AB-09A6-AD4C-9BEEA31DB347}"/>
              </a:ext>
            </a:extLst>
          </p:cNvPr>
          <p:cNvGraphicFramePr>
            <a:graphicFrameLocks noChangeAspect="1"/>
          </p:cNvGraphicFramePr>
          <p:nvPr/>
        </p:nvGraphicFramePr>
        <p:xfrm>
          <a:off x="1692275" y="1773238"/>
          <a:ext cx="685800" cy="508000"/>
        </p:xfrm>
        <a:graphic>
          <a:graphicData uri="http://schemas.openxmlformats.org/presentationml/2006/ole">
            <mc:AlternateContent xmlns:mc="http://schemas.openxmlformats.org/markup-compatibility/2006">
              <mc:Choice xmlns:v="urn:schemas-microsoft-com:vml" Requires="v">
                <p:oleObj name="Ecuación" r:id="rId3" imgW="15798800" imgH="11696700" progId="Equation.3">
                  <p:embed/>
                </p:oleObj>
              </mc:Choice>
              <mc:Fallback>
                <p:oleObj name="Ecuación" r:id="rId3" imgW="15798800" imgH="11696700" progId="Equation.3">
                  <p:embed/>
                  <p:pic>
                    <p:nvPicPr>
                      <p:cNvPr id="28681" name="Object 18">
                        <a:extLst>
                          <a:ext uri="{FF2B5EF4-FFF2-40B4-BE49-F238E27FC236}">
                            <a16:creationId xmlns:a16="http://schemas.microsoft.com/office/drawing/2014/main" id="{A86C001F-F1AB-09A6-AD4C-9BEEA31DB3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773238"/>
                        <a:ext cx="6858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8682" name="Object 19">
            <a:extLst>
              <a:ext uri="{FF2B5EF4-FFF2-40B4-BE49-F238E27FC236}">
                <a16:creationId xmlns:a16="http://schemas.microsoft.com/office/drawing/2014/main" id="{4DD04FBE-5897-60F2-F565-B7F518CB2664}"/>
              </a:ext>
            </a:extLst>
          </p:cNvPr>
          <p:cNvGraphicFramePr>
            <a:graphicFrameLocks noChangeAspect="1"/>
          </p:cNvGraphicFramePr>
          <p:nvPr/>
        </p:nvGraphicFramePr>
        <p:xfrm>
          <a:off x="6478588" y="2705100"/>
          <a:ext cx="685800" cy="508000"/>
        </p:xfrm>
        <a:graphic>
          <a:graphicData uri="http://schemas.openxmlformats.org/presentationml/2006/ole">
            <mc:AlternateContent xmlns:mc="http://schemas.openxmlformats.org/markup-compatibility/2006">
              <mc:Choice xmlns:v="urn:schemas-microsoft-com:vml" Requires="v">
                <p:oleObj name="Ecuación" r:id="rId5" imgW="15798800" imgH="11696700" progId="Equation.3">
                  <p:embed/>
                </p:oleObj>
              </mc:Choice>
              <mc:Fallback>
                <p:oleObj name="Ecuación" r:id="rId5" imgW="15798800" imgH="11696700" progId="Equation.3">
                  <p:embed/>
                  <p:pic>
                    <p:nvPicPr>
                      <p:cNvPr id="28682" name="Object 19">
                        <a:extLst>
                          <a:ext uri="{FF2B5EF4-FFF2-40B4-BE49-F238E27FC236}">
                            <a16:creationId xmlns:a16="http://schemas.microsoft.com/office/drawing/2014/main" id="{4DD04FBE-5897-60F2-F565-B7F518CB26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8588" y="2705100"/>
                        <a:ext cx="6858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3315"/>
                                        </p:tgtEl>
                                        <p:attrNameLst>
                                          <p:attrName>style.visibility</p:attrName>
                                        </p:attrNameLst>
                                      </p:cBhvr>
                                      <p:to>
                                        <p:strVal val="visible"/>
                                      </p:to>
                                    </p:set>
                                    <p:anim calcmode="lin" valueType="num">
                                      <p:cBhvr additive="repl">
                                        <p:cTn id="7" dur="500" fill="hold"/>
                                        <p:tgtEl>
                                          <p:spTgt spid="13315"/>
                                        </p:tgtEl>
                                        <p:attrNameLst>
                                          <p:attrName>ppt_x</p:attrName>
                                        </p:attrNameLst>
                                      </p:cBhvr>
                                      <p:tavLst>
                                        <p:tav tm="100000">
                                          <p:val>
                                            <p:strVal val="0-#ppt_w/2"/>
                                          </p:val>
                                        </p:tav>
                                        <p:tav>
                                          <p:val>
                                            <p:strVal val="#ppt_x"/>
                                          </p:val>
                                        </p:tav>
                                      </p:tavLst>
                                    </p:anim>
                                    <p:anim calcmode="lin" valueType="num">
                                      <p:cBhvr additive="repl">
                                        <p:cTn id="8" dur="500" fill="hold"/>
                                        <p:tgtEl>
                                          <p:spTgt spid="13315"/>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3321"/>
                                        </p:tgtEl>
                                        <p:attrNameLst>
                                          <p:attrName>style.visibility</p:attrName>
                                        </p:attrNameLst>
                                      </p:cBhvr>
                                      <p:to>
                                        <p:strVal val="visible"/>
                                      </p:to>
                                    </p:set>
                                    <p:anim calcmode="lin" valueType="num">
                                      <p:cBhvr additive="repl">
                                        <p:cTn id="13" dur="500" fill="hold"/>
                                        <p:tgtEl>
                                          <p:spTgt spid="13321"/>
                                        </p:tgtEl>
                                        <p:attrNameLst>
                                          <p:attrName>ppt_x</p:attrName>
                                        </p:attrNameLst>
                                      </p:cBhvr>
                                      <p:tavLst>
                                        <p:tav tm="100000">
                                          <p:val>
                                            <p:strVal val="0-#ppt_w/2"/>
                                          </p:val>
                                        </p:tav>
                                        <p:tav>
                                          <p:val>
                                            <p:strVal val="#ppt_x"/>
                                          </p:val>
                                        </p:tav>
                                      </p:tavLst>
                                    </p:anim>
                                    <p:anim calcmode="lin" valueType="num">
                                      <p:cBhvr additive="repl">
                                        <p:cTn id="14" dur="500" fill="hold"/>
                                        <p:tgtEl>
                                          <p:spTgt spid="13321"/>
                                        </p:tgtEl>
                                        <p:attrNameLst>
                                          <p:attrName>ppt_y</p:attrName>
                                        </p:attrNameLst>
                                      </p:cBhvr>
                                      <p:tavLst>
                                        <p:tav tm="100000">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additive="repl">
                                        <p:cTn id="18" dur="1" fill="hold">
                                          <p:stCondLst>
                                            <p:cond delay="0"/>
                                          </p:stCondLst>
                                        </p:cTn>
                                        <p:tgtEl>
                                          <p:spTgt spid="13324"/>
                                        </p:tgtEl>
                                        <p:attrNameLst>
                                          <p:attrName>style.visibility</p:attrName>
                                        </p:attrNameLst>
                                      </p:cBhvr>
                                      <p:to>
                                        <p:strVal val="visible"/>
                                      </p:to>
                                    </p:set>
                                    <p:anim calcmode="lin" valueType="num">
                                      <p:cBhvr additive="repl">
                                        <p:cTn id="19" dur="500" fill="hold"/>
                                        <p:tgtEl>
                                          <p:spTgt spid="13324"/>
                                        </p:tgtEl>
                                        <p:attrNameLst>
                                          <p:attrName>ppt_x</p:attrName>
                                        </p:attrNameLst>
                                      </p:cBhvr>
                                      <p:tavLst>
                                        <p:tav tm="100000">
                                          <p:val>
                                            <p:strVal val="0-#ppt_w/2"/>
                                          </p:val>
                                        </p:tav>
                                        <p:tav>
                                          <p:val>
                                            <p:strVal val="#ppt_x"/>
                                          </p:val>
                                        </p:tav>
                                      </p:tavLst>
                                    </p:anim>
                                    <p:anim calcmode="lin" valueType="num">
                                      <p:cBhvr additive="repl">
                                        <p:cTn id="20" dur="500" fill="hold"/>
                                        <p:tgtEl>
                                          <p:spTgt spid="13324"/>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6C0C7496-808A-74B5-6DDD-F778F4FF6EF0}"/>
              </a:ext>
            </a:extLst>
          </p:cNvPr>
          <p:cNvSpPr>
            <a:spLocks noGrp="1" noChangeArrowheads="1"/>
          </p:cNvSpPr>
          <p:nvPr>
            <p:ph type="title"/>
          </p:nvPr>
        </p:nvSpPr>
        <p:spPr>
          <a:xfrm>
            <a:off x="519113" y="955675"/>
            <a:ext cx="7653337" cy="457200"/>
          </a:xfrm>
        </p:spPr>
        <p:txBody>
          <a:bodyPr lIns="90360" tIns="44280" rIns="90360" bIns="44280" anchor="b"/>
          <a:lstStyle/>
          <a:p>
            <a:pPr eaLnBrk="1" hangingPunct="1">
              <a:buFont typeface="Times New Roman"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s-ES" sz="2400" b="1">
                <a:latin typeface="AvantGarde Bk BT" charset="0"/>
              </a:rPr>
              <a:t>DOSIS ABSORBIDA (Observaciones)</a:t>
            </a:r>
          </a:p>
        </p:txBody>
      </p:sp>
      <p:sp>
        <p:nvSpPr>
          <p:cNvPr id="14338" name="Rectangle 2">
            <a:extLst>
              <a:ext uri="{FF2B5EF4-FFF2-40B4-BE49-F238E27FC236}">
                <a16:creationId xmlns:a16="http://schemas.microsoft.com/office/drawing/2014/main" id="{BBD28C57-D5D1-D4C8-26FF-20E9A4C06A3A}"/>
              </a:ext>
            </a:extLst>
          </p:cNvPr>
          <p:cNvSpPr>
            <a:spLocks noGrp="1" noChangeArrowheads="1"/>
          </p:cNvSpPr>
          <p:nvPr>
            <p:ph type="body" idx="1"/>
          </p:nvPr>
        </p:nvSpPr>
        <p:spPr>
          <a:xfrm>
            <a:off x="468313" y="1809750"/>
            <a:ext cx="8153400" cy="3635375"/>
          </a:xfrm>
          <a:ln w="12600">
            <a:solidFill>
              <a:srgbClr val="000000"/>
            </a:solidFill>
            <a:miter lim="800000"/>
            <a:headEnd/>
            <a:tailEnd/>
          </a:ln>
        </p:spPr>
        <p:txBody>
          <a:bodyPr lIns="90360" tIns="44280" rIns="90360" bIns="44280"/>
          <a:lstStyle/>
          <a:p>
            <a:pPr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2000">
                <a:latin typeface="AvantGarde Bk BT" pitchFamily="34" charset="0"/>
                <a:ea typeface="ＭＳ Ｐゴシック" panose="020B0600070205080204" pitchFamily="34" charset="-128"/>
              </a:rPr>
              <a:t>Es la </a:t>
            </a:r>
            <a:r>
              <a:rPr lang="es-ES" altLang="es-ES" sz="2000" b="1">
                <a:solidFill>
                  <a:srgbClr val="002060"/>
                </a:solidFill>
                <a:latin typeface="AvantGarde Bk BT" pitchFamily="34" charset="0"/>
                <a:ea typeface="ＭＳ Ｐゴシック" panose="020B0600070205080204" pitchFamily="34" charset="-128"/>
              </a:rPr>
              <a:t>magnitud dosimétrica </a:t>
            </a:r>
            <a:r>
              <a:rPr lang="es-ES" altLang="es-ES" sz="2000">
                <a:latin typeface="AvantGarde Bk BT" pitchFamily="34" charset="0"/>
                <a:ea typeface="ＭＳ Ｐゴシック" panose="020B0600070205080204" pitchFamily="34" charset="-128"/>
              </a:rPr>
              <a:t>de mayor interés.</a:t>
            </a:r>
          </a:p>
          <a:p>
            <a:pPr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2000">
                <a:latin typeface="AvantGarde Bk BT" pitchFamily="34" charset="0"/>
                <a:ea typeface="ＭＳ Ｐゴシック" panose="020B0600070205080204" pitchFamily="34" charset="-128"/>
              </a:rPr>
              <a:t>Hace referencia a la E. impartida por la R.I. de cualquier tipo y absorbida en un punto de un material específico.</a:t>
            </a:r>
          </a:p>
          <a:p>
            <a:pPr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2000">
                <a:latin typeface="AvantGarde Bk BT" pitchFamily="34" charset="0"/>
                <a:ea typeface="ＭＳ Ｐゴシック" panose="020B0600070205080204" pitchFamily="34" charset="-128"/>
              </a:rPr>
              <a:t>El efecto medido es de gran  interés para  estudios de radiobiología y protección contra las radiaciones.</a:t>
            </a:r>
          </a:p>
          <a:p>
            <a:pPr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2000">
                <a:latin typeface="AvantGarde Bk BT" pitchFamily="34" charset="0"/>
                <a:ea typeface="ＭＳ Ｐゴシック" panose="020B0600070205080204" pitchFamily="34" charset="-128"/>
              </a:rPr>
              <a:t>Fácil relación entre las unidades antiguas y las del S.I. </a:t>
            </a:r>
          </a:p>
          <a:p>
            <a:pPr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2000">
                <a:latin typeface="AvantGarde Bk BT" pitchFamily="34" charset="0"/>
                <a:ea typeface="ＭＳ Ｐゴシック" panose="020B0600070205080204" pitchFamily="34" charset="-128"/>
              </a:rPr>
              <a:t>Es una magnitud que se relaciona de forma sencilla con otras magnitudes (Exposición , Dosis Equivalente, etc.) .</a:t>
            </a:r>
          </a:p>
          <a:p>
            <a:pPr eaLnBrk="1" hangingPunct="1">
              <a:spcBef>
                <a:spcPts val="500"/>
              </a:spcBef>
              <a:buClr>
                <a:srgbClr val="002060"/>
              </a:buClr>
              <a:buFont typeface="Wingdings" pitchFamily="2" charset="2"/>
              <a:buChar char="q"/>
              <a:tabLst>
                <a:tab pos="339725" algn="l"/>
                <a:tab pos="444500" algn="l"/>
                <a:tab pos="893763" algn="l"/>
                <a:tab pos="1343025" algn="l"/>
                <a:tab pos="1792288" algn="l"/>
                <a:tab pos="2241550" algn="l"/>
                <a:tab pos="2690813" algn="l"/>
                <a:tab pos="3140075" algn="l"/>
                <a:tab pos="3589338" algn="l"/>
                <a:tab pos="4038600" algn="l"/>
                <a:tab pos="4487863" algn="l"/>
                <a:tab pos="4937125" algn="l"/>
                <a:tab pos="5386388" algn="l"/>
                <a:tab pos="5835650" algn="l"/>
                <a:tab pos="6284913" algn="l"/>
                <a:tab pos="6734175" algn="l"/>
                <a:tab pos="7183438" algn="l"/>
                <a:tab pos="7632700" algn="l"/>
                <a:tab pos="8081963" algn="l"/>
                <a:tab pos="8531225" algn="l"/>
                <a:tab pos="8980488" algn="l"/>
              </a:tabLst>
            </a:pPr>
            <a:r>
              <a:rPr lang="es-ES" altLang="es-ES" sz="2000">
                <a:latin typeface="AvantGarde Bk BT" pitchFamily="34" charset="0"/>
                <a:ea typeface="ＭＳ Ｐゴシック" panose="020B0600070205080204" pitchFamily="34" charset="-128"/>
              </a:rPr>
              <a:t>Es el pilar básico para el cálculo de las magnitudes limitadoras y operacionales . </a:t>
            </a:r>
          </a:p>
        </p:txBody>
      </p:sp>
      <p:sp>
        <p:nvSpPr>
          <p:cNvPr id="30723" name="Rectangle 5">
            <a:extLst>
              <a:ext uri="{FF2B5EF4-FFF2-40B4-BE49-F238E27FC236}">
                <a16:creationId xmlns:a16="http://schemas.microsoft.com/office/drawing/2014/main" id="{67905546-55FE-B82D-2727-E9519DF33900}"/>
              </a:ext>
            </a:extLst>
          </p:cNvPr>
          <p:cNvSpPr>
            <a:spLocks noChangeArrowheads="1"/>
          </p:cNvSpPr>
          <p:nvPr/>
        </p:nvSpPr>
        <p:spPr bwMode="auto">
          <a:xfrm>
            <a:off x="1611313" y="260350"/>
            <a:ext cx="5553075" cy="5254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bg1"/>
                </a:solidFill>
                <a:latin typeface="Times New Roman" panose="02020603050405020304" pitchFamily="18" charset="0"/>
                <a:ea typeface="ＭＳ Ｐゴシック" panose="020B0600070205080204" pitchFamily="34" charset="-128"/>
              </a:defRPr>
            </a:lvl9pPr>
          </a:lstStyle>
          <a:p>
            <a:pPr algn="r" eaLnBrk="1" hangingPunct="1"/>
            <a:r>
              <a:rPr lang="es-ES" altLang="es-ES" sz="2800" b="1">
                <a:solidFill>
                  <a:srgbClr val="000000"/>
                </a:solidFill>
                <a:latin typeface="AvantGarde Bk BT" pitchFamily="34" charset="0"/>
              </a:rPr>
              <a:t>MAGNITUDES DOSIMÉTRICAS (VI)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additive="repl">
                                        <p:cTn id="6" dur="1" fill="hold">
                                          <p:stCondLst>
                                            <p:cond delay="0"/>
                                          </p:stCondLst>
                                        </p:cTn>
                                        <p:tgtEl>
                                          <p:spTgt spid="14338">
                                            <p:txEl>
                                              <p:pRg st="0" end="0"/>
                                            </p:txEl>
                                          </p:spTgt>
                                        </p:tgtEl>
                                        <p:attrNameLst>
                                          <p:attrName>style.visibility</p:attrName>
                                        </p:attrNameLst>
                                      </p:cBhvr>
                                      <p:to>
                                        <p:strVal val="visible"/>
                                      </p:to>
                                    </p:set>
                                    <p:anim calcmode="lin" valueType="num">
                                      <p:cBhvr additive="repl">
                                        <p:cTn id="7" dur="500" fill="hold"/>
                                        <p:tgtEl>
                                          <p:spTgt spid="14338">
                                            <p:txEl>
                                              <p:pRg st="0" end="0"/>
                                            </p:txEl>
                                          </p:spTgt>
                                        </p:tgtEl>
                                        <p:attrNameLst>
                                          <p:attrName>ppt_x</p:attrName>
                                        </p:attrNameLst>
                                      </p:cBhvr>
                                      <p:tavLst>
                                        <p:tav tm="100000">
                                          <p:val>
                                            <p:strVal val="0-#ppt_w/2"/>
                                          </p:val>
                                        </p:tav>
                                        <p:tav>
                                          <p:val>
                                            <p:strVal val="#ppt_x"/>
                                          </p:val>
                                        </p:tav>
                                      </p:tavLst>
                                    </p:anim>
                                    <p:anim calcmode="lin" valueType="num">
                                      <p:cBhvr additive="repl">
                                        <p:cTn id="8" dur="500" fill="hold"/>
                                        <p:tgtEl>
                                          <p:spTgt spid="14338">
                                            <p:txEl>
                                              <p:pRg st="0" end="0"/>
                                            </p:txEl>
                                          </p:spTgt>
                                        </p:tgtEl>
                                        <p:attrNameLst>
                                          <p:attrName>ppt_y</p:attrName>
                                        </p:attrNameLst>
                                      </p:cBhvr>
                                      <p:tavLst>
                                        <p:tav tm="100000">
                                          <p:val>
                                            <p:strVal val="#ppt_y"/>
                                          </p:val>
                                        </p:tav>
                                        <p:tav>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additive="repl">
                                        <p:cTn id="12" dur="1" fill="hold">
                                          <p:stCondLst>
                                            <p:cond delay="0"/>
                                          </p:stCondLst>
                                        </p:cTn>
                                        <p:tgtEl>
                                          <p:spTgt spid="14338">
                                            <p:txEl>
                                              <p:pRg st="1" end="1"/>
                                            </p:txEl>
                                          </p:spTgt>
                                        </p:tgtEl>
                                        <p:attrNameLst>
                                          <p:attrName>style.visibility</p:attrName>
                                        </p:attrNameLst>
                                      </p:cBhvr>
                                      <p:to>
                                        <p:strVal val="visible"/>
                                      </p:to>
                                    </p:set>
                                    <p:anim calcmode="lin" valueType="num">
                                      <p:cBhvr additive="repl">
                                        <p:cTn id="13" dur="500" fill="hold"/>
                                        <p:tgtEl>
                                          <p:spTgt spid="14338">
                                            <p:txEl>
                                              <p:pRg st="1" end="1"/>
                                            </p:txEl>
                                          </p:spTgt>
                                        </p:tgtEl>
                                        <p:attrNameLst>
                                          <p:attrName>ppt_x</p:attrName>
                                        </p:attrNameLst>
                                      </p:cBhvr>
                                      <p:tavLst>
                                        <p:tav tm="100000">
                                          <p:val>
                                            <p:strVal val="0-#ppt_w/2"/>
                                          </p:val>
                                        </p:tav>
                                        <p:tav>
                                          <p:val>
                                            <p:strVal val="#ppt_x"/>
                                          </p:val>
                                        </p:tav>
                                      </p:tavLst>
                                    </p:anim>
                                    <p:anim calcmode="lin" valueType="num">
                                      <p:cBhvr additive="repl">
                                        <p:cTn id="14" dur="500" fill="hold"/>
                                        <p:tgtEl>
                                          <p:spTgt spid="14338">
                                            <p:txEl>
                                              <p:pRg st="1" end="1"/>
                                            </p:txEl>
                                          </p:spTgt>
                                        </p:tgtEl>
                                        <p:attrNameLst>
                                          <p:attrName>ppt_y</p:attrName>
                                        </p:attrNameLst>
                                      </p:cBhvr>
                                      <p:tavLst>
                                        <p:tav tm="100000">
                                          <p:val>
                                            <p:strVal val="#ppt_y"/>
                                          </p:val>
                                        </p:tav>
                                        <p:tav>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additive="repl">
                                        <p:cTn id="18" dur="1" fill="hold">
                                          <p:stCondLst>
                                            <p:cond delay="0"/>
                                          </p:stCondLst>
                                        </p:cTn>
                                        <p:tgtEl>
                                          <p:spTgt spid="14338">
                                            <p:txEl>
                                              <p:pRg st="2" end="2"/>
                                            </p:txEl>
                                          </p:spTgt>
                                        </p:tgtEl>
                                        <p:attrNameLst>
                                          <p:attrName>style.visibility</p:attrName>
                                        </p:attrNameLst>
                                      </p:cBhvr>
                                      <p:to>
                                        <p:strVal val="visible"/>
                                      </p:to>
                                    </p:set>
                                    <p:anim calcmode="lin" valueType="num">
                                      <p:cBhvr additive="repl">
                                        <p:cTn id="19" dur="500" fill="hold"/>
                                        <p:tgtEl>
                                          <p:spTgt spid="14338">
                                            <p:txEl>
                                              <p:pRg st="2" end="2"/>
                                            </p:txEl>
                                          </p:spTgt>
                                        </p:tgtEl>
                                        <p:attrNameLst>
                                          <p:attrName>ppt_x</p:attrName>
                                        </p:attrNameLst>
                                      </p:cBhvr>
                                      <p:tavLst>
                                        <p:tav tm="100000">
                                          <p:val>
                                            <p:strVal val="0-#ppt_w/2"/>
                                          </p:val>
                                        </p:tav>
                                        <p:tav>
                                          <p:val>
                                            <p:strVal val="#ppt_x"/>
                                          </p:val>
                                        </p:tav>
                                      </p:tavLst>
                                    </p:anim>
                                    <p:anim calcmode="lin" valueType="num">
                                      <p:cBhvr additive="repl">
                                        <p:cTn id="20" dur="500" fill="hold"/>
                                        <p:tgtEl>
                                          <p:spTgt spid="14338">
                                            <p:txEl>
                                              <p:pRg st="2" end="2"/>
                                            </p:txEl>
                                          </p:spTgt>
                                        </p:tgtEl>
                                        <p:attrNameLst>
                                          <p:attrName>ppt_y</p:attrName>
                                        </p:attrNameLst>
                                      </p:cBhvr>
                                      <p:tavLst>
                                        <p:tav tm="100000">
                                          <p:val>
                                            <p:strVal val="#ppt_y"/>
                                          </p:val>
                                        </p:tav>
                                        <p:tav>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additive="repl">
                                        <p:cTn id="24" dur="1" fill="hold">
                                          <p:stCondLst>
                                            <p:cond delay="0"/>
                                          </p:stCondLst>
                                        </p:cTn>
                                        <p:tgtEl>
                                          <p:spTgt spid="14338">
                                            <p:txEl>
                                              <p:pRg st="3" end="3"/>
                                            </p:txEl>
                                          </p:spTgt>
                                        </p:tgtEl>
                                        <p:attrNameLst>
                                          <p:attrName>style.visibility</p:attrName>
                                        </p:attrNameLst>
                                      </p:cBhvr>
                                      <p:to>
                                        <p:strVal val="visible"/>
                                      </p:to>
                                    </p:set>
                                    <p:anim calcmode="lin" valueType="num">
                                      <p:cBhvr additive="repl">
                                        <p:cTn id="25" dur="500" fill="hold"/>
                                        <p:tgtEl>
                                          <p:spTgt spid="14338">
                                            <p:txEl>
                                              <p:pRg st="3" end="3"/>
                                            </p:txEl>
                                          </p:spTgt>
                                        </p:tgtEl>
                                        <p:attrNameLst>
                                          <p:attrName>ppt_x</p:attrName>
                                        </p:attrNameLst>
                                      </p:cBhvr>
                                      <p:tavLst>
                                        <p:tav tm="100000">
                                          <p:val>
                                            <p:strVal val="0-#ppt_w/2"/>
                                          </p:val>
                                        </p:tav>
                                        <p:tav>
                                          <p:val>
                                            <p:strVal val="#ppt_x"/>
                                          </p:val>
                                        </p:tav>
                                      </p:tavLst>
                                    </p:anim>
                                    <p:anim calcmode="lin" valueType="num">
                                      <p:cBhvr additive="repl">
                                        <p:cTn id="26" dur="500" fill="hold"/>
                                        <p:tgtEl>
                                          <p:spTgt spid="14338">
                                            <p:txEl>
                                              <p:pRg st="3" end="3"/>
                                            </p:txEl>
                                          </p:spTgt>
                                        </p:tgtEl>
                                        <p:attrNameLst>
                                          <p:attrName>ppt_y</p:attrName>
                                        </p:attrNameLst>
                                      </p:cBhvr>
                                      <p:tavLst>
                                        <p:tav tm="100000">
                                          <p:val>
                                            <p:strVal val="#ppt_y"/>
                                          </p:val>
                                        </p:tav>
                                        <p:tav>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additive="repl">
                                        <p:cTn id="30" dur="1" fill="hold">
                                          <p:stCondLst>
                                            <p:cond delay="0"/>
                                          </p:stCondLst>
                                        </p:cTn>
                                        <p:tgtEl>
                                          <p:spTgt spid="14338">
                                            <p:txEl>
                                              <p:pRg st="4" end="4"/>
                                            </p:txEl>
                                          </p:spTgt>
                                        </p:tgtEl>
                                        <p:attrNameLst>
                                          <p:attrName>style.visibility</p:attrName>
                                        </p:attrNameLst>
                                      </p:cBhvr>
                                      <p:to>
                                        <p:strVal val="visible"/>
                                      </p:to>
                                    </p:set>
                                    <p:anim calcmode="lin" valueType="num">
                                      <p:cBhvr additive="repl">
                                        <p:cTn id="31" dur="500" fill="hold"/>
                                        <p:tgtEl>
                                          <p:spTgt spid="14338">
                                            <p:txEl>
                                              <p:pRg st="4" end="4"/>
                                            </p:txEl>
                                          </p:spTgt>
                                        </p:tgtEl>
                                        <p:attrNameLst>
                                          <p:attrName>ppt_x</p:attrName>
                                        </p:attrNameLst>
                                      </p:cBhvr>
                                      <p:tavLst>
                                        <p:tav tm="100000">
                                          <p:val>
                                            <p:strVal val="0-#ppt_w/2"/>
                                          </p:val>
                                        </p:tav>
                                        <p:tav>
                                          <p:val>
                                            <p:strVal val="#ppt_x"/>
                                          </p:val>
                                        </p:tav>
                                      </p:tavLst>
                                    </p:anim>
                                    <p:anim calcmode="lin" valueType="num">
                                      <p:cBhvr additive="repl">
                                        <p:cTn id="32" dur="500" fill="hold"/>
                                        <p:tgtEl>
                                          <p:spTgt spid="14338">
                                            <p:txEl>
                                              <p:pRg st="4" end="4"/>
                                            </p:txEl>
                                          </p:spTgt>
                                        </p:tgtEl>
                                        <p:attrNameLst>
                                          <p:attrName>ppt_y</p:attrName>
                                        </p:attrNameLst>
                                      </p:cBhvr>
                                      <p:tavLst>
                                        <p:tav tm="100000">
                                          <p:val>
                                            <p:strVal val="#ppt_y"/>
                                          </p:val>
                                        </p:tav>
                                        <p:tav>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additive="repl">
                                        <p:cTn id="36" dur="1" fill="hold">
                                          <p:stCondLst>
                                            <p:cond delay="0"/>
                                          </p:stCondLst>
                                        </p:cTn>
                                        <p:tgtEl>
                                          <p:spTgt spid="14338">
                                            <p:txEl>
                                              <p:pRg st="5" end="5"/>
                                            </p:txEl>
                                          </p:spTgt>
                                        </p:tgtEl>
                                        <p:attrNameLst>
                                          <p:attrName>style.visibility</p:attrName>
                                        </p:attrNameLst>
                                      </p:cBhvr>
                                      <p:to>
                                        <p:strVal val="visible"/>
                                      </p:to>
                                    </p:set>
                                    <p:anim calcmode="lin" valueType="num">
                                      <p:cBhvr additive="repl">
                                        <p:cTn id="37" dur="500" fill="hold"/>
                                        <p:tgtEl>
                                          <p:spTgt spid="14338">
                                            <p:txEl>
                                              <p:pRg st="5" end="5"/>
                                            </p:txEl>
                                          </p:spTgt>
                                        </p:tgtEl>
                                        <p:attrNameLst>
                                          <p:attrName>ppt_x</p:attrName>
                                        </p:attrNameLst>
                                      </p:cBhvr>
                                      <p:tavLst>
                                        <p:tav tm="100000">
                                          <p:val>
                                            <p:strVal val="0-#ppt_w/2"/>
                                          </p:val>
                                        </p:tav>
                                        <p:tav>
                                          <p:val>
                                            <p:strVal val="#ppt_x"/>
                                          </p:val>
                                        </p:tav>
                                      </p:tavLst>
                                    </p:anim>
                                    <p:anim calcmode="lin" valueType="num">
                                      <p:cBhvr additive="repl">
                                        <p:cTn id="38" dur="500" fill="hold"/>
                                        <p:tgtEl>
                                          <p:spTgt spid="14338">
                                            <p:txEl>
                                              <p:pRg st="5" end="5"/>
                                            </p:txEl>
                                          </p:spTgt>
                                        </p:tgtEl>
                                        <p:attrNameLst>
                                          <p:attrName>ppt_y</p:attrName>
                                        </p:attrNameLst>
                                      </p:cBhvr>
                                      <p:tavLst>
                                        <p:tav tm="100000">
                                          <p:val>
                                            <p:strVal val="#ppt_y"/>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LANTILLA  UCAV 2">
  <a:themeElements>
    <a:clrScheme name="Personalizado 14">
      <a:dk1>
        <a:sysClr val="windowText" lastClr="000000"/>
      </a:dk1>
      <a:lt1>
        <a:sysClr val="window" lastClr="FFFFFF"/>
      </a:lt1>
      <a:dk2>
        <a:srgbClr val="00A499"/>
      </a:dk2>
      <a:lt2>
        <a:srgbClr val="FFFFFF"/>
      </a:lt2>
      <a:accent1>
        <a:srgbClr val="00A499"/>
      </a:accent1>
      <a:accent2>
        <a:srgbClr val="00A499"/>
      </a:accent2>
      <a:accent3>
        <a:srgbClr val="7F8FA9"/>
      </a:accent3>
      <a:accent4>
        <a:srgbClr val="00A499"/>
      </a:accent4>
      <a:accent5>
        <a:srgbClr val="5AA2AE"/>
      </a:accent5>
      <a:accent6>
        <a:srgbClr val="9D90A0"/>
      </a:accent6>
      <a:hlink>
        <a:srgbClr val="9454C3"/>
      </a:hlink>
      <a:folHlink>
        <a:srgbClr val="00A499"/>
      </a:folHlink>
    </a:clrScheme>
    <a:fontScheme name="CORPORATIVO UCAV GOUDY OLD STYLE">
      <a:majorFont>
        <a:latin typeface="Goudy Old Style"/>
        <a:ea typeface=""/>
        <a:cs typeface=""/>
      </a:majorFont>
      <a:minorFont>
        <a:latin typeface="Goudy Old Style"/>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  UCAV 2</Template>
  <TotalTime>50114</TotalTime>
  <Words>9823</Words>
  <Application>Microsoft Macintosh PowerPoint</Application>
  <PresentationFormat>Presentación en pantalla (4:3)</PresentationFormat>
  <Paragraphs>1043</Paragraphs>
  <Slides>106</Slides>
  <Notes>67</Notes>
  <HiddenSlides>0</HiddenSlides>
  <MMClips>9</MMClips>
  <ScaleCrop>false</ScaleCrop>
  <HeadingPairs>
    <vt:vector size="8" baseType="variant">
      <vt:variant>
        <vt:lpstr>Fuentes usadas</vt:lpstr>
      </vt:variant>
      <vt:variant>
        <vt:i4>12</vt:i4>
      </vt:variant>
      <vt:variant>
        <vt:lpstr>Tema</vt:lpstr>
      </vt:variant>
      <vt:variant>
        <vt:i4>1</vt:i4>
      </vt:variant>
      <vt:variant>
        <vt:lpstr>Servidores OLE incrustados</vt:lpstr>
      </vt:variant>
      <vt:variant>
        <vt:i4>3</vt:i4>
      </vt:variant>
      <vt:variant>
        <vt:lpstr>Títulos de diapositiva</vt:lpstr>
      </vt:variant>
      <vt:variant>
        <vt:i4>106</vt:i4>
      </vt:variant>
    </vt:vector>
  </HeadingPairs>
  <TitlesOfParts>
    <vt:vector size="122" baseType="lpstr">
      <vt:lpstr>ＭＳ Ｐゴシック</vt:lpstr>
      <vt:lpstr>Arial</vt:lpstr>
      <vt:lpstr>ArialMT</vt:lpstr>
      <vt:lpstr>AvantGarde Bk BT</vt:lpstr>
      <vt:lpstr>AvantGarde Md BT</vt:lpstr>
      <vt:lpstr>Calibri</vt:lpstr>
      <vt:lpstr>Cambria Math</vt:lpstr>
      <vt:lpstr>Goudy Old Style</vt:lpstr>
      <vt:lpstr>Symbol</vt:lpstr>
      <vt:lpstr>Times</vt:lpstr>
      <vt:lpstr>Times New Roman</vt:lpstr>
      <vt:lpstr>Wingdings</vt:lpstr>
      <vt:lpstr>PLANTILLA  UCAV 2</vt:lpstr>
      <vt:lpstr>Picture</vt:lpstr>
      <vt:lpstr>Equation.3</vt:lpstr>
      <vt:lpstr>Ecuación</vt:lpstr>
      <vt:lpstr>ASIGNATURA: Fundamentos Físicos y Equipos  TEMA 1: Caracterización de las radiaciones y las ondas  PROFESOR: Jésica Sánchez Mazón</vt:lpstr>
      <vt:lpstr>ÍNDICE</vt:lpstr>
      <vt:lpstr>Estructura atómica de la materia</vt:lpstr>
      <vt:lpstr>El núcleo</vt:lpstr>
      <vt:lpstr>Isótopos</vt:lpstr>
      <vt:lpstr>Desintegración</vt:lpstr>
      <vt:lpstr>Desintegración</vt:lpstr>
      <vt:lpstr>Desintegración</vt:lpstr>
      <vt:lpstr>Desintegración</vt:lpstr>
      <vt:lpstr>Presentación de PowerPoint</vt:lpstr>
      <vt:lpstr>Presentación de PowerPoint</vt:lpstr>
      <vt:lpstr>La corteza atómica</vt:lpstr>
      <vt:lpstr>Presentación de PowerPoint</vt:lpstr>
      <vt:lpstr>Presentación de PowerPoint</vt:lpstr>
      <vt:lpstr>Presentación de PowerPoint</vt:lpstr>
      <vt:lpstr>Presentación de PowerPoint</vt:lpstr>
      <vt:lpstr>Presentación de PowerPoint</vt:lpstr>
      <vt:lpstr>Radiación EM y de partículas</vt:lpstr>
      <vt:lpstr>Radiación ondulatoria</vt:lpstr>
      <vt:lpstr>Ondas periódicas</vt:lpstr>
      <vt:lpstr>Caracterización de las ondas periódicas</vt:lpstr>
      <vt:lpstr>Caracterización de las ondas periódicas</vt:lpstr>
      <vt:lpstr>Ondas armónicas</vt:lpstr>
      <vt:lpstr>Comportamiento de las ondas</vt:lpstr>
      <vt:lpstr>Comportamiento de las ondas</vt:lpstr>
      <vt:lpstr>Radiación electromagnética</vt:lpstr>
      <vt:lpstr>Radiación electromagnética</vt:lpstr>
      <vt:lpstr>El Espectro Electromagnético</vt:lpstr>
      <vt:lpstr>El Espectro Electromagnético</vt:lpstr>
      <vt:lpstr>El Espectro Electromagnético</vt:lpstr>
      <vt:lpstr>El Espectro Electromagnético</vt:lpstr>
      <vt:lpstr>El Espectro Electromagnético</vt:lpstr>
      <vt:lpstr>Radiación corpuscular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Aplicación de las RNI y las ondas materiales en RT e imagen para el diagnóstico</vt:lpstr>
      <vt:lpstr>Aplicación de las RNI y las ondas materiales en RT e imagen para el diagnóstico</vt:lpstr>
      <vt:lpstr>Aplicación de las RNI y las ondas materiales en RT e imagen para el diagnóstico</vt:lpstr>
      <vt:lpstr>Aplicación de las RNI y las ondas materiales en RT e imagen para el diagnóstico</vt:lpstr>
      <vt:lpstr>Aplicación de las RNI y las ondas materiales en RT e imagen para el diagnóstico</vt:lpstr>
      <vt:lpstr>Aplicación de las RNI y las ondas materiales en RT e imagen para el diagnóstico</vt:lpstr>
      <vt:lpstr>GENERALIDADES SOBRE MAGNITUDES (I)</vt:lpstr>
      <vt:lpstr>CLASIFICACIÓN DE LAS MAGNITUDES RADIOLÓGICAS</vt:lpstr>
      <vt:lpstr>Presentación de PowerPoint</vt:lpstr>
      <vt:lpstr>Presentación de PowerPoint</vt:lpstr>
      <vt:lpstr>Presentación de PowerPoint</vt:lpstr>
      <vt:lpstr>EXPOSICIÓN (Observaciones)</vt:lpstr>
      <vt:lpstr>Presentación de PowerPoint</vt:lpstr>
      <vt:lpstr>Presentación de PowerPoint</vt:lpstr>
      <vt:lpstr>Presentación de PowerPoint</vt:lpstr>
      <vt:lpstr>DOSIS ABSORBIDA (Observaciones)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1 de la Universidad Católica de Ávila</dc:title>
  <dc:creator>Mercedes</dc:creator>
  <cp:keywords>plantilla ucav</cp:keywords>
  <dc:description>uso profesores y pas</dc:description>
  <cp:lastModifiedBy>Jésica Sánchez Mazón</cp:lastModifiedBy>
  <cp:revision>140</cp:revision>
  <cp:lastPrinted>2025-08-12T05:20:52Z</cp:lastPrinted>
  <dcterms:created xsi:type="dcterms:W3CDTF">2014-07-26T15:39:27Z</dcterms:created>
  <dcterms:modified xsi:type="dcterms:W3CDTF">2025-08-12T15:06:30Z</dcterms:modified>
  <cp:category>power point, plantilla</cp:category>
</cp:coreProperties>
</file>